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8" r:id="rId3"/>
    <p:sldId id="259" r:id="rId4"/>
    <p:sldId id="273" r:id="rId5"/>
    <p:sldId id="260" r:id="rId6"/>
    <p:sldId id="270" r:id="rId7"/>
    <p:sldId id="261" r:id="rId8"/>
    <p:sldId id="262" r:id="rId9"/>
    <p:sldId id="263" r:id="rId10"/>
    <p:sldId id="264" r:id="rId11"/>
    <p:sldId id="265" r:id="rId12"/>
    <p:sldId id="274" r:id="rId13"/>
    <p:sldId id="271" r:id="rId14"/>
    <p:sldId id="275" r:id="rId15"/>
    <p:sldId id="266" r:id="rId16"/>
    <p:sldId id="276" r:id="rId17"/>
    <p:sldId id="267" r:id="rId18"/>
    <p:sldId id="268" r:id="rId19"/>
    <p:sldId id="272" r:id="rId20"/>
    <p:sldId id="269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C94A73-A7CF-40C7-8C85-8796A2195AC2}" type="datetimeFigureOut">
              <a:rPr lang="en-US"/>
              <a:t>6/2/2016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4F3AA5-685C-4456-8A3E-4FFE2F4DDF16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738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4F3AA5-685C-4456-8A3E-4FFE2F4DDF16}" type="slidenum">
              <a:rPr lang="en-US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543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71EF4-32B2-48AA-8962-A41FD344FE9A}" type="datetimeFigureOut">
              <a:rPr lang="en-CA" smtClean="0"/>
              <a:t>02/06/2016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7972-5E8B-481A-AC44-C27A5FF8C1C8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71EF4-32B2-48AA-8962-A41FD344FE9A}" type="datetimeFigureOut">
              <a:rPr lang="en-CA" smtClean="0"/>
              <a:t>02/06/2016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7972-5E8B-481A-AC44-C27A5FF8C1C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71EF4-32B2-48AA-8962-A41FD344FE9A}" type="datetimeFigureOut">
              <a:rPr lang="en-CA" smtClean="0"/>
              <a:t>02/06/2016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7972-5E8B-481A-AC44-C27A5FF8C1C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71EF4-32B2-48AA-8962-A41FD344FE9A}" type="datetimeFigureOut">
              <a:rPr lang="en-CA" smtClean="0"/>
              <a:t>02/06/2016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7972-5E8B-481A-AC44-C27A5FF8C1C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71EF4-32B2-48AA-8962-A41FD344FE9A}" type="datetimeFigureOut">
              <a:rPr lang="en-CA" smtClean="0"/>
              <a:t>02/06/2016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7972-5E8B-481A-AC44-C27A5FF8C1C8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71EF4-32B2-48AA-8962-A41FD344FE9A}" type="datetimeFigureOut">
              <a:rPr lang="en-CA" smtClean="0"/>
              <a:t>02/06/2016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7972-5E8B-481A-AC44-C27A5FF8C1C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71EF4-32B2-48AA-8962-A41FD344FE9A}" type="datetimeFigureOut">
              <a:rPr lang="en-CA" smtClean="0"/>
              <a:t>02/06/2016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7972-5E8B-481A-AC44-C27A5FF8C1C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71EF4-32B2-48AA-8962-A41FD344FE9A}" type="datetimeFigureOut">
              <a:rPr lang="en-CA" smtClean="0"/>
              <a:t>02/06/2016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7972-5E8B-481A-AC44-C27A5FF8C1C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71EF4-32B2-48AA-8962-A41FD344FE9A}" type="datetimeFigureOut">
              <a:rPr lang="en-CA" smtClean="0"/>
              <a:t>02/06/2016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7972-5E8B-481A-AC44-C27A5FF8C1C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71EF4-32B2-48AA-8962-A41FD344FE9A}" type="datetimeFigureOut">
              <a:rPr lang="en-CA" smtClean="0"/>
              <a:t>02/06/2016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7972-5E8B-481A-AC44-C27A5FF8C1C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71EF4-32B2-48AA-8962-A41FD344FE9A}" type="datetimeFigureOut">
              <a:rPr lang="en-CA" smtClean="0"/>
              <a:t>02/06/2016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5667972-5E8B-481A-AC44-C27A5FF8C1C8}" type="slidenum">
              <a:rPr lang="en-CA" smtClean="0"/>
              <a:t>‹#›</a:t>
            </a:fld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1371EF4-32B2-48AA-8962-A41FD344FE9A}" type="datetimeFigureOut">
              <a:rPr lang="en-CA" smtClean="0"/>
              <a:t>02/06/2016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5667972-5E8B-481A-AC44-C27A5FF8C1C8}" type="slidenum">
              <a:rPr lang="en-CA" smtClean="0"/>
              <a:t>‹#›</a:t>
            </a:fld>
            <a:endParaRPr lang="en-C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Cardiovascular Dynamics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PSK4U</a:t>
            </a:r>
          </a:p>
          <a:p>
            <a:r>
              <a:rPr lang="en-CA" dirty="0"/>
              <a:t>Page 242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Cardiovascular Drift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Prolonged exercise</a:t>
            </a:r>
          </a:p>
          <a:p>
            <a:pPr lvl="1"/>
            <a:r>
              <a:rPr lang="en-CA" dirty="0"/>
              <a:t>SV may begin decline</a:t>
            </a:r>
          </a:p>
          <a:p>
            <a:pPr lvl="2"/>
            <a:r>
              <a:rPr lang="en-CA" dirty="0"/>
              <a:t>Due to increase in body temp</a:t>
            </a:r>
          </a:p>
          <a:p>
            <a:pPr lvl="3"/>
            <a:r>
              <a:rPr lang="en-CA" dirty="0"/>
              <a:t>Excessive fluid loss due to sweating</a:t>
            </a:r>
          </a:p>
          <a:p>
            <a:pPr lvl="3"/>
            <a:r>
              <a:rPr lang="en-CA" dirty="0"/>
              <a:t>Decrease in plasma volume</a:t>
            </a:r>
          </a:p>
          <a:p>
            <a:pPr lvl="3"/>
            <a:r>
              <a:rPr lang="en-CA" dirty="0"/>
              <a:t>Redistribution of blood flow to the skin</a:t>
            </a:r>
          </a:p>
          <a:p>
            <a:pPr lvl="3"/>
            <a:r>
              <a:rPr lang="en-CA" dirty="0"/>
              <a:t>Dehydration</a:t>
            </a:r>
          </a:p>
          <a:p>
            <a:pPr lvl="2"/>
            <a:r>
              <a:rPr lang="en-CA" dirty="0"/>
              <a:t>Lower the venous return, therefore SV may decline</a:t>
            </a:r>
          </a:p>
          <a:p>
            <a:pPr lvl="1"/>
            <a:r>
              <a:rPr lang="en-CA" dirty="0"/>
              <a:t>HR begins to increase to compensate for decline in SV</a:t>
            </a:r>
          </a:p>
          <a:p>
            <a:pPr lvl="1"/>
            <a:r>
              <a:rPr lang="en-CA" dirty="0"/>
              <a:t>Q stays constant</a:t>
            </a:r>
          </a:p>
          <a:p>
            <a:pPr lvl="2"/>
            <a:endParaRPr lang="en-CA" dirty="0"/>
          </a:p>
        </p:txBody>
      </p:sp>
      <p:pic>
        <p:nvPicPr>
          <p:cNvPr id="10242" name="Picture 2" descr="http://twynhamschoolalevelpe.weebly.com/uploads/2/2/6/6/22662982/5650149.png?27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6926" y="764704"/>
            <a:ext cx="3497074" cy="22768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6988"/>
            <a:ext cx="7772400" cy="1143001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Blood Pressure</a:t>
            </a:r>
          </a:p>
        </p:txBody>
      </p:sp>
      <p:sp>
        <p:nvSpPr>
          <p:cNvPr id="27651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251520" y="1196752"/>
            <a:ext cx="7902575" cy="5329237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200" i="1" dirty="0">
                <a:solidFill>
                  <a:srgbClr val="FF0000"/>
                </a:solidFill>
              </a:rPr>
              <a:t>Blood Pressure</a:t>
            </a:r>
            <a:r>
              <a:rPr lang="en-US" sz="3200" dirty="0"/>
              <a:t> is the force exerted by the blood against the walls of the arteries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dirty="0"/>
              <a:t>Measuring blood pressure: systolic pressure over diastolic pressure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6988"/>
            <a:ext cx="7772400" cy="1143001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Blood Pressure</a:t>
            </a:r>
          </a:p>
        </p:txBody>
      </p:sp>
      <p:sp>
        <p:nvSpPr>
          <p:cNvPr id="27651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251520" y="1196752"/>
            <a:ext cx="7902575" cy="5329237"/>
          </a:xfrm>
        </p:spPr>
        <p:txBody>
          <a:bodyPr>
            <a:noAutofit/>
          </a:bodyPr>
          <a:lstStyle/>
          <a:p>
            <a:pPr lvl="1" eaLnBrk="1" hangingPunct="1">
              <a:lnSpc>
                <a:spcPct val="90000"/>
              </a:lnSpc>
            </a:pPr>
            <a:r>
              <a:rPr lang="en-US" sz="3200" i="1" dirty="0">
                <a:solidFill>
                  <a:srgbClr val="FF0000"/>
                </a:solidFill>
              </a:rPr>
              <a:t>Systolic blood pressure</a:t>
            </a:r>
            <a:r>
              <a:rPr lang="en-US" sz="3200" dirty="0"/>
              <a:t>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3600" dirty="0"/>
              <a:t>Pressure observed in the arteries during contraction phase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i="1" dirty="0">
                <a:solidFill>
                  <a:srgbClr val="FF0000"/>
                </a:solidFill>
              </a:rPr>
              <a:t>Diastolic blood pressure</a:t>
            </a:r>
            <a:r>
              <a:rPr lang="en-US" sz="3200" dirty="0"/>
              <a:t>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3600" dirty="0"/>
              <a:t>Pressure observed in the arteries during relaxation phase of the heart</a:t>
            </a:r>
          </a:p>
        </p:txBody>
      </p:sp>
      <p:pic>
        <p:nvPicPr>
          <p:cNvPr id="32770" name="Picture 2" descr="http://www.euroclinix.net/en/images/pages/systolic-diastolic-blood-pressur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4343400"/>
            <a:ext cx="4286250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332656"/>
            <a:ext cx="7772400" cy="1143001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n-US" sz="4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Blood Pressure</a:t>
            </a:r>
          </a:p>
        </p:txBody>
      </p:sp>
      <p:sp>
        <p:nvSpPr>
          <p:cNvPr id="27651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250825" y="1412776"/>
            <a:ext cx="7902575" cy="4968974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200" dirty="0"/>
              <a:t>Blood pressure changes during exercise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dirty="0"/>
              <a:t>Aerobic activity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800" dirty="0"/>
              <a:t>Sustained increase in systolic pressure but no change in diastolic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dirty="0"/>
              <a:t>Resistance Training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800" dirty="0"/>
              <a:t>Short, large increase in both systolic and diastolic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dirty="0"/>
              <a:t>Post-exercise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800" dirty="0"/>
              <a:t>BP drops below resting level – </a:t>
            </a:r>
            <a:r>
              <a:rPr lang="en-US" sz="2800" b="1" dirty="0"/>
              <a:t>Post Exercise Hypotension </a:t>
            </a:r>
            <a:r>
              <a:rPr lang="en-US" sz="2800" dirty="0"/>
              <a:t>-  not for all people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n-US" sz="4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Normal Blood Pressure</a:t>
            </a:r>
          </a:p>
        </p:txBody>
      </p:sp>
      <p:sp>
        <p:nvSpPr>
          <p:cNvPr id="2253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51520" y="1052736"/>
            <a:ext cx="8424936" cy="5328592"/>
          </a:xfrm>
        </p:spPr>
        <p:txBody>
          <a:bodyPr>
            <a:noAutofit/>
          </a:bodyPr>
          <a:lstStyle/>
          <a:p>
            <a:pPr indent="371475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800" dirty="0"/>
          </a:p>
          <a:p>
            <a:pPr indent="371475" eaLnBrk="1" hangingPunct="1">
              <a:lnSpc>
                <a:spcPct val="90000"/>
              </a:lnSpc>
              <a:defRPr/>
            </a:pPr>
            <a:r>
              <a:rPr lang="en-US" sz="2400" dirty="0"/>
              <a:t>Normal blood pressure (BP)</a:t>
            </a:r>
          </a:p>
          <a:p>
            <a:pPr lvl="1" indent="371475" eaLnBrk="1" hangingPunct="1">
              <a:lnSpc>
                <a:spcPct val="90000"/>
              </a:lnSpc>
              <a:defRPr/>
            </a:pPr>
            <a:r>
              <a:rPr lang="en-US" dirty="0"/>
              <a:t>Old Standard 120mmHg over 80mmHg</a:t>
            </a:r>
          </a:p>
          <a:p>
            <a:pPr lvl="1" indent="371475" eaLnBrk="1" hangingPunct="1">
              <a:lnSpc>
                <a:spcPct val="90000"/>
              </a:lnSpc>
              <a:defRPr/>
            </a:pPr>
            <a:r>
              <a:rPr lang="en-US" dirty="0"/>
              <a:t>New Standard-doctors want it lower </a:t>
            </a:r>
          </a:p>
          <a:p>
            <a:pPr indent="371475" eaLnBrk="1" hangingPunct="1">
              <a:lnSpc>
                <a:spcPct val="90000"/>
              </a:lnSpc>
              <a:defRPr/>
            </a:pPr>
            <a:endParaRPr lang="en-US" dirty="0"/>
          </a:p>
        </p:txBody>
      </p:sp>
      <p:pic>
        <p:nvPicPr>
          <p:cNvPr id="8194" name="Picture 2" descr="https://acewebcontent.azureedge.net/Fit_Facts/3592-cha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7" y="2780928"/>
            <a:ext cx="7067383" cy="37444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n-US" sz="4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Normal Blood Pressure</a:t>
            </a:r>
          </a:p>
        </p:txBody>
      </p:sp>
      <p:sp>
        <p:nvSpPr>
          <p:cNvPr id="2253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51520" y="1052736"/>
            <a:ext cx="8424936" cy="5328592"/>
          </a:xfrm>
        </p:spPr>
        <p:txBody>
          <a:bodyPr>
            <a:noAutofit/>
          </a:bodyPr>
          <a:lstStyle/>
          <a:p>
            <a:pPr indent="371475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800" dirty="0"/>
          </a:p>
          <a:p>
            <a:pPr indent="371475" eaLnBrk="1" hangingPunct="1">
              <a:lnSpc>
                <a:spcPct val="90000"/>
              </a:lnSpc>
              <a:defRPr/>
            </a:pPr>
            <a:r>
              <a:rPr lang="en-US" sz="2400" i="1" dirty="0">
                <a:solidFill>
                  <a:srgbClr val="FF0000"/>
                </a:solidFill>
              </a:rPr>
              <a:t>Hypertension</a:t>
            </a:r>
            <a:endParaRPr lang="en-US" sz="2400" dirty="0"/>
          </a:p>
          <a:p>
            <a:pPr marL="1179513" lvl="1" eaLnBrk="1" hangingPunct="1">
              <a:lnSpc>
                <a:spcPct val="90000"/>
              </a:lnSpc>
              <a:defRPr/>
            </a:pPr>
            <a:r>
              <a:rPr lang="en-US" dirty="0"/>
              <a:t>BP greater than </a:t>
            </a:r>
            <a:br>
              <a:rPr lang="en-US" dirty="0"/>
            </a:br>
            <a:r>
              <a:rPr lang="en-US" dirty="0"/>
              <a:t>140mmHg over 90mmHg</a:t>
            </a:r>
          </a:p>
          <a:p>
            <a:pPr marL="1179513" lvl="1" eaLnBrk="1" hangingPunct="1">
              <a:lnSpc>
                <a:spcPct val="90000"/>
              </a:lnSpc>
              <a:defRPr/>
            </a:pPr>
            <a:r>
              <a:rPr lang="en-US" dirty="0"/>
              <a:t>Major risk factor for cardiovascular disease</a:t>
            </a:r>
          </a:p>
          <a:p>
            <a:pPr marL="1179513" lvl="1" eaLnBrk="1" hangingPunct="1">
              <a:lnSpc>
                <a:spcPct val="90000"/>
              </a:lnSpc>
              <a:defRPr/>
            </a:pPr>
            <a:r>
              <a:rPr lang="en-US" dirty="0"/>
              <a:t>Modifiable-aerobic exercise and diet low in saturated fats and cholesterol as well as high in </a:t>
            </a:r>
            <a:r>
              <a:rPr lang="en-US" dirty="0" err="1"/>
              <a:t>fibre</a:t>
            </a:r>
            <a:r>
              <a:rPr lang="en-US" dirty="0"/>
              <a:t> and complex </a:t>
            </a:r>
            <a:r>
              <a:rPr lang="en-US" dirty="0" err="1"/>
              <a:t>carbs</a:t>
            </a:r>
            <a:endParaRPr lang="en-US" dirty="0"/>
          </a:p>
          <a:p>
            <a:pPr marL="1179513" lvl="1" eaLnBrk="1" hangingPunct="1">
              <a:lnSpc>
                <a:spcPct val="90000"/>
              </a:lnSpc>
              <a:defRPr/>
            </a:pPr>
            <a:r>
              <a:rPr lang="en-US" dirty="0"/>
              <a:t>May need medication </a:t>
            </a:r>
          </a:p>
          <a:p>
            <a:pPr indent="371475" eaLnBrk="1" hangingPunct="1">
              <a:lnSpc>
                <a:spcPct val="90000"/>
              </a:lnSpc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n-US" sz="4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Normal Blood Pressure</a:t>
            </a:r>
          </a:p>
        </p:txBody>
      </p:sp>
      <p:sp>
        <p:nvSpPr>
          <p:cNvPr id="2253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51520" y="1052736"/>
            <a:ext cx="8424936" cy="5328592"/>
          </a:xfrm>
        </p:spPr>
        <p:txBody>
          <a:bodyPr>
            <a:noAutofit/>
          </a:bodyPr>
          <a:lstStyle/>
          <a:p>
            <a:pPr indent="371475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800" dirty="0"/>
          </a:p>
          <a:p>
            <a:pPr indent="371475" eaLnBrk="1" hangingPunct="1">
              <a:lnSpc>
                <a:spcPct val="90000"/>
              </a:lnSpc>
              <a:defRPr/>
            </a:pPr>
            <a:r>
              <a:rPr lang="en-US" sz="2400" dirty="0"/>
              <a:t>Factors affecting BP</a:t>
            </a:r>
          </a:p>
          <a:p>
            <a:pPr marL="1179513" lvl="1" eaLnBrk="1" hangingPunct="1">
              <a:lnSpc>
                <a:spcPct val="90000"/>
              </a:lnSpc>
              <a:defRPr/>
            </a:pPr>
            <a:r>
              <a:rPr lang="en-US" dirty="0"/>
              <a:t>Diet</a:t>
            </a:r>
          </a:p>
          <a:p>
            <a:pPr marL="1179513" lvl="1" eaLnBrk="1" hangingPunct="1">
              <a:lnSpc>
                <a:spcPct val="90000"/>
              </a:lnSpc>
              <a:defRPr/>
            </a:pPr>
            <a:r>
              <a:rPr lang="en-US" dirty="0"/>
              <a:t>Aerobic exercise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Blood Flow Distribution</a:t>
            </a:r>
          </a:p>
        </p:txBody>
      </p:sp>
      <p:pic>
        <p:nvPicPr>
          <p:cNvPr id="32771" name="Picture 6" descr="Tabl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12776"/>
            <a:ext cx="8231187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2" name="TextBox 3"/>
          <p:cNvSpPr txBox="1">
            <a:spLocks noChangeArrowheads="1"/>
          </p:cNvSpPr>
          <p:nvPr/>
        </p:nvSpPr>
        <p:spPr bwMode="auto">
          <a:xfrm>
            <a:off x="1042988" y="3716338"/>
            <a:ext cx="54737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800" dirty="0"/>
              <a:t>Meet the skeletal muscle demand for O</a:t>
            </a:r>
            <a:r>
              <a:rPr lang="en-CA" sz="2800" baseline="-25000" dirty="0"/>
              <a:t>2</a:t>
            </a:r>
          </a:p>
          <a:p>
            <a:r>
              <a:rPr lang="en-CA" sz="2800" dirty="0"/>
              <a:t>-increase Q</a:t>
            </a:r>
          </a:p>
          <a:p>
            <a:r>
              <a:rPr lang="en-CA" sz="2800" dirty="0"/>
              <a:t>-redistribute bloo</a:t>
            </a:r>
            <a:r>
              <a:rPr lang="en-CA" sz="2000" dirty="0"/>
              <a:t>d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242888"/>
            <a:ext cx="7772400" cy="1655664"/>
          </a:xfrm>
        </p:spPr>
        <p:txBody>
          <a:bodyPr/>
          <a:lstStyle/>
          <a:p>
            <a:pPr>
              <a:defRPr/>
            </a:pPr>
            <a:r>
              <a:rPr lang="en-CA" dirty="0"/>
              <a:t>Effects of Training (Aerobic)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412776"/>
            <a:ext cx="8640763" cy="5445224"/>
          </a:xfrm>
        </p:spPr>
        <p:txBody>
          <a:bodyPr>
            <a:normAutofit/>
          </a:bodyPr>
          <a:lstStyle/>
          <a:p>
            <a:r>
              <a:rPr lang="en-CA" dirty="0"/>
              <a:t>Alterations to heart structure</a:t>
            </a:r>
          </a:p>
          <a:p>
            <a:pPr lvl="1"/>
            <a:r>
              <a:rPr lang="en-CA" dirty="0"/>
              <a:t>Increase in mass and dimension</a:t>
            </a:r>
          </a:p>
          <a:p>
            <a:pPr lvl="2"/>
            <a:r>
              <a:rPr lang="en-CA" dirty="0"/>
              <a:t>Increase in ventricular volume and thickness of ventricular walls</a:t>
            </a:r>
          </a:p>
          <a:p>
            <a:pPr lvl="3"/>
            <a:r>
              <a:rPr lang="en-CA" dirty="0"/>
              <a:t>Due to increase in venous return</a:t>
            </a:r>
          </a:p>
          <a:p>
            <a:pPr lvl="2"/>
            <a:r>
              <a:rPr lang="en-CA" dirty="0"/>
              <a:t>Both contribute to an increase in SV and hence Q</a:t>
            </a:r>
          </a:p>
          <a:p>
            <a:pPr lvl="1"/>
            <a:r>
              <a:rPr lang="en-CA" dirty="0"/>
              <a:t>Increase in capillary number that deliver blood to myocardium</a:t>
            </a:r>
          </a:p>
          <a:p>
            <a:pPr lvl="2"/>
            <a:r>
              <a:rPr lang="en-CA" dirty="0"/>
              <a:t>Due to increase in oxygen demand</a:t>
            </a:r>
          </a:p>
          <a:p>
            <a:pPr lvl="1"/>
            <a:r>
              <a:rPr lang="en-CA" dirty="0"/>
              <a:t>Increase in diameter of coronary arteries</a:t>
            </a:r>
          </a:p>
          <a:p>
            <a:endParaRPr lang="en-CA" dirty="0"/>
          </a:p>
          <a:p>
            <a:pPr lvl="3"/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772400" cy="1143001"/>
          </a:xfrm>
        </p:spPr>
        <p:txBody>
          <a:bodyPr/>
          <a:lstStyle/>
          <a:p>
            <a:pPr>
              <a:defRPr/>
            </a:pPr>
            <a:r>
              <a:rPr lang="en-CA" dirty="0"/>
              <a:t>Effects of Training (Aerobic)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772816"/>
            <a:ext cx="8640763" cy="5085184"/>
          </a:xfrm>
        </p:spPr>
        <p:txBody>
          <a:bodyPr>
            <a:normAutofit/>
          </a:bodyPr>
          <a:lstStyle/>
          <a:p>
            <a:r>
              <a:rPr lang="en-CA" dirty="0"/>
              <a:t>Increase in blood volume</a:t>
            </a:r>
          </a:p>
          <a:p>
            <a:pPr lvl="1"/>
            <a:r>
              <a:rPr lang="en-CA" dirty="0"/>
              <a:t>Contribute to increase venous return and therefore SV and Q</a:t>
            </a:r>
          </a:p>
          <a:p>
            <a:r>
              <a:rPr lang="en-CA" dirty="0"/>
              <a:t>Increase in RBCs</a:t>
            </a:r>
          </a:p>
          <a:p>
            <a:r>
              <a:rPr lang="en-CA" dirty="0"/>
              <a:t>Training causes Q to increase during exercise but remain unchanged at rest</a:t>
            </a:r>
          </a:p>
          <a:p>
            <a:pPr lvl="1"/>
            <a:r>
              <a:rPr lang="en-CA" dirty="0"/>
              <a:t>SV increase during rest and decrease in HR-BRADYCARDIA</a:t>
            </a:r>
          </a:p>
          <a:p>
            <a:pPr lvl="3"/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n-US" sz="5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Cardiovascular Dynamics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267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000" dirty="0"/>
              <a:t>Cardiovascular system adapts to meet the demands that are placed on it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Heart adjusts amount of blood pumped by altering: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i="1" dirty="0">
                <a:solidFill>
                  <a:srgbClr val="FF0000"/>
                </a:solidFill>
              </a:rPr>
              <a:t>Heart rate (HR)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400" dirty="0"/>
              <a:t>duration of each cardiac cycle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i="1" dirty="0">
                <a:solidFill>
                  <a:srgbClr val="FF0000"/>
                </a:solidFill>
              </a:rPr>
              <a:t>Stroke volume(SV)</a:t>
            </a:r>
            <a:r>
              <a:rPr lang="en-US" sz="2000" dirty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i="1" dirty="0">
                <a:solidFill>
                  <a:srgbClr val="FF0000"/>
                </a:solidFill>
              </a:rPr>
              <a:t>Cardiac output (Q)</a:t>
            </a:r>
            <a:r>
              <a:rPr lang="en-US" sz="2000" dirty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i="1" dirty="0">
                <a:solidFill>
                  <a:srgbClr val="FF0000"/>
                </a:solidFill>
              </a:rPr>
              <a:t>Frank-Starling Law</a:t>
            </a:r>
            <a:r>
              <a:rPr lang="en-US" sz="2000" dirty="0">
                <a:sym typeface="Wingdings 2" pitchFamily="18" charset="2"/>
              </a:rPr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sym typeface="Wingdings 2" pitchFamily="18" charset="2"/>
              </a:rPr>
              <a:t>Ability of the heart to stretch and increase the force of contraction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i="1" dirty="0">
                <a:solidFill>
                  <a:srgbClr val="FF0000"/>
                </a:solidFill>
              </a:rPr>
              <a:t>Ejection fraction</a:t>
            </a:r>
            <a:endParaRPr lang="en-US" sz="2000" dirty="0">
              <a:sym typeface="Wingdings 2" pitchFamily="18" charset="2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Measure of stroke volume calculated by use of a formula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Effects of Training</a:t>
            </a:r>
          </a:p>
        </p:txBody>
      </p:sp>
      <p:pic>
        <p:nvPicPr>
          <p:cNvPr id="34819" name="Picture 1029" descr="Tabl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447800"/>
            <a:ext cx="4572000" cy="473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anchor="t">
            <a:normAutofit/>
          </a:bodyPr>
          <a:lstStyle/>
          <a:p>
            <a:r>
              <a:rPr lang="en-US" dirty="0"/>
              <a:t>Page 267 # 3, 4, 11 </a:t>
            </a:r>
          </a:p>
        </p:txBody>
      </p:sp>
    </p:spTree>
    <p:extLst>
      <p:ext uri="{BB962C8B-B14F-4D97-AF65-F5344CB8AC3E}">
        <p14:creationId xmlns:p14="http://schemas.microsoft.com/office/powerpoint/2010/main" val="915214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Cardiac Output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Volume of blood pumped out of left ventricle in 1 minute</a:t>
            </a:r>
          </a:p>
          <a:p>
            <a:r>
              <a:rPr lang="en-CA" dirty="0"/>
              <a:t>L/min</a:t>
            </a:r>
          </a:p>
          <a:p>
            <a:r>
              <a:rPr lang="en-CA" dirty="0"/>
              <a:t>5-6L/min at rest </a:t>
            </a:r>
          </a:p>
          <a:p>
            <a:r>
              <a:rPr lang="en-CA" dirty="0"/>
              <a:t>Approximately 30 L/min during exercise</a:t>
            </a:r>
          </a:p>
          <a:p>
            <a:r>
              <a:rPr lang="en-CA" dirty="0"/>
              <a:t>Two factors contribute to Q</a:t>
            </a:r>
          </a:p>
          <a:p>
            <a:pPr lvl="1"/>
            <a:r>
              <a:rPr lang="en-CA" dirty="0"/>
              <a:t>Stroke volume and heart rate</a:t>
            </a:r>
          </a:p>
          <a:p>
            <a:pPr lvl="1"/>
            <a:r>
              <a:rPr lang="en-US" dirty="0"/>
              <a:t>HR </a:t>
            </a:r>
            <a:r>
              <a:rPr lang="en-US" dirty="0">
                <a:sym typeface="Wingdings 2" pitchFamily="18" charset="2"/>
              </a:rPr>
              <a:t> SV = Q</a:t>
            </a:r>
            <a:endParaRPr lang="en-US" dirty="0"/>
          </a:p>
          <a:p>
            <a:pPr lvl="1">
              <a:buFont typeface="Wingdings" pitchFamily="2" charset="2"/>
              <a:buNone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Cardiac Output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Picture 2" descr="http://www.biosbcc.net/doohan/sample/images/CO%20and%20MAP/summar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916832"/>
            <a:ext cx="7272808" cy="46241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CA" dirty="0"/>
              <a:t>Stroke Volume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685800" y="1484313"/>
            <a:ext cx="7772400" cy="4459287"/>
          </a:xfrm>
        </p:spPr>
        <p:txBody>
          <a:bodyPr>
            <a:noAutofit/>
          </a:bodyPr>
          <a:lstStyle/>
          <a:p>
            <a:pPr marL="342900" lvl="2" indent="-342900">
              <a:buFont typeface="Wingdings" pitchFamily="2" charset="2"/>
              <a:buChar char="t"/>
            </a:pPr>
            <a:r>
              <a:rPr lang="en-US" sz="2400" dirty="0"/>
              <a:t>volume of blood ejected by ventricles</a:t>
            </a:r>
          </a:p>
          <a:p>
            <a:pPr marL="800100" lvl="3" indent="-342900">
              <a:buFont typeface="Wingdings" pitchFamily="2" charset="2"/>
              <a:buChar char="t"/>
            </a:pPr>
            <a:r>
              <a:rPr lang="en-US" dirty="0"/>
              <a:t>Left ventricle in a single beat</a:t>
            </a:r>
          </a:p>
          <a:p>
            <a:pPr marL="342900" lvl="2" indent="-342900">
              <a:buFont typeface="Wingdings" pitchFamily="2" charset="2"/>
              <a:buChar char="t"/>
            </a:pPr>
            <a:r>
              <a:rPr lang="en-US" sz="2400" dirty="0"/>
              <a:t>Measured in </a:t>
            </a:r>
            <a:r>
              <a:rPr lang="en-US" sz="2400" dirty="0" err="1"/>
              <a:t>mL</a:t>
            </a:r>
            <a:endParaRPr lang="en-US" sz="2400" dirty="0"/>
          </a:p>
          <a:p>
            <a:pPr marL="342900" lvl="2" indent="-342900">
              <a:buFont typeface="Wingdings" pitchFamily="2" charset="2"/>
              <a:buChar char="t"/>
            </a:pPr>
            <a:r>
              <a:rPr lang="en-US" sz="2400" dirty="0"/>
              <a:t>Calculated by subtracting the</a:t>
            </a:r>
          </a:p>
          <a:p>
            <a:pPr marL="800100" lvl="3" indent="-342900">
              <a:buFont typeface="Wingdings" pitchFamily="2" charset="2"/>
              <a:buChar char="t"/>
            </a:pPr>
            <a:r>
              <a:rPr lang="en-US" dirty="0"/>
              <a:t>LVESV-left ventricular end systolic volume</a:t>
            </a:r>
          </a:p>
          <a:p>
            <a:pPr marL="1257300" lvl="4" indent="-342900">
              <a:buFont typeface="Wingdings" pitchFamily="2" charset="2"/>
              <a:buChar char="t"/>
            </a:pPr>
            <a:r>
              <a:rPr lang="en-US" dirty="0"/>
              <a:t>Amount of blood remaining in the left ventricle after it contracts</a:t>
            </a:r>
          </a:p>
          <a:p>
            <a:pPr marL="800100" lvl="3" indent="-342900">
              <a:buFont typeface="Wingdings" pitchFamily="2" charset="2"/>
              <a:buChar char="t"/>
            </a:pPr>
            <a:r>
              <a:rPr lang="en-US" dirty="0"/>
              <a:t>LVEDS-left ventricular end diastolic volume</a:t>
            </a:r>
          </a:p>
          <a:p>
            <a:pPr marL="1257300" lvl="4" indent="-342900">
              <a:buFont typeface="Wingdings" pitchFamily="2" charset="2"/>
              <a:buChar char="t"/>
            </a:pPr>
            <a:r>
              <a:rPr lang="en-US" dirty="0"/>
              <a:t>Amount of blood in the left ventricle before it contracts (after atria contracts)</a:t>
            </a:r>
          </a:p>
          <a:p>
            <a:pPr marL="1257300" lvl="4" indent="-342900">
              <a:buFont typeface="Wingdings" pitchFamily="2" charset="2"/>
              <a:buChar char="t"/>
            </a:pPr>
            <a:r>
              <a:rPr lang="en-US" dirty="0"/>
              <a:t>Capacity to stretch</a:t>
            </a:r>
          </a:p>
          <a:p>
            <a:pPr marL="1257300" lvl="4" indent="-342900">
              <a:buFont typeface="Wingdings" pitchFamily="2" charset="2"/>
              <a:buChar char="t"/>
            </a:pPr>
            <a:endParaRPr lang="en-US" dirty="0"/>
          </a:p>
          <a:p>
            <a:pPr marL="1257300" lvl="4" indent="-342900">
              <a:buFont typeface="Wingdings" pitchFamily="2" charset="2"/>
              <a:buChar char="t"/>
            </a:pPr>
            <a:endParaRPr lang="en-US" sz="800" dirty="0"/>
          </a:p>
          <a:p>
            <a:pPr marL="800100" lvl="3" indent="-342900">
              <a:buFont typeface="Wingdings" pitchFamily="2" charset="2"/>
              <a:buChar char="t"/>
            </a:pPr>
            <a:endParaRPr lang="en-US" sz="800" dirty="0"/>
          </a:p>
          <a:p>
            <a:pPr marL="342900" lvl="2" indent="-342900">
              <a:buFont typeface="Wingdings" pitchFamily="2" charset="2"/>
              <a:buChar char="t"/>
            </a:pPr>
            <a:endParaRPr lang="en-US" sz="800" dirty="0"/>
          </a:p>
          <a:p>
            <a:pPr marL="800100" lvl="3" indent="-342900">
              <a:buFont typeface="Wingdings" pitchFamily="2" charset="2"/>
              <a:buChar char="t"/>
            </a:pPr>
            <a:endParaRPr lang="en-US" sz="800" dirty="0"/>
          </a:p>
          <a:p>
            <a:pPr marL="342900" lvl="2" indent="-342900">
              <a:buFont typeface="Wingdings" pitchFamily="2" charset="2"/>
              <a:buChar char="t"/>
            </a:pPr>
            <a:endParaRPr lang="en-US" sz="800" dirty="0"/>
          </a:p>
          <a:p>
            <a:pPr marL="800100" lvl="3" indent="-342900">
              <a:buFont typeface="Wingdings" pitchFamily="2" charset="2"/>
              <a:buNone/>
            </a:pPr>
            <a:r>
              <a:rPr lang="en-US" sz="800" dirty="0"/>
              <a:t>						</a:t>
            </a:r>
          </a:p>
          <a:p>
            <a:endParaRPr lang="en-CA" sz="9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6064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CA" dirty="0"/>
              <a:t>Stroke Volume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685800" y="1484313"/>
            <a:ext cx="7772400" cy="4459287"/>
          </a:xfrm>
        </p:spPr>
        <p:txBody>
          <a:bodyPr>
            <a:normAutofit fontScale="40000" lnSpcReduction="20000"/>
          </a:bodyPr>
          <a:lstStyle/>
          <a:p>
            <a:pPr marL="342900" lvl="2" indent="-342900">
              <a:buFont typeface="Wingdings" pitchFamily="2" charset="2"/>
              <a:buChar char="t"/>
            </a:pPr>
            <a:r>
              <a:rPr lang="en-US" sz="6400" dirty="0"/>
              <a:t>SV = LVEDS – LVESV</a:t>
            </a:r>
          </a:p>
          <a:p>
            <a:pPr marL="342900" lvl="2" indent="-342900">
              <a:buFont typeface="Wingdings" pitchFamily="2" charset="2"/>
              <a:buChar char="t"/>
            </a:pPr>
            <a:r>
              <a:rPr lang="en-US" sz="6400" dirty="0"/>
              <a:t>Regulate by 3 main factors</a:t>
            </a:r>
          </a:p>
          <a:p>
            <a:pPr marL="800100" lvl="3" indent="-342900">
              <a:buFont typeface="Wingdings" pitchFamily="2" charset="2"/>
              <a:buChar char="t"/>
            </a:pPr>
            <a:r>
              <a:rPr lang="en-US" sz="5600" dirty="0"/>
              <a:t>LVEDV-ability of heart to stretch allows this to increase</a:t>
            </a:r>
          </a:p>
          <a:p>
            <a:pPr marL="800100" lvl="3" indent="-342900">
              <a:buFont typeface="Wingdings" pitchFamily="2" charset="2"/>
              <a:buChar char="t"/>
            </a:pPr>
            <a:r>
              <a:rPr lang="en-US" sz="5600" dirty="0"/>
              <a:t>Aortic blood pressure</a:t>
            </a:r>
          </a:p>
          <a:p>
            <a:pPr marL="800100" lvl="3" indent="-342900">
              <a:buFont typeface="Wingdings" pitchFamily="2" charset="2"/>
              <a:buChar char="t"/>
            </a:pPr>
            <a:r>
              <a:rPr lang="en-US" sz="5600" dirty="0"/>
              <a:t>Strength/Force of ventricular contraction</a:t>
            </a:r>
          </a:p>
          <a:p>
            <a:pPr marL="1257300" lvl="4" indent="-342900">
              <a:buFont typeface="Wingdings" pitchFamily="2" charset="2"/>
              <a:buChar char="t"/>
            </a:pPr>
            <a:r>
              <a:rPr lang="en-US" sz="5600" dirty="0"/>
              <a:t>Due to stretching of ventricle and therefore more forceful contraction</a:t>
            </a:r>
          </a:p>
          <a:p>
            <a:pPr marL="342900" lvl="2" indent="-342900">
              <a:buFont typeface="Wingdings" pitchFamily="2" charset="2"/>
              <a:buChar char="t"/>
            </a:pPr>
            <a:r>
              <a:rPr lang="en-US" sz="6400" dirty="0"/>
              <a:t>Frank Starling Law-</a:t>
            </a:r>
            <a:r>
              <a:rPr lang="en-US" sz="6400" dirty="0">
                <a:sym typeface="Wingdings 2" pitchFamily="18" charset="2"/>
              </a:rPr>
              <a:t>Ability of the heart to stretch and increase the force of contraction</a:t>
            </a:r>
          </a:p>
          <a:p>
            <a:pPr marL="1257300" lvl="4" indent="-342900">
              <a:buFont typeface="Wingdings" pitchFamily="2" charset="2"/>
              <a:buChar char="t"/>
            </a:pPr>
            <a:endParaRPr lang="en-US" sz="5600" dirty="0"/>
          </a:p>
          <a:p>
            <a:pPr marL="1257300" lvl="4" indent="-342900">
              <a:buFont typeface="Wingdings" pitchFamily="2" charset="2"/>
              <a:buChar char="t"/>
            </a:pPr>
            <a:endParaRPr lang="en-US" dirty="0"/>
          </a:p>
          <a:p>
            <a:pPr marL="800100" lvl="3" indent="-342900">
              <a:buFont typeface="Wingdings" pitchFamily="2" charset="2"/>
              <a:buChar char="t"/>
            </a:pPr>
            <a:endParaRPr lang="en-US" dirty="0"/>
          </a:p>
          <a:p>
            <a:pPr marL="342900" lvl="2" indent="-342900">
              <a:buFont typeface="Wingdings" pitchFamily="2" charset="2"/>
              <a:buChar char="t"/>
            </a:pPr>
            <a:endParaRPr lang="en-US" dirty="0"/>
          </a:p>
          <a:p>
            <a:pPr marL="800100" lvl="3" indent="-342900">
              <a:buFont typeface="Wingdings" pitchFamily="2" charset="2"/>
              <a:buChar char="t"/>
            </a:pPr>
            <a:endParaRPr lang="en-US" dirty="0"/>
          </a:p>
          <a:p>
            <a:pPr marL="342900" lvl="2" indent="-342900">
              <a:buFont typeface="Wingdings" pitchFamily="2" charset="2"/>
              <a:buChar char="t"/>
            </a:pPr>
            <a:endParaRPr lang="en-US" dirty="0"/>
          </a:p>
          <a:p>
            <a:pPr marL="800100" lvl="3" indent="-342900">
              <a:buFont typeface="Wingdings" pitchFamily="2" charset="2"/>
              <a:buNone/>
            </a:pPr>
            <a:r>
              <a:rPr lang="en-US" dirty="0"/>
              <a:t>						</a:t>
            </a:r>
          </a:p>
          <a:p>
            <a:endParaRPr lang="en-CA" dirty="0"/>
          </a:p>
        </p:txBody>
      </p:sp>
      <p:pic>
        <p:nvPicPr>
          <p:cNvPr id="4098" name="Picture 2" descr="http://www.medicine.mcgill.ca/physio/vlab/exercise/img/str_H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4581129"/>
            <a:ext cx="3350518" cy="22804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Stroke Volume</a:t>
            </a:r>
            <a:endParaRPr lang="en-CA" dirty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/>
              <a:t>During exercise  venous return increases as the result of 4 factors</a:t>
            </a:r>
          </a:p>
          <a:p>
            <a:pPr marL="393192" lvl="1" indent="0">
              <a:buNone/>
            </a:pPr>
            <a:r>
              <a:rPr lang="en-CA" dirty="0" smtClean="0"/>
              <a:t>1. Constriction </a:t>
            </a:r>
            <a:r>
              <a:rPr lang="en-CA" dirty="0"/>
              <a:t>of the veins</a:t>
            </a:r>
          </a:p>
          <a:p>
            <a:pPr lvl="2"/>
            <a:r>
              <a:rPr lang="en-CA" dirty="0"/>
              <a:t>Smooth muscle in walls of veins is stimulated during exercise</a:t>
            </a:r>
          </a:p>
          <a:p>
            <a:pPr lvl="2"/>
            <a:r>
              <a:rPr lang="en-CA" dirty="0"/>
              <a:t>Contracts reducing diameter </a:t>
            </a:r>
          </a:p>
          <a:p>
            <a:pPr lvl="2"/>
            <a:r>
              <a:rPr lang="en-CA" dirty="0"/>
              <a:t>Reducing blood volume in veins and directing it to the heart </a:t>
            </a:r>
          </a:p>
          <a:p>
            <a:pPr marL="393192" lvl="1" indent="0">
              <a:buNone/>
            </a:pPr>
            <a:r>
              <a:rPr lang="en-CA" dirty="0" smtClean="0"/>
              <a:t>2. Skeletal </a:t>
            </a:r>
            <a:r>
              <a:rPr lang="en-CA" dirty="0"/>
              <a:t>muscle pump</a:t>
            </a:r>
          </a:p>
          <a:p>
            <a:pPr marL="393192" lvl="1" indent="0">
              <a:buNone/>
            </a:pPr>
            <a:r>
              <a:rPr lang="en-CA" dirty="0" smtClean="0"/>
              <a:t>3. Thoracic </a:t>
            </a:r>
            <a:r>
              <a:rPr lang="en-CA" dirty="0"/>
              <a:t>pump </a:t>
            </a:r>
          </a:p>
          <a:p>
            <a:pPr marL="393192" lvl="1" indent="0">
              <a:buNone/>
            </a:pPr>
            <a:r>
              <a:rPr lang="en-CA" dirty="0" smtClean="0"/>
              <a:t>4. Nervous </a:t>
            </a:r>
            <a:r>
              <a:rPr lang="en-CA" dirty="0"/>
              <a:t>stimulation</a:t>
            </a:r>
          </a:p>
          <a:p>
            <a:pPr lvl="2"/>
            <a:r>
              <a:rPr lang="en-CA" dirty="0"/>
              <a:t>Increases heart rate</a:t>
            </a:r>
          </a:p>
          <a:p>
            <a:pPr lvl="2"/>
            <a:r>
              <a:rPr lang="en-CA" dirty="0"/>
              <a:t>Increase in force of contraction</a:t>
            </a:r>
          </a:p>
          <a:p>
            <a:pPr lvl="2"/>
            <a:r>
              <a:rPr lang="en-CA" dirty="0"/>
              <a:t>Increase in SV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www.hrsonline.org/var/ezflow_site/storage/images/media/hrs-file-uploads/images/education/ejection-fraction/30073-2-eng-US/Ejection-Frac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-1"/>
            <a:ext cx="3707904" cy="306520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Ejection  Fraction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Efficiency of SV</a:t>
            </a:r>
          </a:p>
          <a:p>
            <a:r>
              <a:rPr lang="en-CA" dirty="0"/>
              <a:t>Average EF at rest is 50-60 %</a:t>
            </a:r>
          </a:p>
          <a:p>
            <a:r>
              <a:rPr lang="en-CA" dirty="0"/>
              <a:t>Increases during exercise, up towards 85%</a:t>
            </a:r>
          </a:p>
          <a:p>
            <a:r>
              <a:rPr lang="en-CA" dirty="0"/>
              <a:t>Proportion of blood that is ejected from the left ventricle during a single heart beat</a:t>
            </a:r>
          </a:p>
          <a:p>
            <a:pPr lvl="1"/>
            <a:r>
              <a:rPr lang="en-CA" dirty="0"/>
              <a:t>EF(%) = </a:t>
            </a:r>
            <a:r>
              <a:rPr lang="en-CA" u="sng" dirty="0"/>
              <a:t>SV </a:t>
            </a:r>
            <a:r>
              <a:rPr lang="en-CA" sz="1400" u="sng" dirty="0"/>
              <a:t>(ml)   </a:t>
            </a:r>
            <a:r>
              <a:rPr lang="en-CA" sz="1400" dirty="0"/>
              <a:t>       x100</a:t>
            </a:r>
            <a:r>
              <a:rPr lang="en-CA" sz="1400" u="sng" dirty="0"/>
              <a:t>    </a:t>
            </a:r>
          </a:p>
          <a:p>
            <a:pPr lvl="2">
              <a:buFont typeface="Webdings" pitchFamily="18" charset="2"/>
              <a:buNone/>
            </a:pPr>
            <a:r>
              <a:rPr lang="en-CA" dirty="0"/>
              <a:t>	         LVEDV </a:t>
            </a:r>
            <a:r>
              <a:rPr lang="en-CA" sz="1400" dirty="0"/>
              <a:t>(ml)</a:t>
            </a:r>
          </a:p>
          <a:p>
            <a:pPr lvl="2">
              <a:buFont typeface="Webdings" pitchFamily="18" charset="2"/>
              <a:buNone/>
            </a:pPr>
            <a:endParaRPr lang="en-CA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Heart Rate and Cardiac Output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/>
              <a:t>Number of times a heart contracts in one minute</a:t>
            </a:r>
          </a:p>
          <a:p>
            <a:pPr lvl="1"/>
            <a:r>
              <a:rPr lang="en-CA" dirty="0"/>
              <a:t>Beats per minute</a:t>
            </a:r>
          </a:p>
          <a:p>
            <a:r>
              <a:rPr lang="en-CA" dirty="0"/>
              <a:t>Can calculate cardiac output using heart rate</a:t>
            </a:r>
          </a:p>
          <a:p>
            <a:pPr lvl="1"/>
            <a:r>
              <a:rPr lang="en-CA" dirty="0"/>
              <a:t>Q </a:t>
            </a:r>
            <a:r>
              <a:rPr lang="en-CA" sz="1200" dirty="0"/>
              <a:t>(L/min)</a:t>
            </a:r>
            <a:r>
              <a:rPr lang="en-CA" dirty="0"/>
              <a:t> = SV </a:t>
            </a:r>
            <a:r>
              <a:rPr lang="en-CA" sz="1200" dirty="0"/>
              <a:t>(ml) </a:t>
            </a:r>
            <a:r>
              <a:rPr lang="en-CA" dirty="0"/>
              <a:t>x HR </a:t>
            </a:r>
            <a:r>
              <a:rPr lang="en-CA" sz="1200" dirty="0"/>
              <a:t>(beats/min)</a:t>
            </a:r>
          </a:p>
          <a:p>
            <a:pPr lvl="1"/>
            <a:r>
              <a:rPr lang="en-CA" dirty="0"/>
              <a:t>At rest </a:t>
            </a:r>
          </a:p>
          <a:p>
            <a:pPr lvl="2"/>
            <a:r>
              <a:rPr lang="en-CA" dirty="0"/>
              <a:t>HR = 72 beats per min</a:t>
            </a:r>
          </a:p>
          <a:p>
            <a:pPr lvl="2"/>
            <a:r>
              <a:rPr lang="en-CA" dirty="0"/>
              <a:t>SV = 71 ml </a:t>
            </a:r>
          </a:p>
          <a:p>
            <a:pPr lvl="2"/>
            <a:r>
              <a:rPr lang="en-CA" dirty="0"/>
              <a:t>Q = 5040 ml/min = 5.04L/min</a:t>
            </a:r>
          </a:p>
          <a:p>
            <a:pPr lvl="1"/>
            <a:r>
              <a:rPr lang="en-CA" dirty="0"/>
              <a:t>During exercise, Q=15-20 L/min</a:t>
            </a:r>
          </a:p>
          <a:p>
            <a:pPr lvl="2"/>
            <a:r>
              <a:rPr lang="en-CA" dirty="0"/>
              <a:t>Increase occurs early in exercise and the remains at that level</a:t>
            </a:r>
          </a:p>
          <a:p>
            <a:pPr lvl="2"/>
            <a:r>
              <a:rPr lang="en-CA" dirty="0"/>
              <a:t>Due to an increase in SV and HR</a:t>
            </a:r>
          </a:p>
          <a:p>
            <a:pPr lvl="2"/>
            <a:r>
              <a:rPr lang="en-CA" dirty="0"/>
              <a:t>Increase in Q is related to the intensity of the exercise</a:t>
            </a:r>
          </a:p>
          <a:p>
            <a:pPr lvl="1"/>
            <a:endParaRPr lang="en-CA" dirty="0"/>
          </a:p>
          <a:p>
            <a:endParaRPr lang="en-CA" dirty="0"/>
          </a:p>
          <a:p>
            <a:pPr lvl="1"/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89</TotalTime>
  <Words>747</Words>
  <Application>Microsoft Office PowerPoint</Application>
  <PresentationFormat>On-screen Show (4:3)</PresentationFormat>
  <Paragraphs>155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Calibri</vt:lpstr>
      <vt:lpstr>Constantia</vt:lpstr>
      <vt:lpstr>Webdings</vt:lpstr>
      <vt:lpstr>Wingdings</vt:lpstr>
      <vt:lpstr>Wingdings 2</vt:lpstr>
      <vt:lpstr>Flow</vt:lpstr>
      <vt:lpstr>Cardiovascular Dynamics</vt:lpstr>
      <vt:lpstr>Cardiovascular Dynamics</vt:lpstr>
      <vt:lpstr>Cardiac Output</vt:lpstr>
      <vt:lpstr>Cardiac Output</vt:lpstr>
      <vt:lpstr>Stroke Volume</vt:lpstr>
      <vt:lpstr>Stroke Volume</vt:lpstr>
      <vt:lpstr>Stroke Volume</vt:lpstr>
      <vt:lpstr>Ejection  Fraction</vt:lpstr>
      <vt:lpstr>Heart Rate and Cardiac Output</vt:lpstr>
      <vt:lpstr>Cardiovascular Drift</vt:lpstr>
      <vt:lpstr>Blood Pressure</vt:lpstr>
      <vt:lpstr>Blood Pressure</vt:lpstr>
      <vt:lpstr>Blood Pressure</vt:lpstr>
      <vt:lpstr>Normal Blood Pressure</vt:lpstr>
      <vt:lpstr>Normal Blood Pressure</vt:lpstr>
      <vt:lpstr>Normal Blood Pressure</vt:lpstr>
      <vt:lpstr>Blood Flow Distribution</vt:lpstr>
      <vt:lpstr>Effects of Training (Aerobic)</vt:lpstr>
      <vt:lpstr>Effects of Training (Aerobic)</vt:lpstr>
      <vt:lpstr>Effects of Training</vt:lpstr>
      <vt:lpstr>questions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Cardiovascular Dynamics</dc:title>
  <dc:creator>Dave Hoover</dc:creator>
  <cp:lastModifiedBy>DAVID HOOVER</cp:lastModifiedBy>
  <cp:revision>10</cp:revision>
  <dcterms:created xsi:type="dcterms:W3CDTF">2016-06-01T05:10:13Z</dcterms:created>
  <dcterms:modified xsi:type="dcterms:W3CDTF">2016-06-02T16:44:21Z</dcterms:modified>
</cp:coreProperties>
</file>