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2" r:id="rId7"/>
    <p:sldId id="261" r:id="rId8"/>
    <p:sldId id="263" r:id="rId9"/>
    <p:sldId id="264" r:id="rId10"/>
    <p:sldId id="265" r:id="rId11"/>
    <p:sldId id="267" r:id="rId12"/>
    <p:sldId id="268" r:id="rId13"/>
    <p:sldId id="269" r:id="rId14"/>
    <p:sldId id="274" r:id="rId15"/>
    <p:sldId id="275" r:id="rId16"/>
    <p:sldId id="276" r:id="rId17"/>
    <p:sldId id="277" r:id="rId18"/>
    <p:sldId id="278" r:id="rId19"/>
    <p:sldId id="27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75" autoAdjust="0"/>
    <p:restoredTop sz="94660"/>
  </p:normalViewPr>
  <p:slideViewPr>
    <p:cSldViewPr snapToGrid="0">
      <p:cViewPr>
        <p:scale>
          <a:sx n="69" d="100"/>
          <a:sy n="69" d="100"/>
        </p:scale>
        <p:origin x="62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HOOVER" userId="S::hooverd@adsb.ca::e40c115e-3ebf-4eaf-8e6d-7a96c5876749" providerId="AD" clId="Web-{4DC89265-4AEA-2089-3132-C9F6108E3AA5}"/>
    <pc:docChg chg="delSld">
      <pc:chgData name="DAVID HOOVER" userId="S::hooverd@adsb.ca::e40c115e-3ebf-4eaf-8e6d-7a96c5876749" providerId="AD" clId="Web-{4DC89265-4AEA-2089-3132-C9F6108E3AA5}" dt="2019-02-20T17:19:20.948" v="0"/>
      <pc:docMkLst>
        <pc:docMk/>
      </pc:docMkLst>
      <pc:sldChg chg="del">
        <pc:chgData name="DAVID HOOVER" userId="S::hooverd@adsb.ca::e40c115e-3ebf-4eaf-8e6d-7a96c5876749" providerId="AD" clId="Web-{4DC89265-4AEA-2089-3132-C9F6108E3AA5}" dt="2019-02-20T17:19:20.948" v="0"/>
        <pc:sldMkLst>
          <pc:docMk/>
          <pc:sldMk cId="1555478617" sldId="266"/>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2/20/2019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2/20/2019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2/20/2019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2/20/2019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2/20/2019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2/20/2019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2/20/2019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2/20/2019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2/20/2019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2/20/2019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2/20/2019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2/20/2019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2/20/2019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2/20/2019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2/20/2019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2/20/2019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2/20/2019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2/20/2019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canada.ca/en/immigration-refugees-citizenship/news/video/becoming-canadian-citizenship.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ettlement.org/ontario/education/english-as-a-second-language-esl/linc-progra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Citizenship </a:t>
            </a:r>
          </a:p>
        </p:txBody>
      </p:sp>
      <p:sp>
        <p:nvSpPr>
          <p:cNvPr id="3" name="Subtitle 2"/>
          <p:cNvSpPr>
            <a:spLocks noGrp="1"/>
          </p:cNvSpPr>
          <p:nvPr>
            <p:ph type="subTitle" idx="1"/>
          </p:nvPr>
        </p:nvSpPr>
        <p:spPr/>
        <p:txBody>
          <a:bodyPr/>
          <a:lstStyle/>
          <a:p>
            <a:r>
              <a:rPr lang="en-US" dirty="0"/>
              <a:t>ChV2O</a:t>
            </a:r>
          </a:p>
        </p:txBody>
      </p:sp>
    </p:spTree>
    <p:extLst>
      <p:ext uri="{BB962C8B-B14F-4D97-AF65-F5344CB8AC3E}">
        <p14:creationId xmlns:p14="http://schemas.microsoft.com/office/powerpoint/2010/main" val="1157209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of a Canadian Citizen</a:t>
            </a:r>
          </a:p>
        </p:txBody>
      </p:sp>
      <p:sp>
        <p:nvSpPr>
          <p:cNvPr id="3" name="Content Placeholder 2"/>
          <p:cNvSpPr>
            <a:spLocks noGrp="1"/>
          </p:cNvSpPr>
          <p:nvPr>
            <p:ph idx="1"/>
          </p:nvPr>
        </p:nvSpPr>
        <p:spPr/>
        <p:txBody>
          <a:bodyPr/>
          <a:lstStyle/>
          <a:p>
            <a:pPr lvl="0"/>
            <a:r>
              <a:rPr lang="en-US" sz="3200" b="1" dirty="0"/>
              <a:t>Legal Rights </a:t>
            </a:r>
            <a:endParaRPr lang="en-US" sz="2400" b="1" dirty="0"/>
          </a:p>
          <a:p>
            <a:pPr lvl="1"/>
            <a:r>
              <a:rPr lang="en-US" sz="2800" dirty="0"/>
              <a:t>Human rights are the minimal rights that each person in Canada, has and holds against other members of society. Every person has the rights to be treated fairly in certain limited areas of their daily lives, in a manner no different from other people.</a:t>
            </a:r>
            <a:r>
              <a:rPr lang="en-US" sz="2000" dirty="0"/>
              <a:t>	</a:t>
            </a:r>
          </a:p>
          <a:p>
            <a:endParaRPr lang="en-US" dirty="0"/>
          </a:p>
        </p:txBody>
      </p:sp>
    </p:spTree>
    <p:extLst>
      <p:ext uri="{BB962C8B-B14F-4D97-AF65-F5344CB8AC3E}">
        <p14:creationId xmlns:p14="http://schemas.microsoft.com/office/powerpoint/2010/main" val="1818245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of a Canadian Citizen</a:t>
            </a:r>
          </a:p>
        </p:txBody>
      </p:sp>
      <p:sp>
        <p:nvSpPr>
          <p:cNvPr id="3" name="Content Placeholder 2"/>
          <p:cNvSpPr>
            <a:spLocks noGrp="1"/>
          </p:cNvSpPr>
          <p:nvPr>
            <p:ph idx="1"/>
          </p:nvPr>
        </p:nvSpPr>
        <p:spPr/>
        <p:txBody>
          <a:bodyPr>
            <a:normAutofit fontScale="85000" lnSpcReduction="20000"/>
          </a:bodyPr>
          <a:lstStyle/>
          <a:p>
            <a:pPr lvl="0"/>
            <a:r>
              <a:rPr lang="en-US" sz="3600" b="1" dirty="0"/>
              <a:t>Mobility Rights </a:t>
            </a:r>
            <a:endParaRPr lang="en-US" sz="3600" dirty="0"/>
          </a:p>
          <a:p>
            <a:pPr lvl="1"/>
            <a:r>
              <a:rPr lang="en-US" sz="3200" dirty="0"/>
              <a:t>Because Canada is a vast country with various economic opportunities distributes throughout its length and breadth, it is important that the right to move, both inside and outside Canadian charter of rights and freedom. It also gives both citizens and permanent residents the rights to move into any province and pursue an economic livelihood.</a:t>
            </a:r>
          </a:p>
        </p:txBody>
      </p:sp>
    </p:spTree>
    <p:extLst>
      <p:ext uri="{BB962C8B-B14F-4D97-AF65-F5344CB8AC3E}">
        <p14:creationId xmlns:p14="http://schemas.microsoft.com/office/powerpoint/2010/main" val="2569965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of a Canadian Citizen</a:t>
            </a:r>
          </a:p>
        </p:txBody>
      </p:sp>
      <p:sp>
        <p:nvSpPr>
          <p:cNvPr id="3" name="Content Placeholder 2"/>
          <p:cNvSpPr>
            <a:spLocks noGrp="1"/>
          </p:cNvSpPr>
          <p:nvPr>
            <p:ph idx="1"/>
          </p:nvPr>
        </p:nvSpPr>
        <p:spPr/>
        <p:txBody>
          <a:bodyPr>
            <a:normAutofit fontScale="92500" lnSpcReduction="10000"/>
          </a:bodyPr>
          <a:lstStyle/>
          <a:p>
            <a:pPr lvl="0"/>
            <a:r>
              <a:rPr lang="en-US" sz="3600" b="1" dirty="0"/>
              <a:t>Freedom of Religion</a:t>
            </a:r>
            <a:endParaRPr lang="en-US" sz="2800" dirty="0"/>
          </a:p>
          <a:p>
            <a:pPr lvl="1"/>
            <a:r>
              <a:rPr lang="en-US" sz="3200" dirty="0"/>
              <a:t>Canadians are therefore free to have their own beliefs and opinions </a:t>
            </a:r>
          </a:p>
          <a:p>
            <a:pPr lvl="1"/>
            <a:r>
              <a:rPr lang="en-US" sz="3200" dirty="0"/>
              <a:t>They are free to practice religion or refrain and are free to establish medial organization with or without religious content.</a:t>
            </a:r>
            <a:endParaRPr lang="en-US" sz="2400" dirty="0"/>
          </a:p>
          <a:p>
            <a:endParaRPr lang="en-US" dirty="0"/>
          </a:p>
        </p:txBody>
      </p:sp>
    </p:spTree>
    <p:extLst>
      <p:ext uri="{BB962C8B-B14F-4D97-AF65-F5344CB8AC3E}">
        <p14:creationId xmlns:p14="http://schemas.microsoft.com/office/powerpoint/2010/main" val="2438224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Responsibilities of Living Canada </a:t>
            </a:r>
            <a:endParaRPr lang="en-US" dirty="0"/>
          </a:p>
        </p:txBody>
      </p:sp>
      <p:sp>
        <p:nvSpPr>
          <p:cNvPr id="3" name="Content Placeholder 2"/>
          <p:cNvSpPr>
            <a:spLocks noGrp="1"/>
          </p:cNvSpPr>
          <p:nvPr>
            <p:ph idx="1"/>
          </p:nvPr>
        </p:nvSpPr>
        <p:spPr/>
        <p:txBody>
          <a:bodyPr/>
          <a:lstStyle/>
          <a:p>
            <a:pPr lvl="0"/>
            <a:r>
              <a:rPr lang="en-US" sz="3600" b="1" dirty="0"/>
              <a:t>Obeying the law: </a:t>
            </a:r>
            <a:endParaRPr lang="en-US" sz="2800" dirty="0"/>
          </a:p>
          <a:p>
            <a:pPr lvl="1"/>
            <a:r>
              <a:rPr lang="en-US" sz="3200" dirty="0"/>
              <a:t> One of Canada’s founding principles is the rule of law. Individuals and governments are regulated by laws and not by arbitrary actions. No person or group is above the law.</a:t>
            </a:r>
            <a:endParaRPr lang="en-US" sz="2400" dirty="0"/>
          </a:p>
          <a:p>
            <a:endParaRPr lang="en-US" dirty="0"/>
          </a:p>
        </p:txBody>
      </p:sp>
    </p:spTree>
    <p:extLst>
      <p:ext uri="{BB962C8B-B14F-4D97-AF65-F5344CB8AC3E}">
        <p14:creationId xmlns:p14="http://schemas.microsoft.com/office/powerpoint/2010/main" val="4294405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Responsibilities of Living Canada </a:t>
            </a:r>
            <a:endParaRPr lang="en-US" dirty="0"/>
          </a:p>
        </p:txBody>
      </p:sp>
      <p:sp>
        <p:nvSpPr>
          <p:cNvPr id="3" name="Content Placeholder 2"/>
          <p:cNvSpPr>
            <a:spLocks noGrp="1"/>
          </p:cNvSpPr>
          <p:nvPr>
            <p:ph idx="1"/>
          </p:nvPr>
        </p:nvSpPr>
        <p:spPr/>
        <p:txBody>
          <a:bodyPr>
            <a:normAutofit fontScale="92500" lnSpcReduction="10000"/>
          </a:bodyPr>
          <a:lstStyle/>
          <a:p>
            <a:pPr lvl="0"/>
            <a:r>
              <a:rPr lang="en-US" sz="3600" b="1" dirty="0"/>
              <a:t>Taking responsibility for oneself and one’s family </a:t>
            </a:r>
            <a:endParaRPr lang="en-US" sz="2800" dirty="0"/>
          </a:p>
          <a:p>
            <a:pPr lvl="1"/>
            <a:r>
              <a:rPr lang="en-US" sz="3200" dirty="0"/>
              <a:t> Getting a job, taking care of one’s family and working hard in keeping with one’s abilities are important Canadian values. Work contributes to personal dignity and self-respect, and to Canada’s prosperity.</a:t>
            </a:r>
            <a:endParaRPr lang="en-US" sz="2400" dirty="0"/>
          </a:p>
          <a:p>
            <a:endParaRPr lang="en-US" sz="3200" dirty="0"/>
          </a:p>
        </p:txBody>
      </p:sp>
    </p:spTree>
    <p:extLst>
      <p:ext uri="{BB962C8B-B14F-4D97-AF65-F5344CB8AC3E}">
        <p14:creationId xmlns:p14="http://schemas.microsoft.com/office/powerpoint/2010/main" val="2126247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Responsibilities of Living Canada </a:t>
            </a:r>
            <a:endParaRPr lang="en-US" dirty="0"/>
          </a:p>
        </p:txBody>
      </p:sp>
      <p:sp>
        <p:nvSpPr>
          <p:cNvPr id="3" name="Content Placeholder 2"/>
          <p:cNvSpPr>
            <a:spLocks noGrp="1"/>
          </p:cNvSpPr>
          <p:nvPr>
            <p:ph idx="1"/>
          </p:nvPr>
        </p:nvSpPr>
        <p:spPr/>
        <p:txBody>
          <a:bodyPr>
            <a:normAutofit/>
          </a:bodyPr>
          <a:lstStyle/>
          <a:p>
            <a:pPr lvl="0"/>
            <a:r>
              <a:rPr lang="en-US" sz="3200" b="1" dirty="0"/>
              <a:t>Serving on a jury </a:t>
            </a:r>
            <a:endParaRPr lang="en-US" sz="3200" dirty="0"/>
          </a:p>
          <a:p>
            <a:pPr lvl="1"/>
            <a:r>
              <a:rPr lang="en-US" sz="3200" dirty="0"/>
              <a:t>When called to do so, you are legally required to serve. Serving on a jury is a privilege that makes the justice system work as it depends on impartial juries made up of citizens.</a:t>
            </a:r>
          </a:p>
        </p:txBody>
      </p:sp>
    </p:spTree>
    <p:extLst>
      <p:ext uri="{BB962C8B-B14F-4D97-AF65-F5344CB8AC3E}">
        <p14:creationId xmlns:p14="http://schemas.microsoft.com/office/powerpoint/2010/main" val="759020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Responsibilities of Living Canada </a:t>
            </a:r>
            <a:endParaRPr lang="en-US" dirty="0"/>
          </a:p>
        </p:txBody>
      </p:sp>
      <p:sp>
        <p:nvSpPr>
          <p:cNvPr id="3" name="Content Placeholder 2"/>
          <p:cNvSpPr>
            <a:spLocks noGrp="1"/>
          </p:cNvSpPr>
          <p:nvPr>
            <p:ph idx="1"/>
          </p:nvPr>
        </p:nvSpPr>
        <p:spPr/>
        <p:txBody>
          <a:bodyPr>
            <a:normAutofit/>
          </a:bodyPr>
          <a:lstStyle/>
          <a:p>
            <a:pPr lvl="0"/>
            <a:r>
              <a:rPr lang="en-US" sz="4000" b="1" dirty="0"/>
              <a:t>Voting in elections </a:t>
            </a:r>
            <a:endParaRPr lang="en-US" sz="3200" dirty="0"/>
          </a:p>
          <a:p>
            <a:pPr lvl="1"/>
            <a:r>
              <a:rPr lang="en-US" sz="3600" dirty="0"/>
              <a:t>The right to vote comes with a responsibility to vote in federal, provincial or territorial and local elections.</a:t>
            </a:r>
            <a:endParaRPr lang="en-US" sz="2800" dirty="0"/>
          </a:p>
          <a:p>
            <a:endParaRPr lang="en-US" sz="3200" dirty="0"/>
          </a:p>
        </p:txBody>
      </p:sp>
    </p:spTree>
    <p:extLst>
      <p:ext uri="{BB962C8B-B14F-4D97-AF65-F5344CB8AC3E}">
        <p14:creationId xmlns:p14="http://schemas.microsoft.com/office/powerpoint/2010/main" val="37274209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Responsibilities of Living Canada </a:t>
            </a:r>
            <a:endParaRPr lang="en-US" dirty="0"/>
          </a:p>
        </p:txBody>
      </p:sp>
      <p:sp>
        <p:nvSpPr>
          <p:cNvPr id="3" name="Content Placeholder 2"/>
          <p:cNvSpPr>
            <a:spLocks noGrp="1"/>
          </p:cNvSpPr>
          <p:nvPr>
            <p:ph idx="1"/>
          </p:nvPr>
        </p:nvSpPr>
        <p:spPr/>
        <p:txBody>
          <a:bodyPr>
            <a:normAutofit lnSpcReduction="10000"/>
          </a:bodyPr>
          <a:lstStyle/>
          <a:p>
            <a:pPr lvl="0"/>
            <a:r>
              <a:rPr lang="en-US" sz="3200" b="1" dirty="0"/>
              <a:t>Helping others in the community </a:t>
            </a:r>
            <a:endParaRPr lang="en-US" sz="2400" dirty="0"/>
          </a:p>
          <a:p>
            <a:pPr lvl="1"/>
            <a:r>
              <a:rPr lang="en-US" sz="2800" dirty="0"/>
              <a:t> Millions of volunteers freely donate their time to help others without pay—helping people in need, assisting at your child’s school, volunteering at a food bank or other charity, or encouraging newcomers to integrate. Volunteering is an excellent way to gain useful skills and develop friends and contacts.</a:t>
            </a:r>
            <a:endParaRPr lang="en-US" sz="2000" dirty="0"/>
          </a:p>
          <a:p>
            <a:endParaRPr lang="en-US" sz="3200" dirty="0"/>
          </a:p>
        </p:txBody>
      </p:sp>
    </p:spTree>
    <p:extLst>
      <p:ext uri="{BB962C8B-B14F-4D97-AF65-F5344CB8AC3E}">
        <p14:creationId xmlns:p14="http://schemas.microsoft.com/office/powerpoint/2010/main" val="37411357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Responsibilities of Living Canada </a:t>
            </a:r>
            <a:endParaRPr lang="en-US" dirty="0"/>
          </a:p>
        </p:txBody>
      </p:sp>
      <p:sp>
        <p:nvSpPr>
          <p:cNvPr id="3" name="Content Placeholder 2"/>
          <p:cNvSpPr>
            <a:spLocks noGrp="1"/>
          </p:cNvSpPr>
          <p:nvPr>
            <p:ph idx="1"/>
          </p:nvPr>
        </p:nvSpPr>
        <p:spPr/>
        <p:txBody>
          <a:bodyPr>
            <a:normAutofit lnSpcReduction="10000"/>
          </a:bodyPr>
          <a:lstStyle/>
          <a:p>
            <a:pPr lvl="0"/>
            <a:r>
              <a:rPr lang="en-US" sz="3600" b="1" dirty="0"/>
              <a:t>Protecting and enjoying our heritage and environment </a:t>
            </a:r>
            <a:endParaRPr lang="en-US" sz="2800" dirty="0"/>
          </a:p>
          <a:p>
            <a:pPr lvl="1"/>
            <a:r>
              <a:rPr lang="en-US" sz="3200" dirty="0"/>
              <a:t> Every citizen has a role to play in avoiding waste and pollution while protecting Canada’s natural, cultural and architectural heritage for future generations.</a:t>
            </a:r>
            <a:endParaRPr lang="en-US" sz="2400" dirty="0"/>
          </a:p>
          <a:p>
            <a:endParaRPr lang="en-US" sz="3200" dirty="0"/>
          </a:p>
        </p:txBody>
      </p:sp>
    </p:spTree>
    <p:extLst>
      <p:ext uri="{BB962C8B-B14F-4D97-AF65-F5344CB8AC3E}">
        <p14:creationId xmlns:p14="http://schemas.microsoft.com/office/powerpoint/2010/main" val="33416387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Thinking about Citizenship </a:t>
            </a:r>
            <a:br>
              <a:rPr lang="en-US" dirty="0"/>
            </a:br>
            <a:r>
              <a:rPr lang="en-US" dirty="0"/>
              <a:t>– Think-Pair-Share</a:t>
            </a:r>
            <a:br>
              <a:rPr lang="en-US" sz="2800" dirty="0"/>
            </a:br>
            <a:endParaRPr lang="en-US" dirty="0"/>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en-US" sz="3200" dirty="0"/>
              <a:t>How can you be a good Citizen?</a:t>
            </a:r>
            <a:endParaRPr lang="en-US" sz="2400" dirty="0"/>
          </a:p>
          <a:p>
            <a:pPr marL="514350" lvl="0" indent="-514350">
              <a:buFont typeface="+mj-lt"/>
              <a:buAutoNum type="arabicPeriod"/>
            </a:pPr>
            <a:r>
              <a:rPr lang="en-US" sz="3200" dirty="0"/>
              <a:t>What does your citizenship mean to you?</a:t>
            </a:r>
            <a:endParaRPr lang="en-US" sz="2400" dirty="0"/>
          </a:p>
          <a:p>
            <a:pPr marL="514350" lvl="0" indent="-514350">
              <a:buFont typeface="+mj-lt"/>
              <a:buAutoNum type="arabicPeriod"/>
            </a:pPr>
            <a:r>
              <a:rPr lang="en-US" sz="3200" dirty="0"/>
              <a:t>In what ways can you improve your community?</a:t>
            </a:r>
            <a:endParaRPr lang="en-US" sz="2400" dirty="0"/>
          </a:p>
          <a:p>
            <a:pPr marL="971550" lvl="1" indent="-514350">
              <a:buFont typeface="+mj-lt"/>
              <a:buAutoNum type="arabicPeriod"/>
            </a:pPr>
            <a:r>
              <a:rPr lang="en-US" sz="2800" dirty="0"/>
              <a:t>How can you motivate others to do the same?</a:t>
            </a:r>
            <a:endParaRPr lang="en-US" sz="2400" dirty="0"/>
          </a:p>
          <a:p>
            <a:endParaRPr lang="en-US" sz="3200" dirty="0"/>
          </a:p>
        </p:txBody>
      </p:sp>
    </p:spTree>
    <p:extLst>
      <p:ext uri="{BB962C8B-B14F-4D97-AF65-F5344CB8AC3E}">
        <p14:creationId xmlns:p14="http://schemas.microsoft.com/office/powerpoint/2010/main" val="359432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Learning Goals</a:t>
            </a:r>
            <a:endParaRPr lang="en-US" dirty="0"/>
          </a:p>
        </p:txBody>
      </p:sp>
      <p:sp>
        <p:nvSpPr>
          <p:cNvPr id="3" name="Content Placeholder 2"/>
          <p:cNvSpPr>
            <a:spLocks noGrp="1"/>
          </p:cNvSpPr>
          <p:nvPr>
            <p:ph idx="1"/>
          </p:nvPr>
        </p:nvSpPr>
        <p:spPr/>
        <p:txBody>
          <a:bodyPr/>
          <a:lstStyle/>
          <a:p>
            <a:pPr lvl="0"/>
            <a:r>
              <a:rPr lang="en-US" sz="3200" dirty="0"/>
              <a:t>You will be able to describe the responsibilities of Canadian Citizenship </a:t>
            </a:r>
          </a:p>
          <a:p>
            <a:pPr lvl="0"/>
            <a:r>
              <a:rPr lang="en-US" sz="3200" dirty="0"/>
              <a:t>You will be able to describe the rights of Canadian Citizenship </a:t>
            </a:r>
          </a:p>
          <a:p>
            <a:pPr lvl="0"/>
            <a:r>
              <a:rPr lang="en-US" sz="3200" dirty="0"/>
              <a:t>You will be able to discuss the value of citizenship in your own words</a:t>
            </a:r>
          </a:p>
          <a:p>
            <a:endParaRPr lang="en-US" dirty="0"/>
          </a:p>
        </p:txBody>
      </p:sp>
    </p:spTree>
    <p:extLst>
      <p:ext uri="{BB962C8B-B14F-4D97-AF65-F5344CB8AC3E}">
        <p14:creationId xmlns:p14="http://schemas.microsoft.com/office/powerpoint/2010/main" val="495098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154954" y="2603500"/>
            <a:ext cx="6790867" cy="3416300"/>
          </a:xfrm>
        </p:spPr>
        <p:txBody>
          <a:bodyPr/>
          <a:lstStyle/>
          <a:p>
            <a:r>
              <a:rPr lang="en-US" sz="4000" dirty="0"/>
              <a:t>Being a good citizen means engaging in your community and taking action to make that community better. </a:t>
            </a:r>
          </a:p>
          <a:p>
            <a:endParaRPr lang="en-US" dirty="0"/>
          </a:p>
        </p:txBody>
      </p:sp>
      <p:pic>
        <p:nvPicPr>
          <p:cNvPr id="1026" name="Picture 2" descr="Superman Is a Good Citizen ebook by Christopher Harb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6785" y="239274"/>
            <a:ext cx="4029392" cy="41435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5558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Oath of Citizenship</a:t>
            </a:r>
            <a:endParaRPr lang="en-US" dirty="0"/>
          </a:p>
        </p:txBody>
      </p:sp>
      <p:sp>
        <p:nvSpPr>
          <p:cNvPr id="3" name="Content Placeholder 2"/>
          <p:cNvSpPr>
            <a:spLocks noGrp="1"/>
          </p:cNvSpPr>
          <p:nvPr>
            <p:ph idx="1"/>
          </p:nvPr>
        </p:nvSpPr>
        <p:spPr>
          <a:xfrm>
            <a:off x="1154954" y="2603500"/>
            <a:ext cx="10041130" cy="3839830"/>
          </a:xfrm>
        </p:spPr>
        <p:txBody>
          <a:bodyPr>
            <a:normAutofit/>
          </a:bodyPr>
          <a:lstStyle/>
          <a:p>
            <a:pPr algn="ctr"/>
            <a:r>
              <a:rPr lang="en-US" sz="3600" b="1" dirty="0"/>
              <a:t>“I swear that I will be faithful and bear true allegiance to Her Majesty Queen</a:t>
            </a:r>
            <a:r>
              <a:rPr lang="en-US" sz="3600" dirty="0"/>
              <a:t> </a:t>
            </a:r>
            <a:r>
              <a:rPr lang="en-US" sz="3600" b="1" dirty="0"/>
              <a:t>Elizabeth II, the Queen of Canada, Her Heirs and Successors, and that I will faithfully observe the laws of Canada and fulfill my duties as a Canadian citizen.”</a:t>
            </a:r>
            <a:endParaRPr lang="en-US" sz="3600" dirty="0"/>
          </a:p>
          <a:p>
            <a:endParaRPr lang="en-US" dirty="0"/>
          </a:p>
        </p:txBody>
      </p:sp>
    </p:spTree>
    <p:extLst>
      <p:ext uri="{BB962C8B-B14F-4D97-AF65-F5344CB8AC3E}">
        <p14:creationId xmlns:p14="http://schemas.microsoft.com/office/powerpoint/2010/main" val="390770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Becoming Canadian: Citizenship</a:t>
            </a:r>
          </a:p>
        </p:txBody>
      </p:sp>
      <p:sp>
        <p:nvSpPr>
          <p:cNvPr id="3" name="Content Placeholder 2"/>
          <p:cNvSpPr>
            <a:spLocks noGrp="1"/>
          </p:cNvSpPr>
          <p:nvPr>
            <p:ph idx="1"/>
          </p:nvPr>
        </p:nvSpPr>
        <p:spPr/>
        <p:txBody>
          <a:bodyPr/>
          <a:lstStyle/>
          <a:p>
            <a:r>
              <a:rPr lang="en-US" sz="2800" dirty="0">
                <a:hlinkClick r:id="rId2"/>
              </a:rPr>
              <a:t>https://www.canada.ca/en/immigration-refugees-citizenship/news/video/becoming-canadian-citizenship.html</a:t>
            </a:r>
            <a:endParaRPr lang="en-US" sz="2800" dirty="0"/>
          </a:p>
          <a:p>
            <a:endParaRPr lang="en-US" dirty="0"/>
          </a:p>
        </p:txBody>
      </p:sp>
    </p:spTree>
    <p:extLst>
      <p:ext uri="{BB962C8B-B14F-4D97-AF65-F5344CB8AC3E}">
        <p14:creationId xmlns:p14="http://schemas.microsoft.com/office/powerpoint/2010/main" val="399246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Rights and Responsibilities of a Canadian Citizen</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31867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384" y="1005567"/>
            <a:ext cx="8761413" cy="706964"/>
          </a:xfrm>
        </p:spPr>
        <p:txBody>
          <a:bodyPr/>
          <a:lstStyle/>
          <a:p>
            <a:r>
              <a:rPr lang="en-US" dirty="0"/>
              <a:t>Rights of a Canadian Citizen</a:t>
            </a:r>
          </a:p>
        </p:txBody>
      </p:sp>
      <p:sp>
        <p:nvSpPr>
          <p:cNvPr id="3" name="Content Placeholder 2"/>
          <p:cNvSpPr>
            <a:spLocks noGrp="1"/>
          </p:cNvSpPr>
          <p:nvPr>
            <p:ph idx="1"/>
          </p:nvPr>
        </p:nvSpPr>
        <p:spPr>
          <a:xfrm>
            <a:off x="361507" y="2603499"/>
            <a:ext cx="10930269" cy="3935523"/>
          </a:xfrm>
        </p:spPr>
        <p:txBody>
          <a:bodyPr>
            <a:normAutofit/>
          </a:bodyPr>
          <a:lstStyle/>
          <a:p>
            <a:pPr lvl="0"/>
            <a:r>
              <a:rPr lang="en-US" sz="3600" b="1" dirty="0"/>
              <a:t>Democratic Rights </a:t>
            </a:r>
            <a:endParaRPr lang="en-US" sz="2800" b="1" dirty="0"/>
          </a:p>
          <a:p>
            <a:pPr lvl="1"/>
            <a:r>
              <a:rPr lang="en-US" sz="3200" dirty="0"/>
              <a:t>Every citizen of Canada has the right to vote in an election of members of the House of Commons or of a legislative assembly and to be qualified for membership therein.</a:t>
            </a:r>
            <a:endParaRPr lang="en-US" sz="2400" dirty="0"/>
          </a:p>
          <a:p>
            <a:endParaRPr lang="en-US" dirty="0"/>
          </a:p>
        </p:txBody>
      </p:sp>
      <p:pic>
        <p:nvPicPr>
          <p:cNvPr id="2050" name="Picture 2" descr="Image result for house of comm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3938" y="328869"/>
            <a:ext cx="4549260" cy="2274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9742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of a Canadian Citizen</a:t>
            </a:r>
          </a:p>
        </p:txBody>
      </p:sp>
      <p:sp>
        <p:nvSpPr>
          <p:cNvPr id="3" name="Content Placeholder 2"/>
          <p:cNvSpPr>
            <a:spLocks noGrp="1"/>
          </p:cNvSpPr>
          <p:nvPr>
            <p:ph idx="1"/>
          </p:nvPr>
        </p:nvSpPr>
        <p:spPr>
          <a:xfrm>
            <a:off x="1154954" y="2603499"/>
            <a:ext cx="9513046" cy="3972791"/>
          </a:xfrm>
        </p:spPr>
        <p:txBody>
          <a:bodyPr>
            <a:normAutofit/>
          </a:bodyPr>
          <a:lstStyle/>
          <a:p>
            <a:pPr lvl="0"/>
            <a:r>
              <a:rPr lang="en-US" sz="2800" b="1" dirty="0"/>
              <a:t>Language Rights</a:t>
            </a:r>
            <a:endParaRPr lang="en-US" sz="2000" b="1" dirty="0"/>
          </a:p>
          <a:p>
            <a:pPr lvl="1"/>
            <a:r>
              <a:rPr lang="en-US" sz="2400" dirty="0"/>
              <a:t>The LINC program is funded by citizenship and Immigration Canada you do not have to pay to for LINC classes. LINC provides basic language skills .If you need specific language skills, you may want to consider a program that better fits your educational or career goals.</a:t>
            </a:r>
            <a:r>
              <a:rPr lang="en-US" sz="1800" dirty="0"/>
              <a:t>  </a:t>
            </a:r>
          </a:p>
          <a:p>
            <a:pPr lvl="1"/>
            <a:r>
              <a:rPr lang="en-US" sz="2400" dirty="0">
                <a:hlinkClick r:id="rId2"/>
              </a:rPr>
              <a:t>https://settlement.org/ontario/education/english-as-a-second-language-esl/linc-program/</a:t>
            </a:r>
            <a:endParaRPr lang="en-US" sz="2400" dirty="0"/>
          </a:p>
          <a:p>
            <a:endParaRPr lang="en-US" dirty="0"/>
          </a:p>
        </p:txBody>
      </p:sp>
      <p:pic>
        <p:nvPicPr>
          <p:cNvPr id="3074" name="Picture 2" descr="Image result for ojibwe stop s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09431" y="138545"/>
            <a:ext cx="2517137" cy="3447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2264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of a Canadian Citizen</a:t>
            </a:r>
          </a:p>
        </p:txBody>
      </p:sp>
      <p:sp>
        <p:nvSpPr>
          <p:cNvPr id="3" name="Content Placeholder 2"/>
          <p:cNvSpPr>
            <a:spLocks noGrp="1"/>
          </p:cNvSpPr>
          <p:nvPr>
            <p:ph idx="1"/>
          </p:nvPr>
        </p:nvSpPr>
        <p:spPr/>
        <p:txBody>
          <a:bodyPr>
            <a:normAutofit lnSpcReduction="10000"/>
          </a:bodyPr>
          <a:lstStyle/>
          <a:p>
            <a:pPr lvl="0"/>
            <a:r>
              <a:rPr lang="en-US" sz="3200" b="1" dirty="0"/>
              <a:t>Equality Rights </a:t>
            </a:r>
            <a:endParaRPr lang="en-US" sz="2400" b="1" dirty="0"/>
          </a:p>
          <a:p>
            <a:pPr lvl="1"/>
            <a:r>
              <a:rPr lang="en-US" sz="2800" dirty="0"/>
              <a:t>Every individual is equal before and under the law and has the right to the equal protection and equal benefit of the law without discrimination and in particular, without discrimination based on race, national or ethnic origin, </a:t>
            </a:r>
            <a:r>
              <a:rPr lang="en-US" sz="2800" dirty="0" err="1"/>
              <a:t>colour</a:t>
            </a:r>
            <a:r>
              <a:rPr lang="en-US" sz="2800" dirty="0"/>
              <a:t>, religion, age, mental or physical disability.</a:t>
            </a:r>
            <a:endParaRPr lang="en-US" sz="2000" dirty="0"/>
          </a:p>
          <a:p>
            <a:endParaRPr lang="en-US" dirty="0"/>
          </a:p>
        </p:txBody>
      </p:sp>
    </p:spTree>
    <p:extLst>
      <p:ext uri="{BB962C8B-B14F-4D97-AF65-F5344CB8AC3E}">
        <p14:creationId xmlns:p14="http://schemas.microsoft.com/office/powerpoint/2010/main" val="16733648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57</TotalTime>
  <Words>795</Words>
  <Application>Microsoft Office PowerPoint</Application>
  <PresentationFormat>Widescreen</PresentationFormat>
  <Paragraphs>58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Ion Boardroom</vt:lpstr>
      <vt:lpstr>Citizenship </vt:lpstr>
      <vt:lpstr>Learning Goals</vt:lpstr>
      <vt:lpstr>PowerPoint Presentation</vt:lpstr>
      <vt:lpstr>The Oath of Citizenship</vt:lpstr>
      <vt:lpstr>Becoming Canadian: Citizenship</vt:lpstr>
      <vt:lpstr>Rights and Responsibilities of a Canadian Citizen</vt:lpstr>
      <vt:lpstr>Rights of a Canadian Citizen</vt:lpstr>
      <vt:lpstr>Rights of a Canadian Citizen</vt:lpstr>
      <vt:lpstr>Rights of a Canadian Citizen</vt:lpstr>
      <vt:lpstr>Rights of a Canadian Citizen</vt:lpstr>
      <vt:lpstr>Rights of a Canadian Citizen</vt:lpstr>
      <vt:lpstr>Rights of a Canadian Citizen</vt:lpstr>
      <vt:lpstr>Responsibilities of Living Canada </vt:lpstr>
      <vt:lpstr>Responsibilities of Living Canada </vt:lpstr>
      <vt:lpstr>Responsibilities of Living Canada </vt:lpstr>
      <vt:lpstr>Responsibilities of Living Canada </vt:lpstr>
      <vt:lpstr>Responsibilities of Living Canada </vt:lpstr>
      <vt:lpstr>Responsibilities of Living Canada </vt:lpstr>
      <vt:lpstr>Thinking about Citizenship  – Think-Pair-Share </vt:lpstr>
    </vt:vector>
  </TitlesOfParts>
  <Company>Algoma District School Board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Citizenship </dc:title>
  <dc:creator>DAVID HOOVER</dc:creator>
  <cp:lastModifiedBy>DAVID HOOVER</cp:lastModifiedBy>
  <cp:revision>7</cp:revision>
  <dcterms:created xsi:type="dcterms:W3CDTF">2019-02-15T03:48:26Z</dcterms:created>
  <dcterms:modified xsi:type="dcterms:W3CDTF">2019-02-20T17:19:21Z</dcterms:modified>
</cp:coreProperties>
</file>