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A23560D-3509-4B40-B939-4A40B108FD2B}" type="datetimeFigureOut">
              <a:rPr lang="en-CA" smtClean="0"/>
              <a:t>12/05/2016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E27623-5DBF-4904-BBA5-882E99D96B9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60D-3509-4B40-B939-4A40B108FD2B}" type="datetimeFigureOut">
              <a:rPr lang="en-CA" smtClean="0"/>
              <a:t>12/05/2016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7623-5DBF-4904-BBA5-882E99D96B9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A23560D-3509-4B40-B939-4A40B108FD2B}" type="datetimeFigureOut">
              <a:rPr lang="en-CA" smtClean="0"/>
              <a:t>12/05/2016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EE27623-5DBF-4904-BBA5-882E99D96B9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60D-3509-4B40-B939-4A40B108FD2B}" type="datetimeFigureOut">
              <a:rPr lang="en-CA" smtClean="0"/>
              <a:t>12/05/2016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E27623-5DBF-4904-BBA5-882E99D96B9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60D-3509-4B40-B939-4A40B108FD2B}" type="datetimeFigureOut">
              <a:rPr lang="en-CA" smtClean="0"/>
              <a:t>12/05/2016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EE27623-5DBF-4904-BBA5-882E99D96B96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A23560D-3509-4B40-B939-4A40B108FD2B}" type="datetimeFigureOut">
              <a:rPr lang="en-CA" smtClean="0"/>
              <a:t>12/05/2016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EE27623-5DBF-4904-BBA5-882E99D96B96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A23560D-3509-4B40-B939-4A40B108FD2B}" type="datetimeFigureOut">
              <a:rPr lang="en-CA" smtClean="0"/>
              <a:t>12/05/2016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EE27623-5DBF-4904-BBA5-882E99D96B96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60D-3509-4B40-B939-4A40B108FD2B}" type="datetimeFigureOut">
              <a:rPr lang="en-CA" smtClean="0"/>
              <a:t>12/05/2016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E27623-5DBF-4904-BBA5-882E99D96B9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60D-3509-4B40-B939-4A40B108FD2B}" type="datetimeFigureOut">
              <a:rPr lang="en-CA" smtClean="0"/>
              <a:t>12/05/2016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E27623-5DBF-4904-BBA5-882E99D96B9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560D-3509-4B40-B939-4A40B108FD2B}" type="datetimeFigureOut">
              <a:rPr lang="en-CA" smtClean="0"/>
              <a:t>12/05/2016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E27623-5DBF-4904-BBA5-882E99D96B9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A23560D-3509-4B40-B939-4A40B108FD2B}" type="datetimeFigureOut">
              <a:rPr lang="en-CA" smtClean="0"/>
              <a:t>12/05/2016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EE27623-5DBF-4904-BBA5-882E99D96B96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23560D-3509-4B40-B939-4A40B108FD2B}" type="datetimeFigureOut">
              <a:rPr lang="en-CA" smtClean="0"/>
              <a:t>12/05/2016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E27623-5DBF-4904-BBA5-882E99D96B9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Energy systems:</a:t>
            </a:r>
            <a:br>
              <a:rPr lang="en-CA" dirty="0" smtClean="0"/>
            </a:br>
            <a:r>
              <a:rPr lang="en-CA" dirty="0" smtClean="0"/>
              <a:t>Training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PSK4U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When does this occur? </a:t>
            </a:r>
            <a:r>
              <a:rPr lang="en-CA" dirty="0" smtClean="0"/>
              <a:t>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Inhibited muscle contraction occurs when anaerobic threshold is reached. Anaerobic Threshold (AT) is the point at which the lactic acid is accumulating in the blood stream. </a:t>
            </a:r>
            <a:endParaRPr lang="en-CA" dirty="0"/>
          </a:p>
        </p:txBody>
      </p:sp>
      <p:pic>
        <p:nvPicPr>
          <p:cNvPr id="34820" name="Picture 4" descr="http://www.sport-fitness-advisor.com/images/anaerobic_threshold_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356992"/>
            <a:ext cx="5381808" cy="3501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production of lactic acid is too great for the removal of the lactic acid via the Cori cycle to keep up. </a:t>
            </a:r>
            <a:endParaRPr lang="en-US" dirty="0" smtClean="0"/>
          </a:p>
          <a:p>
            <a:endParaRPr lang="en-CA" dirty="0"/>
          </a:p>
        </p:txBody>
      </p:sp>
      <p:pic>
        <p:nvPicPr>
          <p:cNvPr id="36866" name="Picture 2" descr="http://2.bp.blogspot.com/-wBvUz-IPdUc/UIVs1QU_UbI/AAAAAAAAJ4Y/p603oDPDsa8/s1600/cori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80928"/>
            <a:ext cx="5867400" cy="3886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this point is reached, the release of hydrogen ions will cause the acidity in the muscle. Trained athletes have a higher AT </a:t>
            </a:r>
            <a:r>
              <a:rPr lang="en-US" b="1" dirty="0" smtClean="0"/>
              <a:t>(at 80-90% of max. effort) </a:t>
            </a:r>
            <a:r>
              <a:rPr lang="en-US" dirty="0" smtClean="0"/>
              <a:t>while untrained athletes have a lower AT </a:t>
            </a:r>
            <a:r>
              <a:rPr lang="en-US" b="1" dirty="0" smtClean="0"/>
              <a:t>(~55% of max. effort). </a:t>
            </a:r>
            <a:r>
              <a:rPr lang="en-CA" b="1" dirty="0" smtClean="0"/>
              <a:t> </a:t>
            </a:r>
          </a:p>
          <a:p>
            <a:endParaRPr lang="en-CA" dirty="0"/>
          </a:p>
        </p:txBody>
      </p:sp>
      <p:pic>
        <p:nvPicPr>
          <p:cNvPr id="4" name="Picture 2" descr="http://www.kineticpersonaltraining.com/images/Before%20and%20Af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863907"/>
            <a:ext cx="4536504" cy="2994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Effects of training on short term lactic acid system:</a:t>
            </a:r>
            <a:r>
              <a:rPr lang="en-CA" dirty="0" smtClean="0"/>
              <a:t>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en-US" sz="3600" dirty="0" smtClean="0"/>
              <a:t>Enables oxygen system to be utilized sooner to limit lactic acid production</a:t>
            </a:r>
            <a:r>
              <a:rPr lang="en-CA" sz="3600" dirty="0" smtClean="0"/>
              <a:t> </a:t>
            </a:r>
          </a:p>
          <a:p>
            <a:pPr lvl="0" fontAlgn="base"/>
            <a:r>
              <a:rPr lang="en-US" sz="3600" dirty="0" smtClean="0"/>
              <a:t>Increases lactic acid removal from muscles </a:t>
            </a:r>
            <a:r>
              <a:rPr lang="en-CA" sz="3600" dirty="0" smtClean="0"/>
              <a:t> </a:t>
            </a:r>
          </a:p>
          <a:p>
            <a:pPr lvl="0" fontAlgn="base"/>
            <a:r>
              <a:rPr lang="en-US" sz="3600" dirty="0" smtClean="0"/>
              <a:t>Increases speed of conversion of lactic acid into glucose</a:t>
            </a:r>
            <a:r>
              <a:rPr lang="en-CA" sz="3600" dirty="0" smtClean="0"/>
              <a:t> 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Aerobic (Cellular Respiration)</a:t>
            </a:r>
            <a:r>
              <a:rPr lang="en-CA" dirty="0" smtClean="0"/>
              <a:t>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Training for this system should be low to moderate intensity (40-70% intensity) and have a long timeframe (3 min.- 180 min.).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recovery time for this system is the longest (90s – 12 hours). 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Examples: </a:t>
            </a:r>
            <a:r>
              <a:rPr lang="en-CA" dirty="0" smtClean="0"/>
              <a:t>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3600" i="1" dirty="0" smtClean="0"/>
              <a:t>Running – 5k run or 30 minute continuous run</a:t>
            </a:r>
            <a:r>
              <a:rPr lang="en-CA" sz="3600" dirty="0" smtClean="0"/>
              <a:t> </a:t>
            </a:r>
          </a:p>
          <a:p>
            <a:r>
              <a:rPr lang="en-US" sz="3600" i="1" dirty="0" smtClean="0"/>
              <a:t>Strength Training – Circuit training at a low intensity</a:t>
            </a:r>
            <a:r>
              <a:rPr lang="en-CA" sz="3600" dirty="0" smtClean="0"/>
              <a:t>  </a:t>
            </a:r>
            <a:endParaRPr lang="en-CA" sz="3600" dirty="0" smtClean="0"/>
          </a:p>
          <a:p>
            <a:r>
              <a:rPr lang="en-US" sz="3600" i="1" dirty="0" smtClean="0"/>
              <a:t>Swim </a:t>
            </a:r>
            <a:r>
              <a:rPr lang="en-US" sz="3600" i="1" dirty="0" smtClean="0"/>
              <a:t>– 1500m swim or 30 minute continuous swim</a:t>
            </a:r>
            <a:r>
              <a:rPr lang="en-CA" sz="3600" dirty="0" smtClean="0"/>
              <a:t> </a:t>
            </a:r>
            <a:endParaRPr lang="en-CA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Effects of training on aerobic system:</a:t>
            </a:r>
            <a:r>
              <a:rPr lang="en-CA" dirty="0" smtClean="0"/>
              <a:t>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Increase in </a:t>
            </a:r>
            <a:r>
              <a:rPr lang="en-US" dirty="0" err="1" smtClean="0"/>
              <a:t>vascularization</a:t>
            </a:r>
            <a:r>
              <a:rPr lang="en-US" dirty="0" smtClean="0"/>
              <a:t> (# of blood vessels) within muscles. </a:t>
            </a:r>
            <a:r>
              <a:rPr lang="en-CA" dirty="0" smtClean="0"/>
              <a:t> </a:t>
            </a:r>
            <a:r>
              <a:rPr lang="en-CA" dirty="0" smtClean="0"/>
              <a:t>(Angiogenesis)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40962" name="Picture 2" descr="http://blogs.scientificamerican.com/guest-blog/files/2013/10/blood-vessels.png"/>
          <p:cNvPicPr>
            <a:picLocks noChangeAspect="1" noChangeArrowheads="1"/>
          </p:cNvPicPr>
          <p:nvPr/>
        </p:nvPicPr>
        <p:blipFill>
          <a:blip r:embed="rId2" cstate="print"/>
          <a:srcRect t="6909"/>
          <a:stretch>
            <a:fillRect/>
          </a:stretch>
        </p:blipFill>
        <p:spPr bwMode="auto">
          <a:xfrm>
            <a:off x="2483768" y="2636912"/>
            <a:ext cx="3376650" cy="3798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Effects of training on aerobic system:</a:t>
            </a:r>
            <a:r>
              <a:rPr lang="en-CA" dirty="0" smtClean="0"/>
              <a:t>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Increases </a:t>
            </a:r>
            <a:r>
              <a:rPr lang="en-US" dirty="0" smtClean="0"/>
              <a:t>size and number of mitochondria in muscle.</a:t>
            </a:r>
            <a:r>
              <a:rPr lang="en-CA" dirty="0" smtClean="0"/>
              <a:t> </a:t>
            </a:r>
          </a:p>
        </p:txBody>
      </p:sp>
      <p:pic>
        <p:nvPicPr>
          <p:cNvPr id="39938" name="Picture 2" descr="http://www.gssiweb.org/Img/d0000000200000068_sse54c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08920"/>
            <a:ext cx="6170032" cy="4149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Effects of training on aerobic system:</a:t>
            </a:r>
            <a:r>
              <a:rPr lang="en-CA" dirty="0" smtClean="0"/>
              <a:t>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Increases </a:t>
            </a:r>
            <a:r>
              <a:rPr lang="en-US" dirty="0" smtClean="0"/>
              <a:t>enzyme activity involved in aerobic system.</a:t>
            </a:r>
            <a:r>
              <a:rPr lang="en-CA" dirty="0" smtClean="0"/>
              <a:t> </a:t>
            </a:r>
            <a:endParaRPr lang="en-CA" dirty="0" smtClean="0"/>
          </a:p>
          <a:p>
            <a:pPr lvl="0" fontAlgn="base"/>
            <a:endParaRPr lang="en-CA" dirty="0" smtClean="0"/>
          </a:p>
          <a:p>
            <a:pPr fontAlgn="base"/>
            <a:r>
              <a:rPr lang="en-US" dirty="0" smtClean="0"/>
              <a:t>Use of fats rather than glycogen for energy.</a:t>
            </a:r>
            <a:r>
              <a:rPr lang="en-CA" dirty="0" smtClean="0"/>
              <a:t> </a:t>
            </a:r>
          </a:p>
          <a:p>
            <a:pPr lvl="0" fontAlgn="base"/>
            <a:endParaRPr lang="en-CA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Think, Pair, Share</a:t>
            </a:r>
            <a:r>
              <a:rPr lang="en-CA" dirty="0" smtClean="0"/>
              <a:t>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You </a:t>
            </a:r>
            <a:r>
              <a:rPr lang="en-US" dirty="0" smtClean="0"/>
              <a:t>will pick 2 athletes from the ones given. Think about what training each athlete will need. Pair up with someone else who has that athlete</a:t>
            </a:r>
            <a:r>
              <a:rPr lang="en-CA" dirty="0" smtClean="0"/>
              <a:t> </a:t>
            </a:r>
            <a:r>
              <a:rPr lang="en-US" dirty="0" smtClean="0"/>
              <a:t>Share with the class our thoughts. Provide sound reasoning for your given training methods. </a:t>
            </a:r>
            <a:r>
              <a:rPr lang="en-CA" dirty="0" smtClean="0"/>
              <a:t> </a:t>
            </a:r>
          </a:p>
          <a:p>
            <a:pPr lvl="0" fontAlgn="base"/>
            <a:r>
              <a:rPr lang="en-US" dirty="0" smtClean="0"/>
              <a:t>Does your athlete need to train more than one type of energy system? Explain. </a:t>
            </a:r>
            <a:r>
              <a:rPr lang="en-CA" dirty="0" smtClean="0"/>
              <a:t> 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Each energy system meets the body’s specific needs during activity. </a:t>
            </a:r>
            <a:endParaRPr lang="en-CA" dirty="0" smtClean="0"/>
          </a:p>
          <a:p>
            <a:r>
              <a:rPr lang="en-CA" dirty="0" smtClean="0"/>
              <a:t>Knowledge </a:t>
            </a:r>
            <a:r>
              <a:rPr lang="en-CA" dirty="0" smtClean="0"/>
              <a:t>of these energy systems should affect the training methods of athletes based on the needs of their sport. </a:t>
            </a:r>
            <a:endParaRPr lang="en-CA" dirty="0" smtClean="0"/>
          </a:p>
          <a:p>
            <a:r>
              <a:rPr lang="en-CA" dirty="0" smtClean="0"/>
              <a:t>This </a:t>
            </a:r>
            <a:r>
              <a:rPr lang="en-CA" dirty="0" smtClean="0"/>
              <a:t>type of training allows the athletes to be best prepared for their sport, and gives their limited training time a better focus.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Athletes to pick from: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Long Distance Cyclist</a:t>
            </a:r>
          </a:p>
          <a:p>
            <a:r>
              <a:rPr lang="en-CA" dirty="0" smtClean="0"/>
              <a:t>Hockey Player</a:t>
            </a:r>
          </a:p>
          <a:p>
            <a:r>
              <a:rPr lang="en-CA" dirty="0" smtClean="0"/>
              <a:t>MMA Fighter</a:t>
            </a:r>
          </a:p>
          <a:p>
            <a:r>
              <a:rPr lang="en-CA" dirty="0" smtClean="0"/>
              <a:t>Volleyball Player</a:t>
            </a:r>
          </a:p>
          <a:p>
            <a:pPr lvl="1"/>
            <a:r>
              <a:rPr lang="en-CA" dirty="0" err="1" smtClean="0"/>
              <a:t>Rec</a:t>
            </a:r>
            <a:r>
              <a:rPr lang="en-CA" dirty="0" smtClean="0"/>
              <a:t> league </a:t>
            </a:r>
            <a:r>
              <a:rPr lang="en-CA" dirty="0" err="1" smtClean="0"/>
              <a:t>vs</a:t>
            </a:r>
            <a:r>
              <a:rPr lang="en-CA" dirty="0" smtClean="0"/>
              <a:t> Pro level</a:t>
            </a:r>
          </a:p>
          <a:p>
            <a:r>
              <a:rPr lang="en-CA" dirty="0" smtClean="0"/>
              <a:t>P</a:t>
            </a:r>
            <a:r>
              <a:rPr lang="en-CA" dirty="0" smtClean="0"/>
              <a:t>rofessional Cross fit athlete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Anaerobic </a:t>
            </a:r>
            <a:r>
              <a:rPr lang="en-US" b="1" u="sng" dirty="0" err="1" smtClean="0"/>
              <a:t>Alactic</a:t>
            </a:r>
            <a:r>
              <a:rPr lang="en-US" b="1" u="sng" dirty="0" smtClean="0"/>
              <a:t> (ATP-PC) </a:t>
            </a:r>
            <a:r>
              <a:rPr lang="en-US" dirty="0" smtClean="0"/>
              <a:t>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All training for this system should be powerful (100% intensity) and short (6-12s). 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 smtClean="0"/>
              <a:t>recovery time for this system should be minimal (15s-120s).</a:t>
            </a:r>
            <a:endParaRPr lang="en-CA" dirty="0"/>
          </a:p>
        </p:txBody>
      </p:sp>
      <p:pic>
        <p:nvPicPr>
          <p:cNvPr id="1026" name="Picture 2" descr="http://zona-fit.com/images/metabolism/phosphagenSysy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293096"/>
            <a:ext cx="7775129" cy="1836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ATP-PC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CA" i="1" dirty="0" smtClean="0"/>
              <a:t>Running – 10 repetitions of 30m sprints with 30s recovery</a:t>
            </a:r>
            <a:r>
              <a:rPr lang="en-CA" dirty="0" smtClean="0"/>
              <a:t> </a:t>
            </a:r>
          </a:p>
          <a:p>
            <a:pPr fontAlgn="base"/>
            <a:r>
              <a:rPr lang="en-CA" i="1" dirty="0" smtClean="0"/>
              <a:t>Strength Training – 4 repetitions of 90% maximum load with 30s recovery</a:t>
            </a:r>
            <a:r>
              <a:rPr lang="en-CA" dirty="0" smtClean="0"/>
              <a:t> </a:t>
            </a:r>
          </a:p>
          <a:p>
            <a:pPr fontAlgn="base"/>
            <a:r>
              <a:rPr lang="en-CA" i="1" dirty="0" smtClean="0"/>
              <a:t>Swim – 8 repetitions of 25m sprints with 30s recovery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Effects of training on Anaerobic </a:t>
            </a:r>
            <a:r>
              <a:rPr lang="en-US" b="1" dirty="0" err="1" smtClean="0"/>
              <a:t>Alactic</a:t>
            </a:r>
            <a:r>
              <a:rPr lang="en-US" b="1" dirty="0" smtClean="0"/>
              <a:t> system</a:t>
            </a:r>
            <a:r>
              <a:rPr lang="en-CA" b="1" dirty="0" smtClean="0"/>
              <a:t>: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en-US" sz="3600" dirty="0" smtClean="0"/>
              <a:t>20-40% increase of </a:t>
            </a:r>
            <a:r>
              <a:rPr lang="en-US" sz="3600" dirty="0" err="1" smtClean="0"/>
              <a:t>creatine</a:t>
            </a:r>
            <a:r>
              <a:rPr lang="en-US" sz="3600" dirty="0" smtClean="0"/>
              <a:t> phosphate stores</a:t>
            </a:r>
            <a:r>
              <a:rPr lang="en-CA" sz="3600" dirty="0" smtClean="0"/>
              <a:t> </a:t>
            </a:r>
          </a:p>
          <a:p>
            <a:pPr lvl="1" fontAlgn="base"/>
            <a:r>
              <a:rPr lang="en-US" sz="3200" dirty="0" smtClean="0"/>
              <a:t>increase of ATP stores</a:t>
            </a:r>
            <a:r>
              <a:rPr lang="en-CA" sz="3200" dirty="0" smtClean="0"/>
              <a:t> </a:t>
            </a:r>
          </a:p>
          <a:p>
            <a:pPr lvl="0" fontAlgn="base"/>
            <a:r>
              <a:rPr lang="en-US" sz="3600" dirty="0" smtClean="0"/>
              <a:t>increase in </a:t>
            </a:r>
            <a:r>
              <a:rPr lang="en-US" sz="3600" dirty="0" err="1" smtClean="0"/>
              <a:t>creatine</a:t>
            </a:r>
            <a:r>
              <a:rPr lang="en-US" sz="3600" dirty="0" smtClean="0"/>
              <a:t> </a:t>
            </a:r>
            <a:r>
              <a:rPr lang="en-US" sz="3600" dirty="0" err="1" smtClean="0"/>
              <a:t>kinase</a:t>
            </a:r>
            <a:r>
              <a:rPr lang="en-US" sz="3600" dirty="0" smtClean="0"/>
              <a:t> function</a:t>
            </a:r>
            <a:r>
              <a:rPr lang="en-CA" sz="3600" dirty="0" smtClean="0"/>
              <a:t> </a:t>
            </a:r>
          </a:p>
          <a:p>
            <a:endParaRPr lang="en-CA" dirty="0"/>
          </a:p>
        </p:txBody>
      </p:sp>
      <p:pic>
        <p:nvPicPr>
          <p:cNvPr id="4" name="Picture 2" descr="http://zona-fit.com/images/metabolism/phosphagenSysy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293096"/>
            <a:ext cx="7775129" cy="1836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Anaerobic lactic (</a:t>
            </a:r>
            <a:r>
              <a:rPr lang="en-US" b="1" u="sng" dirty="0" err="1" smtClean="0"/>
              <a:t>Glycolysis</a:t>
            </a:r>
            <a:r>
              <a:rPr lang="en-US" b="1" u="sng" dirty="0" smtClean="0"/>
              <a:t>) </a:t>
            </a:r>
            <a:r>
              <a:rPr lang="en-CA" dirty="0" smtClean="0"/>
              <a:t>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Training for this system should be fairly powerful (70-95% intensity) and a longer timeframe than immediate </a:t>
            </a:r>
            <a:r>
              <a:rPr lang="en-US" dirty="0" err="1" smtClean="0"/>
              <a:t>alactic</a:t>
            </a:r>
            <a:r>
              <a:rPr lang="en-US" dirty="0" smtClean="0"/>
              <a:t> training (12s-3 min.).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recovery time for this system is also longer (45s-180s). </a:t>
            </a:r>
            <a:r>
              <a:rPr lang="en-CA" dirty="0" smtClean="0"/>
              <a:t> 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i="1" dirty="0" smtClean="0"/>
              <a:t>Running – 5 repetitions of 300m sprints with 60s recovery</a:t>
            </a:r>
            <a:r>
              <a:rPr lang="en-CA" dirty="0" smtClean="0"/>
              <a:t> </a:t>
            </a:r>
          </a:p>
          <a:p>
            <a:r>
              <a:rPr lang="en-US" i="1" dirty="0" smtClean="0"/>
              <a:t>Strength Training – 10 repetitions of 70% maximum load with 60s recovery</a:t>
            </a:r>
            <a:r>
              <a:rPr lang="en-CA" dirty="0" smtClean="0"/>
              <a:t>  </a:t>
            </a:r>
            <a:endParaRPr lang="en-CA" dirty="0" smtClean="0"/>
          </a:p>
          <a:p>
            <a:r>
              <a:rPr lang="en-US" i="1" dirty="0" smtClean="0"/>
              <a:t>Swim </a:t>
            </a:r>
            <a:r>
              <a:rPr lang="en-US" i="1" dirty="0" smtClean="0"/>
              <a:t>– 5 repetitions of 200m sprints with 60s recovery</a:t>
            </a:r>
            <a:r>
              <a:rPr lang="en-CA" dirty="0" smtClean="0"/>
              <a:t> 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does lactic acid inhibit muscle contraction?</a:t>
            </a:r>
            <a:r>
              <a:rPr lang="en-CA" dirty="0" smtClean="0"/>
              <a:t>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increase in lactic acid causes a release of hydrogen ions, which inhibit calcium from binding to </a:t>
            </a:r>
            <a:r>
              <a:rPr lang="en-US" dirty="0" err="1" smtClean="0"/>
              <a:t>tropomysosin</a:t>
            </a:r>
            <a:r>
              <a:rPr lang="en-US" dirty="0" smtClean="0"/>
              <a:t>, so </a:t>
            </a:r>
            <a:r>
              <a:rPr lang="en-US" dirty="0" err="1" smtClean="0"/>
              <a:t>actin</a:t>
            </a:r>
            <a:r>
              <a:rPr lang="en-US" dirty="0" smtClean="0"/>
              <a:t> binding sites are still blocked. </a:t>
            </a:r>
            <a:endParaRPr lang="en-US" dirty="0" smtClean="0"/>
          </a:p>
          <a:p>
            <a:r>
              <a:rPr lang="en-CA" dirty="0" smtClean="0"/>
              <a:t> </a:t>
            </a:r>
          </a:p>
          <a:p>
            <a:endParaRPr lang="en-CA" dirty="0"/>
          </a:p>
        </p:txBody>
      </p:sp>
      <p:sp>
        <p:nvSpPr>
          <p:cNvPr id="29698" name="AutoShape 2" descr="data:image/jpeg;base64,/9j/4AAQSkZJRgABAQAAAQABAAD/2wCEAAkGBxITEhUTExQWFRUXFRcXGRcXGBoaGRgaFxUWGB4XFRkbHCggHxslHRoYITEhJSkrLi4uGiA2ODMsNygtLysBCgoKDg0OGxAQGy8lHyUvNy0tLS0vLS0tLTUtLS0tLSstLS0tLS0tLy4tLS0tLy0tNS0tLy0tLS0uLS0tLS0tLf/AABEIALcBFAMBIgACEQEDEQH/xAAbAAACAwEBAQAAAAAAAAAAAAAABAIDBQYBB//EAE4QAAEDAgMDBgkKAgcHBQEAAAECAxEAIQQSMQVBUQYTFCIyYTNTcYGRkpPR0hUjQlJyc6GxsrNiwQcWQ4KDovAkNFRjwtPjRKPD4fEX/8QAGQEBAAMBAQAAAAAAAAAAAAAAAAECAwQF/8QAMREAAgECAwUGBgMBAQAAAAAAAAECAxESITEEExRBUWFxgZGh0SIyUqLB8EKx8ZIj/9oADAMBAAIRAxEAPwD7T0NPFftHPio6Gniv2jnxUwKqfWQLa1DaSuwQ6Gniv2jnxUdDTxX7Rz4q8w+LCjl0VwP5jiKvWsAEmwAknupGSkroNWKeiJ4r9o58VHRE8V+0c+KsLFOsvOBSH1g9RMJSuCcygkk2sOcIMEai8gVDDYtpC0TiHFCxylLnWzEmTJ0vm003kaSDoOhp4r9o58VHQ08V+0c+Kp4XEJcSFoMpOh88b6toBboieK/aOfFR0RPFftHPirK20ptDoUp0tkpSmQlVwFyQFCbkZrRrfcKznCgko6W9EEEEOyLEmFSNxMm4AF91AdP0RPFftHPio6Gniv2jnxUpsJSSlSkuKcTmgEyIgTABPfGg0vJudOgF+hp4r9o58VHQ08V+0c+KmKKAX6Gniv2jnxUdDTxX7Rz4qYooBINZXkAFUFtyQVKULKagwSb3PpqeJRmWgEqA62iincNcpFDnh0fdu/qZqbvhEeRX5CgPOhp4r9o58VHQ08V+0c+KmKKAX6Gniv2jnxUdDTxX7Rz4qvUazlY8oPzg6v1gNPtDh3jz8apKpGLzJSb0Guhp4r9o58VHQ08V+0c+Krm3AoAggg6EXB7walVyBfoaeK/aOfFR0NPFftHPipiigF+hp4r9o58VHQ08V+0c+KmKKAX6Gniv2jnxUdDTxX7Rz4qYooBfoaeK/aOfFR0NPFftHPipiigF+hp4r9o58VHQ08V+0c+KmKKAUwbcFwSTCxGZRVHzaDAKibd3fRU8N2nftj9tuigGBWbtTFFspMSk289P86niPTUHChQIJSQbEGIPlFZ1IY42vYtF2Zm5m3R36jcQeIIuDU04pxuywVp+sO0PKBY+a/caWxey46zKp/hm/mUdfIfTS3ymoBSVDrAejyj+elee3UovPz5M6FFT0NTCKaU51chTkSUgAdVSSoKtEgwpAptvAtAABtAy6dUW8lq+f7NxjxebfStJUc6Sg2kESEkz/DPlFdMnlC6O1h/VXPolIr1IQm4ptHJKcE7JnQNoCQAAABoAIA8gr01hp5UM/TS4jypn9BJq1zazT0NtOpObtkKgoTobahR0Gh1P0alxa1CknoMspDqy4QCgdVEgGb3XfdNh3Am4VTZYT9UegcI/KoJfbSICkAC0SAB3V50xvxiPWHvqLkljLKUiEpCRwSAB6BVeLfKMsJmVQdZAgmQAkk6aV4ce14xHrp99K47HtEJSHESpaR2xoDnVN96UqHnpcWKEco2iUAhQzAEzl6hJAhcK75JEgC5tem9mbUS9mCQoZYnMI1mI9FXDGteMR6yffXoxjX10esPfUXQsMUVR01v66PWHvoGMb+uj1h76XFiDnh0fdu/qZqbvhEeRX5CqisF5BBBHNu3F/pM1PEuBK0EkAAKubDdUgZopU7RZ8a366ffR8os+Nb9dPvqLomzJ4ycisusW743VksbSQrqqsa1OntH+0R6yffWdtLD4d2TziEr+sFJ/zCb/AJ94rnr03LOLz6cmaU2llJEF4ZaOswqLyUm6FeUbj3iDxnSm8FtUKIQsc2vgTIV9hW/yGDbSsAY9TKgFKSpJMBSVBQPd3HuMd01n7Ux6nXObBCRlBkj0RpvE62txtz0Z1MapxWfR/hmlSMVFyk8up9Borl8Pt7EJSAtpLlhK0rie/LBg+evTyrUO1h1eZQJ/ECvU3cuhx7yPU6eisDD8rGD2w439tM/igqA89aKNrYc3DzXrp99VacdSyaeg9RSo2iz41v10++vRtBrxiPXT76rdFrMZopfpzXjEesPfUPlJnxrfrp99Loiw3RSnykz41v10++pHaDPjW/XT76XB7hu079sftt0VHBLBLhBBBWIIuD823pRUg5dzBIJN068RVZwSOKfSmuv6I39RPqj3VE4VofQQP7o91cPBLqda2p9DjnNktEXDZHflpJWxMODKSEKGhQvKR5INd90Zr6iPQmvRh2vqo9ApwS6jin0PlmP2aGlpdbdKiXkZkqVIObqnyEJJNbKsbljrQCQPOTFdDt7kyxiQJIRBBsBFiDppXON8hlpKiXZCVHm0JcV2dwOawO+RvmuuhOVGOFps56tONaWK6iSYx3OSCLjUGLfy9FZ+IbYMhQzErvoSmUlQ4QITAi/4mp4LkliksBalL58FZgOAgypZAAzZdCndrNePcjcQrmCFLkuJU6C6LJyEFIGaNTugxIrXieWF+nuZrZVriXdd+358xNTyWoJKVNnTNAMa9VR/I8da3GMOlaQpOhE6fnwPdT+y+QrbawowQBYEZlAwAesRpb6t5O+9dO1gGwIyJ84B/OuKrs0aruo4TrhXdJWxYjgXnEoVlOTNrlzpzRxCTFTwSkOqSQRASSZtCico8/VcFq3OX2Aa6E8rInMkJIVlEiFp0McJrN5DYQTKoVMkCNIUsQeN5Po4VzPZkqijc6XWvR3i7vK3uWllGmYVA4VPd6D7q6rHqS2Ew2lRUrKAYA7KlSTlO5J3Ur0hXiGvX/8AHWr2KHUxjtM3ojmy2gbx6D7q9S23xHqn3V0gxSvEt+v/AOOhWOULllEWmF3id3zdRwcOpL2ip0KNggZk5TIyu/mxT22NB9lX/TVykw8iPFu/qZqWISCtAIkQqx81dippQwHI53liOUOT66fSK8CEn6Q9NdeMKj6ifQPdXnQ2/qI9Ue6uXgV1Oji30ORKE/WqK208RXX9Ca8Wj1R7qOgteLR6o91OBXUcW+h8/wATsjDrJKgieOn40ni9hhQADyxlnKM8x3DfFtJr6Z0JrxaPVHupfHbJacSUlIHeBH5f689OEazjLMnir/Msjg9mOuBCZVJgSePed3A1odLOsg1Y/wAhCkQ08oTrJVYcEjNFUK5HYiyecVA+lmH4CM3416S2myzi/T3POezNvKS9fY8ceB1SJrOxuEbXJFjxGvp/kbVpp5KvlcKUuBwI9M2t3ZiasY5FKXm51xd9DN/QLflvo9pi1bA/G3uFs8ou+JeF/Yw9lEZi2ogmJB7hx4G9a6mU/WHpFdJs3kyw1HVkwBpAMfj5pitH5OZ8U36ifdXmz2OMpNrLs1PRjtcopJ59pwi1IFyR+FXobBE2vXvLXBAPNZRExbdfN8I9J41v7AwLamzmSFELIvcWjcfLXPHZW6jhc3ltP/mpWMDInin0iphAG8ekV2CdnMjRpsf3E+6pDAteLR6o91b8D2mPGPoK7D7B8qf2m6KZwiQFOAWGcftN0V3RVkkcbd3cZFY+0WUqdOZKVQhGoB+k5xrXmsraBIcnKogoSJSkquFLnQd4qJaFqb+LMQxGERAyIbnMmZQNMyc3C+Wfw1pR9lefqMt5Mo0SgrCtdCcsXA1+iriDU3dloUtSyl6VagIUBOXLNkzIsQSTBAiKoXsNGQpTzwJ+kWyY7U9UJAgzcbyEndVLG7ki0sOBI+YZKpvYAfR077qGv0Z31ShD9gcK1rqMmkpvrvGb8KcOARmUrK7KwQRkMXSEn6M6Ab9w4CFlbEQRA6QLz2VWN9+WYvpMTfUk0sRddSzAtLJ+dw7aBH0Qk37zPDdHC53NYrCNhC/m0dlX0RwPdSnyM39V65k9SJsBuRpYW0sLdVMN81la5tKXDCMolCp7MCTlApYnErHSUVFSgBJsKzDtYrJDDZcgwVk5UDyE6/6itTkvYjyqaCsI8lQkFIkf3hXPcg8OUBIK1LJzKk7gorIT5hA77nfTHKnbpQw4043lWQAIMpIJEGd193AHyVn8j8eZbJEDNk9aQPznzVy1ZWrROqmm6Mv3vOv2x/Zfef8AxO1hvOhKnpeCcwgXUSjqi4TPavNo+hbjubX/ALL7w/tO1gbQaPOEoYQ5mEqJIzSEwLHdZPo8lby1Ip/KLB09UdLSSJFgDmiO1rB6puZ1nfFP4ZctLPO871u0ABFkWt3yfPG6lObcj/dW/skptJM3kyIgefgIp3Dt5WLths70iInNE24gA1Uubznh0fdu/qZqbvhEeRX5CoOeHR927+pmpu+ER5FfkK1OQvooooAooooDlGsI2UyUIJMmSkG53m1JJ2c5zaAUs84FSo5BCkibAZbTYd0VuI2c8BENmN+dQ/DJUugP/Vb9dX/brXFExwyMFOCKbqDIBCU9dKT1ypIBkITrJAHGKWbQqLnCEyJAQNDpGpmTbcbca6HE7IccGVaGyJmOcXrBG5Hf/PUCqFcnCdW0HsxLzhjLMAdWwEm2lMSJwszFYB4nsYYDuRfU3kjfYxFpIm0m5jBKzkKbZKJWZCBIGbqp0G4jyZTcyK2ugvfVb9dX/bo6C9wb9dX/AG6nFEjDIq2UwlL6cqUplpzQAfTZ1it+sdhlTS+ddKEpShSbKJ7SkHekfV/GvBt4EZksvKb+uEiCOKQTJHmrOWbyNI5KzMblp4djzf8AXW9yfHUX94r+Vcnyv2w0XWVJOayTbh1tQdLmI4hXCul5MYtK0KjXMVR9r/X4iuOLW/fcdck9zE26KKK6jmF8N2nftj9tuijDdp37Y/bbooBfbiAWoIBHONWNx4ZFc8WjknmG82ePBapkwQJ10GsX4XrotteC/wARr91FYu0totJltalJKgRKQqRIgkKGhAIOvDfWctTeloKIUSmehpFzYgTYi9kcDPmtNQLqtehJjyDcFG/V8gt6TS3OMA/7y9McVyZJMaa304jS1XnJOfnnSlRUVQrIAQUJJMkGBmTAufLaoLl6Jm+EQBxseGsIt+PlAvT+CbdQ0pSXUNtpW9YpEJAec7qjs/FpUAkZyAkQtQPWgJuTxM7+BrzDB8JKwWktpU/dSlixeUSVAdWRFidPPUw1M63yjbjeJTBL9lKCQEtBUTvNrDvNEPnP/tKZR2oaBy9UK46wQaWw2HxS2pSWCHUpKlZ3ZPUSJBBsYA0qWGXiXCShbCsjigYWuArLBSQnUXkA91anNmMsbPLgBdeU6CAoJjICNRmSD7jTjeLbAhIMJWG4Sg2Nt0dkTrpWUk4gvLTmw/O80i3WnJmcnQ5tSO69eqcfa5pClsBJVkTKlyo5FQCVHrXj8KgFfK7YZfTKRJiDxEGQQN/eNSNL1Rya2MQlCp6gIUNJJSe5R3jjx1kEaQwmIKOalKEmZIKiqCSSAVE6zHdui1ajLaUJAFgkf6JqkqUXJSeprGpJRwrQU2wfBfeH9p2svGbPQ4VEkgkIEpMHqKKgfLJ3+aK13McwR1lJjgoaa3IIsLam1XJwzREhCCPsipcblo1MKtY5r5GT1vnXesZPWSJvO5PH+QpnmQ21kBJAGqjJ7W81vdEb+oj1R7qBhW/qJ9UVGAtvewrc8Mj7t39TNTd8IjyK/IVBzwyPu3f1M1N3wiPIr8hVzEvrJ28gHmgQCM5sRP8AZrrWrL23q19s/trqY6kS0MR1EBfzSDB6vUmRCZJgX10ETB8tLIxM/wDpTu1RGomwynfI1jS97Oq2k0FZCrrcIUTaZ0Ggg37jwNZUozA9JcOoEpXHZSDNxvjQgjNAIN62Zii3pmsYUkAwYQe7SUDcZ/PKbVMYkxPRI0+je+tskwIN7nSxmqmlpWuBiVGQJASsdVIzAAzYkSZ3yYim8PjkISlCitStYN1wSTJgmbRYEnS1ANMApW0pttOYzI7NignWAdYp9O0HyElKWiFCUwsXjWDNx5qQfWJR1VqCgsQkHNdtV4BBHpBqpWPWXcisK+UlpJWvICFKBKS2G1KOVJF5Gukmsp6lot2NQY/EZsoSyTe3OX6sA21tInyioKx+JyhQ5jKSAFZlESTlAGXvtWc7tFxKmk9EdcC1jOeaSjLlStZcHW6yipLfV4AnuppWLXIUGnswBvzICinPm5sDNlggATrvquZN2LYrDuOGXzmKechACkNgpROYFSSFC4EqgajrC1MuJldypcBKpSAVqbyBQCebIKUlabTMmRpSuz8UoobWrDOtqKGipCUFQSU5ioJcSvrJlRiREagzUGdoOZ1IVhsRCVpVzgSrr5gSvqhZUkCYCT1eGlQ02RZmDtDYaufyqmdAI1GZRBHlB9INdhyc2eW7lJSAnKAdTcEkjdcUnh2HHSykIcQltSFErGUANz1UZiVnNaZJ0FdSKzVGKnj5nQq0pQwvQ9ooorUoL4btO/bH7bdFGG7Tv2x+23RQEdo4crRlSQDmQq+nVWlUfhSZwDv/AC/x91M7XJDViRK2xIJBguoBgi4sTWQ6hYWkDnCgg5jzzkg2i2fTXjVZWNYKVshv5MXwa9B4Rw4VL5Oc4N6zv1O/TvPprFKsV1uovU5fn13STYH5yygIB3HUaVLPiIX82uQBlHSHOtOv0vdVci9p9TZTgXQIHNgf3vdU8NhilBacCVNqDhUZsS44o5MpGkK1nzVj4LnyohxK0pyyFB9w3zWTAXwvNe4fbLIUph5acg5zMHcxJhwEDMqQUhJGvdwME0is4za6m/gGwgc0lvI22EoREQUhIgJA0A0vwqnCMpZ505ENpK1OEpnrFQBUtYjtEzpOgrLVyxwwXAWCjKbhKpzCCRe0BN7+aa9b5T4VtPhZQJkqKiuT1gMqhmIgkzwEVOOPUpuqn0vyNRGHQHlPKS2FrQltK/pqSMy8hn+IqIAodwLRU0gsgpaPONmBlbUkFIi8hULVFuNYQ5X4fMbOLBUCmUohPVAGS/nM3TmvFXtcssKEkuOASVZQErnKDF7RI0JBjTjRTj1JdCov4vyNhKHlFWZSUJzEJyCVFMCCSqwOtsp8tWJwCNVSs8VkqjvANh5gK5pHLTDNpNnSkZiVKKSdTJJKuzMgHQxG6trZu3mX0lTQcVBg/NrF4Bi4A0I31KknoRKnOKvJDDey2goLyyoCJUVKt/eJv3607Wbjcc6kAoYWo5usJTOUDtCFEakW11tao4XHPKWApkhJ+lKoFp0UgE3tujy2qxQ1KKKTxLQU6gGYyL0UofSb1gid/poCTnhkfdu/qZqT3bR5FfkKgdntzMKmCJzrmDEjtdw9FB2e3r1u7rr+KgLMPi0LKgkyUkgjQgglNwbxIMHQ7ppfa2GWvJkykpUScxKbFChYhJvJFWuYFBAERE5VAkKEmSQrW+/jvmqMFilFWWecQB4UWEi2VW5R1uiwgghO8GIL2U6dW2D5Vk758VxvUBsRV/mcPfXrG8CPFVo4zbTTZVmzQkgE5bAkA6/3hUF7faSYOYGJgiLExOvG1XxSKYYig2W7M82zPHOZ0jXmuFqG9lOpultkGIssi0zFmtJppvlAyoAjMQrswBe02ve16iOUbHE/h39/cfQaYpC0T3CYF0OJUsIATm7K1KNxGhQPzp0JPOkwYyATaJzKtrP4b6hhNpIcVlAUCUlQkQCAQJB/vD005NVd+ZZJcijEgy2QCYXui0pUmTJ0vuq+iaJqCRfAJIbQCCCEgEGJsIvFq8ZnnV9UgEJM2g2Nhebd4FM14VCgPYr2ohQ1qVAFFFFAL4btO/bH7bdFGG7Tv2x+23RQFO2PBf4jX7yKx9qYhAHNqKhzgIGXXcLekaVr7ZPzXkW0fMHUEmkOlI+sKpM3pPJnPM8ypeUPPGYAuFEEZlG4mQeA3gaxatTrJSJcfggqjMNVDTMNTBmJ177VpFx6VQ63EqKZkm6iUg9WwCYG8yNTUS++nL84hXWTIkWTaTJSJvOm6IAqpe6G9l7RbclKSpRSLkjvI1Fif9cYXb5O4Z5bilhXOOB0TfKIXlzcJ7Nid2mtPtPtJEJKQBuFhx0FX7GeUoKSkhMLWRmQTmSVq6yTnEiZGm7vBJJN5kTm4r4X5HM7N5MNOB5SluJUlUKQAFK7CSQQUyRmzFI0mFJ3VqYfkZhoGRKgkjMVKKg4kwkCARlFswMia1MbslxbiXUOpbcTYqS3JUj6igVwRwkWqS8Dit2KA/wUn+dX3cDPf1fqZkMci8MpMnngJPVUobrDQeeZk2zTpXuE5IYNICCypKikk5VuFFjfrWTJJzRF72itMbPxe/Fj2CJ/VUxs/Ff8WT/gt03cewjfVPqfmZ2G5Hsx86FKMqMZzlue1YAyUgSNNYFbezdmssJKGUJbSTJCRAmAPyAHmFJOYLEAScXAEknmmwI4mdIo2ThXiFF191YKpTKUNnLG8JSCO4EzETBsJUEtCJVJy1bZrrWEgkkAASSbADiTQhYOhBuRbiDBHlmlXdmNqSpKgVBQKTmUpVlAgjrExYmkf6ts6daOBM3lRUokzKlFVzqcoqShshU1S/hUrIJzSAQClSk6xPZI4CqMBsptoygGYIkmSQcuvqj8eNPUBmLwaedQMzkFtwkc67qFNR9LvPpqbmCTnQMzkEK/tXd0fx1c54dH3bv6mam74RHkV+QoBZvZ5NnFlaZVCLxlKjAcJJKzFrmO7fT4TAgV7RQHNY/DpcW8lYzJLgtMaNtnjWStWYhw4ZZWE2UCoK7J6uYgGNRG86i4J2cWglb4BykqgEbpabuPJWC68lJviVpymFWcIkL0nMRBsN5uJNbLRGD1JtQFIIwqkkFICiVmBmNzCd2t+6YtVisG2FBAYJQSOtmXvAmRFonfbqm4MA0laCQnpDhVlQDCFyRMg23KnUye/dXmGQVuQjEriATZck2I1OWClJMg3gwMsipBftnZ76+bRhVZVJQu2YgZfm0i8zIOU68dTFK7W2DtBRlThdHBKpGXLGUoITm63W4DzCtrE4ktrSpKkpORztb+s1Yd/wDKbjUWt8rmrBbbiVReyVAHhIVfy1hUpYnc66NeUIpJLyOZwOzNqoWMoUkSgGXRAyzmKpJC5EDNlvawivNo7N2mpRzBxRJIlCwEklVspmEnLbPAAuIM26r+tuH4OepH5mgcrsPwX6B8VU3D7TXiX9K8jmNlbD2iFjIotI6xkqAF7BIQCYv1oyxaZvFQxXJfH5pWS92b84mxE5iAqIzSOqLGIVXVjlbhv4vQPir08rML9Yj0e+m4ytmHtUr3svL9ZymD5N7SB6pS0MsXcOpMg9QmSn6pteBIvX0kVhDlTh+Kv8vxVtsuBQChoQD6asoYTOrVdR3ZOiiipMhfDdp37Y/bboow3ad+2P226KAvr2gUUAUUUUAUrjcOVQpMBabpJ070q/hOh8x1ApqigKMLiAtM3B0IOqSNUnvH/wBixq+kcUktq51OkAOJG8D6YH1k+kjiQkU4hQIkXBvNASrxRi5oJrPHz5/5I/8Ad/8AH+r7PaA9SOeIUfBAykfXI0Uf4RuG/XhT4FAFe0AUUUUAUUUUAq54dH3bv6mam74RHkV+QqDnh0fdu/qZqbvhEeRX5CgL6KKi44EiVEAcSYHpoBN3ZaFKUrMsFRkwbTAHDgBVKthNHUqO++X4ac6c14xHrD30dOa8Yj1h76m7IshH+r7MzeePVnSNcvC1TRsNsaFQvNsovx7Peab6c14xHrD30dOa8Yj1h76XYshU7EaJlWZdiBmUbSQTpHAVE8n8MdWgfOr31HFcpcG2ooXiWUqGqVOJBFpuJ4EVibT5XuBpeJZbQMK2AS++VJCwSBLKEpKyJIuQJ3A1GLO3M2jQm1e1l1eS9TeHJ/Cj+xT+J/M1MbDw3ikeiuE//pyQqDiMBGZIJC3jZX0h83cDQ8N9r1obX/pQwLa2EtPsupceCHFZyOaQQSXDa8aeetFCo+TKTjh5rwZ1fyLh/FI9FenY2H8Sj1RXJbY/pJwiSjo+KwigokK5xbgy2kHqpNrG53xrNQ2Jy3fxZCcN0N5XNc6UJcdSoJBSMqiUQlZzRF9DMVVxms2mWjTxK915o68bEw3iW/VFPIQAIFgNKwcPyvwt0vODDuJMKafIQtJ7pMKHBSSQa2cHi23UBba0rQdFJIKTBixHeDVFJPmJ0pw+ZNF9FFFSZi+G7Tv2x+23RRhu079sftt0UAxRXlc1hHQciStzOW0r8I5cWBPajXdUN2LRg5HTUVzHTWoBLjiQYIzOOiQRIIlWhH5HgYG8cyYh1ckSBzrskW3Zp3iq4y+6fU6eia5hrGsqiHV9YwBzrszIEdrW49I4iptYbGLEtYlCEBSwErZLqrLUO2XQTuqcXYN11aXn+EzcxeNaaGZ1xDYmJWoJE8JJ1rFRygwrSsiX2VoMlIS611DvTdY6t5HC40ArAZdRhsSRtFJxD6wotvBJdTkB7KMOkFTUWmAQfrbqr5XYnCYjDqQyteGXF3DgHFJy2KkrCmtCBE8J1qFK7zdjd7LbROXatPD9XcdaxjEYqcqgWkmFwpCsxgHIShRATBE3kzGkzoqxLaVJQVpSpc5EkgFWUSco1MDhXyfZOxdpPJbda2mgLcBSpBwTLcI6ocJSYzoHVjqmSpPZzEjOxWx9pDG7LQdohSl9K6M6GGlBttLQOaASF84iIkmBF66YUk/5L19jklk2rH25SwBJMAb6z/6w4P8A4pj2qPir53/V/a8gu7VSmVhTv+zsqyOpypbSRm6yFWKRAvlOQEmJ8iMWhrn14t5WIK1CEjZ6kc2UiJVzbZSFKSUSkaQNSTWc4qKviXqa0qeO/wALfcfR8LtbDuHK280tUTCFpUY4wDTk1wW3dq4B1KG22Fl5a4aPNrwpSuCQoPLSnLHdJOkGtfAbO2kEIC8a0SAM3+z5j5M3OJny5R5KyUrms9nUUm3h7Ja+Fk/VLxOmoryvaucgq54dH3bv6mam74RHkV+QqDnh0fdu/qZqbvhEeRX5CgL6ztvD5r/Ea/dRWjWft0HmrAnrtGACTAdQTYX0qVqQ9DCl2XOoIHYIi/GxOsaTFwbi1U85iLw0mw1MX0tAVrv17u+n+c/hc9m58NJYrApcVnPPgxEJS4AIm4GTW+tbZGNmQ57EacykXF7EbpHaH8UHyWte/BqdKuu2lKY1kEz6dNR3620rzAYRLWbKHjmMkKbVAMqPVAbEa/gKb53+Fz2bnw0yFiprbbDbaEKZfUUtNyU4Z1aT82k2UEEH01zCFrGHexmFBawsWwjaUvqWrOAVc1dLSr9hPlMV1bW0sS2hKE4F1wJbQMwcZSD1E/RUsKF7XG6uVDLr6cRimpTjQEpODZX0dQ64/wB4WqCtWUk57J4TXJrJf56nsUko0m9MlndS+3l3vTTU5lXKRgAAsvlsN5UnoCBOHOQOEHNYDqyZuMvWm1PcrOVGFcdwBRgsS2G8WlagrC5M6QlQyIH0lfw1FWP2mAFDZ2Ky5c6QceFQ22UFaSMu8dkQNRAVF7+V+3tpLd2eXdllooxaVNp6U0rnV5FQ3IT1LXzG1q76cc9PuvyOKrJO1n9qX9E+UHKzCLWjJhMQ1YhzNgEk5ZBSRmO5cAaXVraCxyXxj2LW6jDqcwrxazOrXg0NhLkNgInUnKRexhKTB3S2/tzaziklWyX2w2lalBrHI66IuBkRdUhJjrGAbXkGwcFjXy41j04nCJSwSt3pedK1KIAgSQEhIXIJV3kb8qkfhbt934NaM0rJtf8AKf8Aps8ntr4ZkLaOHXzqFw6ppC8UFrjtF5KSonuXBGldjs7EJcbC0pUlJmApBQoXIulQBHnrkeTW2H0tc21hOfaQcqHmMjLbg+slDpHnKSUm8GuvwDyloCltlpR1QopJTc6lJI77HfXLDQvtkbSbt91/TVeOmgzRRRWhxi+G7Tv2x+23RRhu079sftt0UBfXPYJlJQ2opGYNpAMX0B1roay2tkqSkJDtgAOwNwiqyVzWnJR1MPFMqSs5MM2tNr9VO4A8STqNLCqmErVCuioAmBIAUE5tYOm8x3+no/k1fjf8g99Hyavxv+Qe+q4WX3kRNvBNJMhtAPckDeDw4gHzCq8Psgugq5/EN9dYytrCU2cVeMpvWh8mr8b/AJBS6uS+HVd1HOLvKiVDVRMQkgWmiiyd7Hk7eFzm9kunB4l1lpBxxVKnHUR0hBmyMQtRCFdwzJI+rV/LDGqfwq23sNjmEdUlxpeHSsQoEAfOmZMDKBJ0F60MPsTEYMkYItqZJJLDxICCblTbqUqVBP0VA9xFU7c2di8W0WMRhcI42SCU9JeF0mQZSyDrUwvFq913G9VxqPEkn2t2firq3hl2s45jkuVJbLuP2o0+kFakrxYUrImQs4cISZUeqMuaQFjtRBy8XyUSnHbObTtHFLbfVi1IdTicymkBoLSptzKAFOSSogXzReMx6zZX9FGCLTYxGGaDiVdctuOqDiROWSSmCbFWVI0tAMUti/6IcL0nDFtpBw4U+cSkrcBUFJ+aSgA6JPeDvMzXdCrH6nz5Lozgks2JN8jm0qTn2njioOFKsmK6xxBTZbRLd5RObegTKoCq0uQxdwysQeb2hiXFKQFh55hzJlBKQCXASSlQlWhiBEU01/RLs5ITLKVlKVJUCXBzn1VGF9VYtJFjJ6otE+SnJjEYAL5jC4RKnIzkYh6DlKiAElowBmIG/iSb1lVqJxspPyNaMU73S8Xb8oY5TbccU0G3MEpttxQSp3FBC2WwfprS0pR4ROUSR1hWhsvk1labAxuKWABBDoykd3VPV85tvqb7O0XhzauYw6D2ltqU65H1UBbaUgn6xmOFSwXIvAtpSlLPZ3la5mZk9bWb1ypNu50yqRjTwp27F8X9vLwb8OfQCva8Ar2tDgFXPDo+7d/UzU3fCI8ivyFQc8Oj7t39TNTd8IjyK/IUBfVOLxKW05lTEgWBJlRCRYCdSKurP274L/Ea/dRREMr+X8Pmy5lZpIjIuZACiIy6wQfIa8Tygw5mFKsYPUXYzEdnWbVzasUkqC+ZdzTOihqkC400AHlny1FOGYdduwpJlZSuCkKJUZIjQmZkwYitMCKY2dQrbjAEkqA+7XvMfVqQ20ydCv2a/J9WuJQnD9UjDPGwUIzR2YG/glI//Ke2eptK0lDDiSqBmIMAbpk92ndPCWBDGztWXApIULhQBB7iJFJbS2HhsQQXmW3CNCtIJHcDwq7ZHgGvukfoFNE1m1c1jJxd4uzMNPI/AAgjCtAggiExcaG1aWM2a06W1OICi0sONk/RWPpDvpVO2k5jIAFx1loSuQbyhRBAuNb3uBafXNuNiLEyQLKbMTvMLsO81CVtC06k5/M2+8ntTYmHxBSX2kOZZy5hMTEx6B6KTTyP2eL9EZt/AKac20gAkRp4xoek85TGAxvOA2gpMGLpnfkWLKG7iN4BpZMmNapFWUnbvY0lIGle0UVJmFFFFAL4btO/bH7bdFGG7Tv2x+23RQDAopX5SZ8a366ffR8pM+Nb9dPvoBqilflJnxrfrp99Hykz41v10++gGqKV+UmfGt+un30fKLPjW/XT76AapDFIeK+oRkyjeAc0qmZQbRl/GrflJnxrfrp99Hyiz41v10++gEHkYmRBVMGOs3km3hBkCsv2b+TUa6JgTrvj+VL/ACiz41v10++j5RZ8a366ffQCmLD/ADgics9XIUgRlM89mBOumXunSplOI3RqNVCNb6I4Ux8os+Nb9dPvo+UWfGt+un30AyK9pX5RZ8a366ffR8pM+Nb9dPvoBqilflJnxrfrp99Hykz41v10++gBzw6Pu3f1M1N3wiPIr8hS6cShb6Mi0qhtycpBiVNaxVuJcCVoKiAOsJNhoKAarP274L/Ea/dRTHTWvGI9YVRjVsuJyl0C6TIUmZSoKGsjUcKIh6GFi8e2MyC4ELiO8EgQfL1gaz2lkkRiVdYgQUKm6gYHAwQDaRmE7o3HNl4dXaeny8weHFvuHoFQXsbCnLL3ZUFiOZEKEQbI7h6K1xozwMyDiEmEjE9ZJUk2JJJy6gHXMLDeTl7jpYPHtuk5DME7iJiNJFxcacRxq5zZGGIIL3a18CCfOG5qTGzMOgAIfyxw5kcP+X3D0CmNDAzV2R4Br7pH6BTdJ4d9lCUoDiYSkJEqEwBF6s6a14xHrCsjUu5sTMCYid8cJ4VKl+mteMR6wo6a14xHrCgLyJoSkAQLAbqo6a14xHrCjprXjEesKAYopfprXjEesKOmteMR6woBiil+mteMR6wo6a14xHrCgDDdp37Y/bboqGDcBLhBBGcXBt4NuigG6KKKAKz9rh+EcwYPOJzdm6IMjrC14uLxMV7RQGQnE7UGVJbYJyKJVeCpKUbs9pUVWvpqNS8TjcyrNBJFjckKLPl0Dg03g62oooCjDr2jcLSyRDhChIVMHmwRJGsCb2nSLxWraUkgMwEiAJuqxMyZAFx32NqKKA8ZXtO2ZLElN9YSqJgdaSkaTqYGkzTQONK2gQ0lGVJdIknNlOZKJOmbu03ncUUBBL2PyIJbaCznzgEkCD1MvWF8s79YHVBkU59pSDlw8ZVyBmNwJSJKxqQBP8Rta5RQHgXtI5SUsg5TmSJIKoREEqkjt8LwNOtWnspWJIPSA2DaMk8VSDJO7KfORumiigH6KKKAKKKKAKKKKAKKKKA5dStqICiOacuSAuAYAJtlyjgBJ3SYmAy4doqbcA5pC+pzZHnzZwSRIsfSLxJKKA9aVtHMvMGMoQrJGbrry9Urv1UyBpfrHhNGHO0SpHOBgI6pXknML3FyREb+Nu+iigDBfKIWkOcypBUnMbhQGXrRBjUSPL6PQvaEjqsDqme12r2HW00E8L69WiigKkK2mAkEMK6ozGCDm6oNs0H6R3ajhf0HaYzCGDY5SrNc94BFj/MnuryigOiooooAooooAooo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9700" name="Picture 4" descr="http://images.slideplayer.com/26/8477380/slides/slide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068960"/>
            <a:ext cx="5796136" cy="3789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does lactic acid inhibit muscle contraction?</a:t>
            </a:r>
            <a:r>
              <a:rPr lang="en-CA" dirty="0" smtClean="0"/>
              <a:t>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hydrogen ions cause the muscles to become acidic. The acidity slows the breakdown of glucose, and aggravates nerve endings.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pain and irritation reaches the central nervous system and is the reason why some athletes feel disoriented or nauseous after exercise. </a:t>
            </a:r>
            <a:r>
              <a:rPr lang="en-CA" dirty="0" smtClean="0"/>
              <a:t> </a:t>
            </a:r>
            <a:endParaRPr lang="en-CA" dirty="0" smtClean="0"/>
          </a:p>
          <a:p>
            <a:pPr lvl="1"/>
            <a:r>
              <a:rPr lang="en-CA" dirty="0" smtClean="0"/>
              <a:t>Do not confuse this with exhaustion. </a:t>
            </a:r>
          </a:p>
          <a:p>
            <a:pPr lvl="1">
              <a:buNone/>
            </a:pP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</TotalTime>
  <Words>525</Words>
  <Application>Microsoft Office PowerPoint</Application>
  <PresentationFormat>On-screen Show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Energy systems: Training</vt:lpstr>
      <vt:lpstr>Slide 2</vt:lpstr>
      <vt:lpstr>Anaerobic Alactic (ATP-PC)  </vt:lpstr>
      <vt:lpstr>ATP-PC Examples</vt:lpstr>
      <vt:lpstr>Effects of training on Anaerobic Alactic system: </vt:lpstr>
      <vt:lpstr>Anaerobic lactic (Glycolysis)  </vt:lpstr>
      <vt:lpstr>Examples</vt:lpstr>
      <vt:lpstr>Why does lactic acid inhibit muscle contraction? </vt:lpstr>
      <vt:lpstr>Why does lactic acid inhibit muscle contraction? </vt:lpstr>
      <vt:lpstr>When does this occur?  </vt:lpstr>
      <vt:lpstr>Slide 11</vt:lpstr>
      <vt:lpstr>Slide 12</vt:lpstr>
      <vt:lpstr>Effects of training on short term lactic acid system: </vt:lpstr>
      <vt:lpstr>Aerobic (Cellular Respiration) </vt:lpstr>
      <vt:lpstr>Examples:  </vt:lpstr>
      <vt:lpstr>Effects of training on aerobic system: </vt:lpstr>
      <vt:lpstr>Effects of training on aerobic system: </vt:lpstr>
      <vt:lpstr>Effects of training on aerobic system: </vt:lpstr>
      <vt:lpstr>Think, Pair, Share </vt:lpstr>
      <vt:lpstr>Athletes to pick from: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systems: Training</dc:title>
  <dc:creator>Dave Hoover</dc:creator>
  <cp:lastModifiedBy>Dave Hoover</cp:lastModifiedBy>
  <cp:revision>8</cp:revision>
  <dcterms:created xsi:type="dcterms:W3CDTF">2016-05-13T01:35:32Z</dcterms:created>
  <dcterms:modified xsi:type="dcterms:W3CDTF">2016-05-13T02:41:22Z</dcterms:modified>
</cp:coreProperties>
</file>