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1" r:id="rId6"/>
    <p:sldId id="260"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103" d="100"/>
          <a:sy n="103" d="100"/>
        </p:scale>
        <p:origin x="14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74EF1-B9FA-4F2A-A4F5-CAA27042B682}" type="datetimeFigureOut">
              <a:rPr lang="en-US"/>
              <a:t>5/10/2016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407C77-1047-46B6-9273-C4598B213963}" type="slidenum">
              <a:rPr lang="en-US"/>
              <a:t>‹#›</a:t>
            </a:fld>
            <a:endParaRPr lang="en-US"/>
          </a:p>
        </p:txBody>
      </p:sp>
    </p:spTree>
    <p:extLst>
      <p:ext uri="{BB962C8B-B14F-4D97-AF65-F5344CB8AC3E}">
        <p14:creationId xmlns:p14="http://schemas.microsoft.com/office/powerpoint/2010/main" val="2997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1</a:t>
            </a:fld>
            <a:endParaRPr lang="en-US"/>
          </a:p>
        </p:txBody>
      </p:sp>
    </p:spTree>
    <p:extLst>
      <p:ext uri="{BB962C8B-B14F-4D97-AF65-F5344CB8AC3E}">
        <p14:creationId xmlns:p14="http://schemas.microsoft.com/office/powerpoint/2010/main" val="204005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2</a:t>
            </a:fld>
            <a:endParaRPr lang="en-US"/>
          </a:p>
        </p:txBody>
      </p:sp>
    </p:spTree>
    <p:extLst>
      <p:ext uri="{BB962C8B-B14F-4D97-AF65-F5344CB8AC3E}">
        <p14:creationId xmlns:p14="http://schemas.microsoft.com/office/powerpoint/2010/main" val="100096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3</a:t>
            </a:fld>
            <a:endParaRPr lang="en-US"/>
          </a:p>
        </p:txBody>
      </p:sp>
    </p:spTree>
    <p:extLst>
      <p:ext uri="{BB962C8B-B14F-4D97-AF65-F5344CB8AC3E}">
        <p14:creationId xmlns:p14="http://schemas.microsoft.com/office/powerpoint/2010/main" val="3171797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4</a:t>
            </a:fld>
            <a:endParaRPr lang="en-US"/>
          </a:p>
        </p:txBody>
      </p:sp>
    </p:spTree>
    <p:extLst>
      <p:ext uri="{BB962C8B-B14F-4D97-AF65-F5344CB8AC3E}">
        <p14:creationId xmlns:p14="http://schemas.microsoft.com/office/powerpoint/2010/main" val="18215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5</a:t>
            </a:fld>
            <a:endParaRPr lang="en-US"/>
          </a:p>
        </p:txBody>
      </p:sp>
    </p:spTree>
    <p:extLst>
      <p:ext uri="{BB962C8B-B14F-4D97-AF65-F5344CB8AC3E}">
        <p14:creationId xmlns:p14="http://schemas.microsoft.com/office/powerpoint/2010/main" val="802766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6</a:t>
            </a:fld>
            <a:endParaRPr lang="en-US"/>
          </a:p>
        </p:txBody>
      </p:sp>
    </p:spTree>
    <p:extLst>
      <p:ext uri="{BB962C8B-B14F-4D97-AF65-F5344CB8AC3E}">
        <p14:creationId xmlns:p14="http://schemas.microsoft.com/office/powerpoint/2010/main" val="85347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7</a:t>
            </a:fld>
            <a:endParaRPr lang="en-US"/>
          </a:p>
        </p:txBody>
      </p:sp>
    </p:spTree>
    <p:extLst>
      <p:ext uri="{BB962C8B-B14F-4D97-AF65-F5344CB8AC3E}">
        <p14:creationId xmlns:p14="http://schemas.microsoft.com/office/powerpoint/2010/main" val="1095211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8</a:t>
            </a:fld>
            <a:endParaRPr lang="en-US"/>
          </a:p>
        </p:txBody>
      </p:sp>
    </p:spTree>
    <p:extLst>
      <p:ext uri="{BB962C8B-B14F-4D97-AF65-F5344CB8AC3E}">
        <p14:creationId xmlns:p14="http://schemas.microsoft.com/office/powerpoint/2010/main" val="3324740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407C77-1047-46B6-9273-C4598B213963}" type="slidenum">
              <a:rPr lang="en-US"/>
              <a:t>9</a:t>
            </a:fld>
            <a:endParaRPr lang="en-US"/>
          </a:p>
        </p:txBody>
      </p:sp>
    </p:spTree>
    <p:extLst>
      <p:ext uri="{BB962C8B-B14F-4D97-AF65-F5344CB8AC3E}">
        <p14:creationId xmlns:p14="http://schemas.microsoft.com/office/powerpoint/2010/main" val="2042351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635088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582231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71CAF9-4461-454A-B702-D536C377575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4600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7241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71CAF9-4461-454A-B702-D536C377575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3722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579142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3727475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06396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9433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1FA7AC5-6045-4418-8E60-F48788734473}" type="datetimeFigureOut">
              <a:rPr lang="en-US" smtClean="0"/>
              <a:t>5/10/2016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95251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44525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1FA7AC5-6045-4418-8E60-F48788734473}" type="datetimeFigureOut">
              <a:rPr lang="en-US" smtClean="0"/>
              <a:t>5/10/2016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69011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1FA7AC5-6045-4418-8E60-F48788734473}" type="datetimeFigureOut">
              <a:rPr lang="en-US" smtClean="0"/>
              <a:t>5/10/2016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06238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A7AC5-6045-4418-8E60-F48788734473}" type="datetimeFigureOut">
              <a:rPr lang="en-US" smtClean="0"/>
              <a:t>5/10/2016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41175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277919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F1FA7AC5-6045-4418-8E60-F48788734473}" type="datetimeFigureOut">
              <a:rPr lang="en-US" smtClean="0"/>
              <a:t>5/10/2016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C71CAF9-4461-454A-B702-D536C3775752}" type="slidenum">
              <a:rPr lang="en-US" smtClean="0"/>
              <a:t>‹#›</a:t>
            </a:fld>
            <a:endParaRPr lang="en-US"/>
          </a:p>
        </p:txBody>
      </p:sp>
    </p:spTree>
    <p:extLst>
      <p:ext uri="{BB962C8B-B14F-4D97-AF65-F5344CB8AC3E}">
        <p14:creationId xmlns:p14="http://schemas.microsoft.com/office/powerpoint/2010/main" val="17412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FA7AC5-6045-4418-8E60-F48788734473}" type="datetimeFigureOut">
              <a:rPr lang="en-US" smtClean="0"/>
              <a:t>5/10/2016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C71CAF9-4461-454A-B702-D536C3775752}" type="slidenum">
              <a:rPr lang="en-US" smtClean="0"/>
              <a:t>‹#›</a:t>
            </a:fld>
            <a:endParaRPr lang="en-US"/>
          </a:p>
        </p:txBody>
      </p:sp>
    </p:spTree>
    <p:extLst>
      <p:ext uri="{BB962C8B-B14F-4D97-AF65-F5344CB8AC3E}">
        <p14:creationId xmlns:p14="http://schemas.microsoft.com/office/powerpoint/2010/main" val="369845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Outdoor Education</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The Lost Victim</a:t>
            </a:r>
          </a:p>
        </p:txBody>
      </p:sp>
    </p:spTree>
    <p:extLst>
      <p:ext uri="{BB962C8B-B14F-4D97-AF65-F5344CB8AC3E}">
        <p14:creationId xmlns:p14="http://schemas.microsoft.com/office/powerpoint/2010/main" val="4157082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3474"/>
          </a:xfrm>
        </p:spPr>
        <p:txBody>
          <a:bodyPr/>
          <a:lstStyle/>
          <a:p>
            <a:r>
              <a:rPr lang="en-US" dirty="0" smtClean="0"/>
              <a:t>Activity</a:t>
            </a:r>
            <a:endParaRPr lang="en-US" dirty="0"/>
          </a:p>
        </p:txBody>
      </p:sp>
      <p:sp>
        <p:nvSpPr>
          <p:cNvPr id="3" name="Content Placeholder 2"/>
          <p:cNvSpPr>
            <a:spLocks noGrp="1"/>
          </p:cNvSpPr>
          <p:nvPr>
            <p:ph idx="1"/>
          </p:nvPr>
        </p:nvSpPr>
        <p:spPr>
          <a:xfrm>
            <a:off x="1819469" y="1184987"/>
            <a:ext cx="10372531" cy="5598367"/>
          </a:xfrm>
        </p:spPr>
        <p:txBody>
          <a:bodyPr>
            <a:normAutofit fontScale="77500" lnSpcReduction="20000"/>
          </a:bodyPr>
          <a:lstStyle/>
          <a:p>
            <a:r>
              <a:rPr lang="en-US" dirty="0" smtClean="0"/>
              <a:t>In groups of three plan out the following scenario </a:t>
            </a:r>
          </a:p>
          <a:p>
            <a:r>
              <a:rPr lang="en-US" dirty="0"/>
              <a:t>Scenario </a:t>
            </a:r>
          </a:p>
          <a:p>
            <a:r>
              <a:rPr lang="en-US" dirty="0"/>
              <a:t> You and your companions have just survived the crash of a small plane. Both the pilot and co-pilot were killed in the crash. It is mid-January, and you are in Northern Canada. The daily temperature is 25 below zero, and the night time temperature is 40 below zero. There is snow on the ground, and the countryside is wooded with </a:t>
            </a:r>
            <a:r>
              <a:rPr lang="en-US" dirty="0" err="1"/>
              <a:t>with</a:t>
            </a:r>
            <a:r>
              <a:rPr lang="en-US" dirty="0"/>
              <a:t> several creeks </a:t>
            </a:r>
            <a:r>
              <a:rPr lang="en-US" dirty="0" err="1"/>
              <a:t>criss-crossing</a:t>
            </a:r>
            <a:r>
              <a:rPr lang="en-US" dirty="0"/>
              <a:t> the area. The nearest town is 20 miles away. You are all dressed in city clothes appropriate for a business meeting. Your group of survivors managed to salvage the following items:</a:t>
            </a:r>
          </a:p>
          <a:p>
            <a:pPr lvl="0">
              <a:buFont typeface="+mj-lt"/>
              <a:buAutoNum type="arabicPeriod"/>
            </a:pPr>
            <a:r>
              <a:rPr lang="en-US" dirty="0"/>
              <a:t>A ball of steel wool</a:t>
            </a:r>
          </a:p>
          <a:p>
            <a:pPr lvl="0">
              <a:buFont typeface="+mj-lt"/>
              <a:buAutoNum type="arabicPeriod"/>
            </a:pPr>
            <a:r>
              <a:rPr lang="en-US" dirty="0"/>
              <a:t>A small ax </a:t>
            </a:r>
          </a:p>
          <a:p>
            <a:pPr lvl="0">
              <a:buFont typeface="+mj-lt"/>
              <a:buAutoNum type="arabicPeriod"/>
            </a:pPr>
            <a:r>
              <a:rPr lang="en-US" dirty="0"/>
              <a:t>A loaded .45-caliber pistol </a:t>
            </a:r>
          </a:p>
          <a:p>
            <a:pPr lvl="0">
              <a:buFont typeface="+mj-lt"/>
              <a:buAutoNum type="arabicPeriod"/>
            </a:pPr>
            <a:r>
              <a:rPr lang="en-US" dirty="0"/>
              <a:t>Can of Crisco shortening </a:t>
            </a:r>
          </a:p>
          <a:p>
            <a:pPr lvl="0">
              <a:buFont typeface="+mj-lt"/>
              <a:buAutoNum type="arabicPeriod"/>
            </a:pPr>
            <a:r>
              <a:rPr lang="en-US" dirty="0"/>
              <a:t>Newspapers (one per person) </a:t>
            </a:r>
          </a:p>
          <a:p>
            <a:pPr lvl="0">
              <a:buFont typeface="+mj-lt"/>
              <a:buAutoNum type="arabicPeriod"/>
            </a:pPr>
            <a:r>
              <a:rPr lang="en-US" dirty="0"/>
              <a:t>Cigarette lighter (without fluid) </a:t>
            </a:r>
          </a:p>
          <a:p>
            <a:pPr lvl="0">
              <a:buFont typeface="+mj-lt"/>
              <a:buAutoNum type="arabicPeriod"/>
            </a:pPr>
            <a:r>
              <a:rPr lang="en-US" dirty="0"/>
              <a:t>Extra shirt and pants for each survivor </a:t>
            </a:r>
          </a:p>
          <a:p>
            <a:pPr lvl="0">
              <a:buFont typeface="+mj-lt"/>
              <a:buAutoNum type="arabicPeriod"/>
            </a:pPr>
            <a:r>
              <a:rPr lang="en-US" dirty="0"/>
              <a:t>20 x 20 ft. piece of heavy-duty canvas </a:t>
            </a:r>
          </a:p>
          <a:p>
            <a:pPr lvl="0">
              <a:buFont typeface="+mj-lt"/>
              <a:buAutoNum type="arabicPeriod"/>
            </a:pPr>
            <a:r>
              <a:rPr lang="en-US" dirty="0"/>
              <a:t>A sectional air map made of plastic </a:t>
            </a:r>
          </a:p>
          <a:p>
            <a:pPr lvl="0">
              <a:buFont typeface="+mj-lt"/>
              <a:buAutoNum type="arabicPeriod"/>
            </a:pPr>
            <a:r>
              <a:rPr lang="en-US" dirty="0"/>
              <a:t>One quart of 100-proof whiskey </a:t>
            </a:r>
          </a:p>
          <a:p>
            <a:pPr lvl="0">
              <a:buFont typeface="+mj-lt"/>
              <a:buAutoNum type="arabicPeriod"/>
            </a:pPr>
            <a:r>
              <a:rPr lang="en-US" dirty="0"/>
              <a:t>A compass </a:t>
            </a:r>
          </a:p>
          <a:p>
            <a:pPr lvl="0">
              <a:buFont typeface="+mj-lt"/>
              <a:buAutoNum type="arabicPeriod"/>
            </a:pPr>
            <a:r>
              <a:rPr lang="en-US" dirty="0"/>
              <a:t>Family-size chocolate bars (one per person)</a:t>
            </a:r>
          </a:p>
          <a:p>
            <a:r>
              <a:rPr lang="en-US" dirty="0"/>
              <a:t> </a:t>
            </a:r>
            <a:r>
              <a:rPr lang="en-US" dirty="0" smtClean="0"/>
              <a:t> </a:t>
            </a:r>
            <a:r>
              <a:rPr lang="en-US" dirty="0"/>
              <a:t>Your task as a group is to list the above 12 items in order of importance for your survival. List the uses for each. You MUST come to agreement as a group. </a:t>
            </a:r>
          </a:p>
          <a:p>
            <a:endParaRPr lang="en-US" dirty="0"/>
          </a:p>
        </p:txBody>
      </p:sp>
    </p:spTree>
    <p:extLst>
      <p:ext uri="{BB962C8B-B14F-4D97-AF65-F5344CB8AC3E}">
        <p14:creationId xmlns:p14="http://schemas.microsoft.com/office/powerpoint/2010/main" val="68196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 in the highlighted words into your copy of the handout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26723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3671" y="779546"/>
            <a:ext cx="7140743" cy="5132388"/>
          </a:xfrm>
        </p:spPr>
        <p:txBody>
          <a:bodyPr vert="horz" lIns="91440" tIns="45720" rIns="91440" bIns="45720" rtlCol="0" anchor="t">
            <a:normAutofit lnSpcReduction="10000"/>
          </a:bodyPr>
          <a:lstStyle/>
          <a:p>
            <a:r>
              <a:rPr lang="en-US" sz="3600" dirty="0"/>
              <a:t>When lost in the wilderness, many people choose to walk around and try to find their way out. </a:t>
            </a:r>
          </a:p>
          <a:p>
            <a:r>
              <a:rPr lang="en-US" sz="3600" dirty="0"/>
              <a:t>However, you MUST remember that it takes </a:t>
            </a:r>
            <a:r>
              <a:rPr lang="en-US" sz="3600" b="1" dirty="0">
                <a:solidFill>
                  <a:srgbClr val="7030A0"/>
                </a:solidFill>
              </a:rPr>
              <a:t>Twice</a:t>
            </a:r>
            <a:r>
              <a:rPr lang="en-US" sz="3600" b="1" dirty="0"/>
              <a:t> </a:t>
            </a:r>
            <a:r>
              <a:rPr lang="en-US" sz="3600" dirty="0"/>
              <a:t>as much food (energy) to travel as it does to sit and wait at your shelter. </a:t>
            </a:r>
          </a:p>
          <a:p>
            <a:endParaRPr lang="en-US" dirty="0"/>
          </a:p>
        </p:txBody>
      </p:sp>
      <p:pic>
        <p:nvPicPr>
          <p:cNvPr id="5" name="Picture 4"/>
          <p:cNvPicPr>
            <a:picLocks noChangeAspect="1"/>
          </p:cNvPicPr>
          <p:nvPr/>
        </p:nvPicPr>
        <p:blipFill>
          <a:blip r:embed="rId3"/>
          <a:stretch>
            <a:fillRect/>
          </a:stretch>
        </p:blipFill>
        <p:spPr>
          <a:xfrm>
            <a:off x="438150" y="1431925"/>
            <a:ext cx="3547511" cy="3723523"/>
          </a:xfrm>
          <a:prstGeom prst="rect">
            <a:avLst/>
          </a:prstGeom>
        </p:spPr>
      </p:pic>
    </p:spTree>
    <p:extLst>
      <p:ext uri="{BB962C8B-B14F-4D97-AF65-F5344CB8AC3E}">
        <p14:creationId xmlns:p14="http://schemas.microsoft.com/office/powerpoint/2010/main" val="973554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3" y="494298"/>
            <a:ext cx="8915400" cy="5417552"/>
          </a:xfrm>
        </p:spPr>
        <p:txBody>
          <a:bodyPr vert="horz" lIns="91440" tIns="45720" rIns="91440" bIns="45720" rtlCol="0" anchor="t">
            <a:normAutofit/>
          </a:bodyPr>
          <a:lstStyle/>
          <a:p>
            <a:r>
              <a:rPr lang="en-US" sz="3600" dirty="0"/>
              <a:t>Remember, that survival is </a:t>
            </a:r>
            <a:r>
              <a:rPr lang="en-US" sz="3600" b="1" dirty="0">
                <a:solidFill>
                  <a:srgbClr val="7030A0"/>
                </a:solidFill>
              </a:rPr>
              <a:t>80%</a:t>
            </a:r>
            <a:r>
              <a:rPr lang="en-US" sz="3600" dirty="0"/>
              <a:t> mental, and </a:t>
            </a:r>
            <a:r>
              <a:rPr lang="en-US" sz="3600" b="1" dirty="0">
                <a:solidFill>
                  <a:srgbClr val="7030A0"/>
                </a:solidFill>
              </a:rPr>
              <a:t>20%</a:t>
            </a:r>
            <a:r>
              <a:rPr lang="en-US" sz="3600" dirty="0"/>
              <a:t> skills. </a:t>
            </a:r>
          </a:p>
          <a:p>
            <a:endParaRPr lang="en-US" sz="3600" dirty="0"/>
          </a:p>
          <a:p>
            <a:r>
              <a:rPr lang="en-US" sz="3600" dirty="0"/>
              <a:t>Many people feel that being found sitting and waiting doesn't seem like the </a:t>
            </a:r>
            <a:r>
              <a:rPr lang="en-US" sz="3600" b="1" dirty="0"/>
              <a:t>"</a:t>
            </a:r>
            <a:r>
              <a:rPr lang="en-US" sz="3600" b="1" dirty="0">
                <a:solidFill>
                  <a:srgbClr val="7030A0"/>
                </a:solidFill>
              </a:rPr>
              <a:t>manly" </a:t>
            </a:r>
            <a:r>
              <a:rPr lang="en-US" sz="3600" dirty="0"/>
              <a:t>thing to do, however, it may increase your chance to </a:t>
            </a:r>
            <a:r>
              <a:rPr lang="en-US" sz="3600" b="1" dirty="0">
                <a:solidFill>
                  <a:srgbClr val="7030A0"/>
                </a:solidFill>
              </a:rPr>
              <a:t>Survive.</a:t>
            </a:r>
            <a:r>
              <a:rPr lang="en-US" sz="3600" b="1" dirty="0"/>
              <a:t> </a:t>
            </a:r>
          </a:p>
        </p:txBody>
      </p:sp>
    </p:spTree>
    <p:extLst>
      <p:ext uri="{BB962C8B-B14F-4D97-AF65-F5344CB8AC3E}">
        <p14:creationId xmlns:p14="http://schemas.microsoft.com/office/powerpoint/2010/main" val="35263948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108" y="5597692"/>
            <a:ext cx="8915400" cy="566738"/>
          </a:xfrm>
        </p:spPr>
        <p:txBody>
          <a:bodyPr/>
          <a:lstStyle/>
          <a:p>
            <a:r>
              <a:rPr lang="en-US" dirty="0"/>
              <a:t>Draw this on your page to help you remember what to do</a:t>
            </a:r>
          </a:p>
        </p:txBody>
      </p:sp>
      <p:pic>
        <p:nvPicPr>
          <p:cNvPr id="8" name="Picture Placeholder 7"/>
          <p:cNvPicPr>
            <a:picLocks noGrp="1" noChangeAspect="1"/>
          </p:cNvPicPr>
          <p:nvPr>
            <p:ph type="pic" idx="1"/>
          </p:nvPr>
        </p:nvPicPr>
        <p:blipFill>
          <a:blip r:embed="rId3"/>
          <a:srcRect t="16799" b="16799"/>
          <a:stretch>
            <a:fillRect/>
          </a:stretch>
        </p:blipFill>
        <p:spPr>
          <a:xfrm>
            <a:off x="241221" y="133935"/>
            <a:ext cx="4069510" cy="2078790"/>
          </a:xfrm>
        </p:spPr>
      </p:pic>
      <p:sp>
        <p:nvSpPr>
          <p:cNvPr id="5" name="Cloud 4"/>
          <p:cNvSpPr/>
          <p:nvPr/>
        </p:nvSpPr>
        <p:spPr>
          <a:xfrm>
            <a:off x="5184087" y="2164781"/>
            <a:ext cx="2478505" cy="1816768"/>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0000"/>
                </a:solidFill>
              </a:rPr>
              <a:t>You're Lost</a:t>
            </a:r>
          </a:p>
        </p:txBody>
      </p:sp>
      <p:sp>
        <p:nvSpPr>
          <p:cNvPr id="6" name="Right Arrow 5"/>
          <p:cNvSpPr/>
          <p:nvPr/>
        </p:nvSpPr>
        <p:spPr>
          <a:xfrm>
            <a:off x="7656513" y="2825750"/>
            <a:ext cx="2137526"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1500000">
            <a:off x="3831571" y="2004247"/>
            <a:ext cx="1711313" cy="4857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94" y="2321517"/>
            <a:ext cx="2743200" cy="954107"/>
          </a:xfrm>
          <a:prstGeom prst="rect">
            <a:avLst/>
          </a:prstGeom>
        </p:spPr>
        <p:txBody>
          <a:bodyPr rtlCol="0">
            <a:spAutoFit/>
          </a:bodyPr>
          <a:lstStyle/>
          <a:p>
            <a:pPr algn="ctr"/>
            <a:r>
              <a:rPr lang="en-US" sz="2800" dirty="0"/>
              <a:t>1.</a:t>
            </a:r>
          </a:p>
          <a:p>
            <a:pPr algn="ctr"/>
            <a:r>
              <a:rPr lang="en-US" sz="2800" dirty="0"/>
              <a:t>Empty Pockets</a:t>
            </a:r>
          </a:p>
        </p:txBody>
      </p:sp>
      <p:pic>
        <p:nvPicPr>
          <p:cNvPr id="10" name="Picture 9"/>
          <p:cNvPicPr>
            <a:picLocks noChangeAspect="1"/>
          </p:cNvPicPr>
          <p:nvPr/>
        </p:nvPicPr>
        <p:blipFill>
          <a:blip r:embed="rId4"/>
          <a:stretch>
            <a:fillRect/>
          </a:stretch>
        </p:blipFill>
        <p:spPr>
          <a:xfrm>
            <a:off x="252912" y="3701309"/>
            <a:ext cx="2743200" cy="1905511"/>
          </a:xfrm>
          <a:prstGeom prst="rect">
            <a:avLst/>
          </a:prstGeom>
        </p:spPr>
      </p:pic>
      <p:sp>
        <p:nvSpPr>
          <p:cNvPr id="11" name="Down Arrow 10"/>
          <p:cNvSpPr/>
          <p:nvPr/>
        </p:nvSpPr>
        <p:spPr>
          <a:xfrm rot="4080000">
            <a:off x="4096357" y="2901987"/>
            <a:ext cx="484188" cy="1968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967734" y="4648787"/>
            <a:ext cx="2743200" cy="523220"/>
          </a:xfrm>
          <a:prstGeom prst="rect">
            <a:avLst/>
          </a:prstGeom>
        </p:spPr>
        <p:txBody>
          <a:bodyPr rtlCol="0">
            <a:spAutoFit/>
          </a:bodyPr>
          <a:lstStyle/>
          <a:p>
            <a:pPr algn="ctr"/>
            <a:r>
              <a:rPr lang="en-US" sz="2800" dirty="0"/>
              <a:t>2. Build Shelter</a:t>
            </a:r>
          </a:p>
        </p:txBody>
      </p:sp>
      <p:pic>
        <p:nvPicPr>
          <p:cNvPr id="13" name="Picture 12"/>
          <p:cNvPicPr>
            <a:picLocks noChangeAspect="1"/>
          </p:cNvPicPr>
          <p:nvPr/>
        </p:nvPicPr>
        <p:blipFill>
          <a:blip r:embed="rId5"/>
          <a:stretch>
            <a:fillRect/>
          </a:stretch>
        </p:blipFill>
        <p:spPr>
          <a:xfrm>
            <a:off x="8920413" y="4058683"/>
            <a:ext cx="2743200" cy="1477818"/>
          </a:xfrm>
          <a:prstGeom prst="rect">
            <a:avLst/>
          </a:prstGeom>
        </p:spPr>
      </p:pic>
      <p:sp>
        <p:nvSpPr>
          <p:cNvPr id="14" name="Right Arrow 13"/>
          <p:cNvSpPr/>
          <p:nvPr/>
        </p:nvSpPr>
        <p:spPr>
          <a:xfrm rot="2040000">
            <a:off x="7140191" y="3843311"/>
            <a:ext cx="187437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049935" y="4648787"/>
            <a:ext cx="2743200" cy="523220"/>
          </a:xfrm>
          <a:prstGeom prst="rect">
            <a:avLst/>
          </a:prstGeom>
        </p:spPr>
        <p:txBody>
          <a:bodyPr rtlCol="0">
            <a:spAutoFit/>
          </a:bodyPr>
          <a:lstStyle/>
          <a:p>
            <a:pPr algn="ctr"/>
            <a:r>
              <a:rPr lang="en-US" sz="2800" dirty="0"/>
              <a:t>3. Find Water</a:t>
            </a:r>
          </a:p>
        </p:txBody>
      </p:sp>
      <p:pic>
        <p:nvPicPr>
          <p:cNvPr id="18" name="Picture 17"/>
          <p:cNvPicPr>
            <a:picLocks noChangeAspect="1"/>
          </p:cNvPicPr>
          <p:nvPr/>
        </p:nvPicPr>
        <p:blipFill>
          <a:blip r:embed="rId6"/>
          <a:stretch>
            <a:fillRect/>
          </a:stretch>
        </p:blipFill>
        <p:spPr>
          <a:xfrm>
            <a:off x="10060906" y="820498"/>
            <a:ext cx="1695450" cy="2695575"/>
          </a:xfrm>
          <a:prstGeom prst="rect">
            <a:avLst/>
          </a:prstGeom>
        </p:spPr>
      </p:pic>
      <p:sp>
        <p:nvSpPr>
          <p:cNvPr id="19" name="TextBox 18"/>
          <p:cNvSpPr txBox="1"/>
          <p:nvPr/>
        </p:nvSpPr>
        <p:spPr>
          <a:xfrm>
            <a:off x="9352282" y="3444366"/>
            <a:ext cx="2743200" cy="523220"/>
          </a:xfrm>
          <a:prstGeom prst="rect">
            <a:avLst/>
          </a:prstGeom>
        </p:spPr>
        <p:txBody>
          <a:bodyPr rtlCol="0">
            <a:spAutoFit/>
          </a:bodyPr>
          <a:lstStyle/>
          <a:p>
            <a:pPr algn="ctr"/>
            <a:r>
              <a:rPr lang="en-US" sz="2800" dirty="0"/>
              <a:t>4. Fire</a:t>
            </a:r>
          </a:p>
        </p:txBody>
      </p:sp>
      <p:sp>
        <p:nvSpPr>
          <p:cNvPr id="20" name="Right Arrow 19"/>
          <p:cNvSpPr/>
          <p:nvPr/>
        </p:nvSpPr>
        <p:spPr>
          <a:xfrm rot="-2940000">
            <a:off x="6639466" y="15451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7"/>
          <a:stretch>
            <a:fillRect/>
          </a:stretch>
        </p:blipFill>
        <p:spPr>
          <a:xfrm>
            <a:off x="7631504" y="0"/>
            <a:ext cx="2111543" cy="1432213"/>
          </a:xfrm>
          <a:prstGeom prst="rect">
            <a:avLst/>
          </a:prstGeom>
        </p:spPr>
      </p:pic>
      <p:sp>
        <p:nvSpPr>
          <p:cNvPr id="23" name="TextBox 22"/>
          <p:cNvSpPr txBox="1"/>
          <p:nvPr/>
        </p:nvSpPr>
        <p:spPr>
          <a:xfrm>
            <a:off x="5364588" y="250752"/>
            <a:ext cx="2743200" cy="523220"/>
          </a:xfrm>
          <a:prstGeom prst="rect">
            <a:avLst/>
          </a:prstGeom>
        </p:spPr>
        <p:txBody>
          <a:bodyPr rtlCol="0">
            <a:spAutoFit/>
          </a:bodyPr>
          <a:lstStyle/>
          <a:p>
            <a:pPr algn="ctr"/>
            <a:r>
              <a:rPr lang="en-US" sz="2800" dirty="0"/>
              <a:t>5. Food</a:t>
            </a:r>
          </a:p>
        </p:txBody>
      </p:sp>
    </p:spTree>
    <p:extLst>
      <p:ext uri="{BB962C8B-B14F-4D97-AF65-F5344CB8AC3E}">
        <p14:creationId xmlns:p14="http://schemas.microsoft.com/office/powerpoint/2010/main" val="1217370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p:bldP spid="11" grpId="0" animBg="1"/>
      <p:bldP spid="12" grpId="0"/>
      <p:bldP spid="14" grpId="0" animBg="1"/>
      <p:bldP spid="15" grpId="0"/>
      <p:bldP spid="19" grpId="0"/>
      <p:bldP spid="20" grpId="0" animBg="1"/>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3" y="494298"/>
            <a:ext cx="8915400" cy="5417552"/>
          </a:xfrm>
        </p:spPr>
        <p:txBody>
          <a:bodyPr vert="horz" lIns="91440" tIns="45720" rIns="91440" bIns="45720" rtlCol="0" anchor="t">
            <a:normAutofit/>
          </a:bodyPr>
          <a:lstStyle/>
          <a:p>
            <a:pPr marL="0" indent="0">
              <a:buNone/>
            </a:pPr>
            <a:r>
              <a:rPr lang="en-US" sz="3600" b="1" dirty="0"/>
              <a:t>1. </a:t>
            </a:r>
            <a:r>
              <a:rPr lang="en-US" sz="3600" dirty="0"/>
              <a:t>Empty Pockets</a:t>
            </a:r>
          </a:p>
          <a:p>
            <a:pPr marL="0" indent="0">
              <a:buNone/>
            </a:pPr>
            <a:r>
              <a:rPr lang="en-US" sz="3600" b="1" dirty="0">
                <a:solidFill>
                  <a:srgbClr val="7030A0"/>
                </a:solidFill>
              </a:rPr>
              <a:t>- Dry Matches, food, Knife?</a:t>
            </a:r>
          </a:p>
          <a:p>
            <a:pPr marL="0" indent="0">
              <a:buNone/>
            </a:pPr>
            <a:endParaRPr lang="en-US" sz="3600" dirty="0"/>
          </a:p>
          <a:p>
            <a:pPr marL="0" indent="0">
              <a:buNone/>
            </a:pPr>
            <a:r>
              <a:rPr lang="en-US" sz="3600" dirty="0"/>
              <a:t>2. Build a Shelter </a:t>
            </a:r>
          </a:p>
          <a:p>
            <a:pPr marL="0" indent="0">
              <a:buNone/>
            </a:pPr>
            <a:r>
              <a:rPr lang="en-US" sz="3600" b="1" dirty="0">
                <a:solidFill>
                  <a:srgbClr val="7030A0"/>
                </a:solidFill>
              </a:rPr>
              <a:t>- Warm, dry, comfortable </a:t>
            </a:r>
          </a:p>
          <a:p>
            <a:pPr marL="0" indent="0">
              <a:buNone/>
            </a:pPr>
            <a:r>
              <a:rPr lang="en-US" sz="3600" b="1" dirty="0">
                <a:solidFill>
                  <a:srgbClr val="7030A0"/>
                </a:solidFill>
              </a:rPr>
              <a:t>- In bad weather, you won't last long.</a:t>
            </a:r>
            <a:r>
              <a:rPr lang="en-US" sz="3600" dirty="0"/>
              <a:t> </a:t>
            </a:r>
          </a:p>
        </p:txBody>
      </p:sp>
    </p:spTree>
    <p:extLst>
      <p:ext uri="{BB962C8B-B14F-4D97-AF65-F5344CB8AC3E}">
        <p14:creationId xmlns:p14="http://schemas.microsoft.com/office/powerpoint/2010/main" val="3915805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3" y="494298"/>
            <a:ext cx="8915400" cy="5417552"/>
          </a:xfrm>
        </p:spPr>
        <p:txBody>
          <a:bodyPr vert="horz" lIns="91440" tIns="45720" rIns="91440" bIns="45720" rtlCol="0" anchor="t">
            <a:normAutofit/>
          </a:bodyPr>
          <a:lstStyle/>
          <a:p>
            <a:pPr marL="0" indent="0">
              <a:buNone/>
            </a:pPr>
            <a:r>
              <a:rPr lang="en-US" sz="3600" b="1" dirty="0"/>
              <a:t>3. </a:t>
            </a:r>
            <a:r>
              <a:rPr lang="en-US" sz="3600" dirty="0"/>
              <a:t>Keeping hydrated keeps you </a:t>
            </a:r>
            <a:r>
              <a:rPr lang="en-US" sz="3600" b="1" dirty="0">
                <a:solidFill>
                  <a:srgbClr val="7030A0"/>
                </a:solidFill>
              </a:rPr>
              <a:t>Healthy and Ready</a:t>
            </a:r>
          </a:p>
          <a:p>
            <a:pPr marL="0" indent="0">
              <a:buNone/>
            </a:pPr>
            <a:endParaRPr lang="en-US" sz="3600" dirty="0"/>
          </a:p>
          <a:p>
            <a:pPr marL="0" indent="0">
              <a:buNone/>
            </a:pPr>
            <a:r>
              <a:rPr lang="en-US" sz="3600" dirty="0"/>
              <a:t>4. Fire – </a:t>
            </a:r>
            <a:r>
              <a:rPr lang="en-US" sz="3600" b="1" dirty="0">
                <a:solidFill>
                  <a:srgbClr val="7030A0"/>
                </a:solidFill>
              </a:rPr>
              <a:t>collect wood that is farther from you so that when you are tired, you can collect wood that is closer to you. </a:t>
            </a:r>
          </a:p>
          <a:p>
            <a:pPr marL="0" indent="0">
              <a:buNone/>
            </a:pPr>
            <a:r>
              <a:rPr lang="en-US" sz="3600" b="1" dirty="0">
                <a:solidFill>
                  <a:srgbClr val="7030A0"/>
                </a:solidFill>
              </a:rPr>
              <a:t>- Also use fire as a SIGNAL!!</a:t>
            </a:r>
            <a:r>
              <a:rPr lang="en-US" sz="3600" dirty="0">
                <a:solidFill>
                  <a:srgbClr val="404040"/>
                </a:solidFill>
              </a:rPr>
              <a:t> </a:t>
            </a:r>
          </a:p>
        </p:txBody>
      </p:sp>
    </p:spTree>
    <p:extLst>
      <p:ext uri="{BB962C8B-B14F-4D97-AF65-F5344CB8AC3E}">
        <p14:creationId xmlns:p14="http://schemas.microsoft.com/office/powerpoint/2010/main" val="3871611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3" y="494298"/>
            <a:ext cx="8915400" cy="5417552"/>
          </a:xfrm>
        </p:spPr>
        <p:txBody>
          <a:bodyPr vert="horz" lIns="91440" tIns="45720" rIns="91440" bIns="45720" rtlCol="0" anchor="t">
            <a:normAutofit/>
          </a:bodyPr>
          <a:lstStyle/>
          <a:p>
            <a:pPr marL="0" indent="0">
              <a:buNone/>
            </a:pPr>
            <a:r>
              <a:rPr lang="en-US" sz="3600" b="1" dirty="0"/>
              <a:t>5. Food – </a:t>
            </a:r>
            <a:r>
              <a:rPr lang="en-US" sz="3600" b="1" dirty="0">
                <a:solidFill>
                  <a:srgbClr val="7030A0"/>
                </a:solidFill>
              </a:rPr>
              <a:t>Not a necessity right away</a:t>
            </a:r>
          </a:p>
          <a:p>
            <a:pPr marL="0" indent="0">
              <a:buNone/>
            </a:pPr>
            <a:r>
              <a:rPr lang="en-US" sz="3600" b="1" dirty="0">
                <a:solidFill>
                  <a:srgbClr val="7030A0"/>
                </a:solidFill>
              </a:rPr>
              <a:t>- you can go a long time without it. </a:t>
            </a:r>
            <a:r>
              <a:rPr lang="en-US" sz="3600" dirty="0"/>
              <a:t> </a:t>
            </a:r>
            <a:endParaRPr lang="en-US" sz="3600" dirty="0">
              <a:solidFill>
                <a:srgbClr val="404040"/>
              </a:solidFill>
            </a:endParaRPr>
          </a:p>
        </p:txBody>
      </p:sp>
      <p:pic>
        <p:nvPicPr>
          <p:cNvPr id="2" name="Picture 1"/>
          <p:cNvPicPr>
            <a:picLocks noChangeAspect="1"/>
          </p:cNvPicPr>
          <p:nvPr/>
        </p:nvPicPr>
        <p:blipFill>
          <a:blip r:embed="rId3"/>
          <a:stretch>
            <a:fillRect/>
          </a:stretch>
        </p:blipFill>
        <p:spPr>
          <a:xfrm>
            <a:off x="2919663" y="2264761"/>
            <a:ext cx="6869211" cy="3954211"/>
          </a:xfrm>
          <a:prstGeom prst="rect">
            <a:avLst/>
          </a:prstGeom>
        </p:spPr>
      </p:pic>
    </p:spTree>
    <p:extLst>
      <p:ext uri="{BB962C8B-B14F-4D97-AF65-F5344CB8AC3E}">
        <p14:creationId xmlns:p14="http://schemas.microsoft.com/office/powerpoint/2010/main" val="257932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vert="horz" lIns="91440" tIns="45720" rIns="91440" bIns="45720" rtlCol="0" anchor="t">
            <a:normAutofit/>
          </a:bodyPr>
          <a:lstStyle/>
          <a:p>
            <a:r>
              <a:rPr lang="en-US" sz="3200" dirty="0"/>
              <a:t>Why is food last</a:t>
            </a:r>
            <a:r>
              <a:rPr lang="en-US" sz="3200" dirty="0" smtClean="0"/>
              <a:t>?</a:t>
            </a:r>
          </a:p>
          <a:p>
            <a:r>
              <a:rPr lang="en-US" sz="3200" dirty="0" smtClean="0"/>
              <a:t>Why is it said that survival is 80% mental and 20% skill?</a:t>
            </a:r>
          </a:p>
          <a:p>
            <a:r>
              <a:rPr lang="en-US" sz="3200" dirty="0" smtClean="0"/>
              <a:t>Why do people wander around when they are lost?</a:t>
            </a:r>
          </a:p>
          <a:p>
            <a:endParaRPr lang="en-US" dirty="0" smtClean="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37808137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98</TotalTime>
  <Words>462</Words>
  <Application>Microsoft Office PowerPoint</Application>
  <PresentationFormat>Widescreen</PresentationFormat>
  <Paragraphs>61</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Outdoor Education</vt:lpstr>
      <vt:lpstr>Fill in the highlighted words into your copy of the handout</vt:lpstr>
      <vt:lpstr>PowerPoint Presentation</vt:lpstr>
      <vt:lpstr>PowerPoint Presentation</vt:lpstr>
      <vt:lpstr>Draw this on your page to help you remember what to do</vt:lpstr>
      <vt:lpstr>PowerPoint Presentation</vt:lpstr>
      <vt:lpstr>PowerPoint Presentation</vt:lpstr>
      <vt:lpstr>PowerPoint Presentation</vt:lpstr>
      <vt:lpstr>Questions</vt:lpstr>
      <vt:lpstr>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Education</dc:title>
  <dc:creator/>
  <cp:lastModifiedBy>DAVID HOOVER</cp:lastModifiedBy>
  <cp:revision>5</cp:revision>
  <dcterms:created xsi:type="dcterms:W3CDTF">2012-07-27T01:16:44Z</dcterms:created>
  <dcterms:modified xsi:type="dcterms:W3CDTF">2016-05-10T20:25:47Z</dcterms:modified>
</cp:coreProperties>
</file>