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0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2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8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0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8EA19CE-9B89-462C-9CAE-56D7A0B6FC23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70EAD03-92D9-404E-B862-EC84D98DD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4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share/political-spectrum-canada/df1cfc45-cebe-474b-b03b-b0feefe7bef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XlUICruI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Political Parties and the Political </a:t>
            </a:r>
            <a:r>
              <a:rPr lang="en-US" b="1" dirty="0" smtClean="0"/>
              <a:t>Spectrum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CHV2O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6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Conservative – Political philosophy that promotes </a:t>
            </a:r>
            <a:r>
              <a:rPr lang="en-US" sz="3600" b="1" dirty="0">
                <a:solidFill>
                  <a:srgbClr val="FF0000"/>
                </a:solidFill>
              </a:rPr>
              <a:t>lower taxes</a:t>
            </a:r>
            <a:r>
              <a:rPr lang="en-US" sz="3600" dirty="0"/>
              <a:t>, increased private business, and a respect for tradition, and that supports </a:t>
            </a:r>
            <a:r>
              <a:rPr lang="en-US" sz="3600" b="1" dirty="0">
                <a:solidFill>
                  <a:srgbClr val="FF0000"/>
                </a:solidFill>
              </a:rPr>
              <a:t>individual freedom </a:t>
            </a:r>
            <a:r>
              <a:rPr lang="en-US" sz="3600" dirty="0"/>
              <a:t>through a limited government role.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1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Ideology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Political Ideology - </a:t>
            </a:r>
            <a:r>
              <a:rPr lang="en-US" sz="4400" b="1" dirty="0">
                <a:solidFill>
                  <a:srgbClr val="FF0000"/>
                </a:solidFill>
              </a:rPr>
              <a:t>A set of beliefs </a:t>
            </a:r>
            <a:r>
              <a:rPr lang="en-US" sz="4400" dirty="0"/>
              <a:t>about how society should work and about the role of government in relation to economic, social, and moral affairs.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7266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Political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5209" y="2459244"/>
            <a:ext cx="11032140" cy="36235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Image result for ND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64" y="2569650"/>
            <a:ext cx="2795273" cy="77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green par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31" y="3711237"/>
            <a:ext cx="2256503" cy="666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Liberal par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38" y="2785926"/>
            <a:ext cx="1882531" cy="756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conservative par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005" y="2826275"/>
            <a:ext cx="1413483" cy="13067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/>
          <p:nvPr/>
        </p:nvSpPr>
        <p:spPr>
          <a:xfrm>
            <a:off x="715209" y="4539353"/>
            <a:ext cx="10836081" cy="15249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 	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Centre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Right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Socialist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Conservative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76608" y="4449900"/>
            <a:ext cx="1052357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87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Libertarianism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- A </a:t>
            </a:r>
            <a:r>
              <a:rPr lang="en-US" sz="3200" dirty="0"/>
              <a:t>collection of political philosophies and movements that uphold liberty as a core principle. Libertarians seek to </a:t>
            </a:r>
            <a:r>
              <a:rPr lang="en-US" sz="3200" b="1" dirty="0">
                <a:solidFill>
                  <a:srgbClr val="FF0000"/>
                </a:solidFill>
              </a:rPr>
              <a:t>maximize political freedom </a:t>
            </a:r>
            <a:r>
              <a:rPr lang="en-US" sz="3200" dirty="0"/>
              <a:t>and autonomy, emphasizing freedom of choice, voluntary association and individual judgment</a:t>
            </a:r>
          </a:p>
          <a:p>
            <a:endParaRPr lang="en-US" dirty="0"/>
          </a:p>
        </p:txBody>
      </p:sp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905" y="4343268"/>
            <a:ext cx="4365623" cy="244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6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Authoritarianism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205595" cy="40507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 </a:t>
            </a:r>
            <a:r>
              <a:rPr lang="en-US" sz="3200" dirty="0"/>
              <a:t>a form of government characterized by strong central power and </a:t>
            </a:r>
            <a:r>
              <a:rPr lang="en-US" sz="3200" b="1" dirty="0">
                <a:solidFill>
                  <a:srgbClr val="FF0000"/>
                </a:solidFill>
              </a:rPr>
              <a:t>limited political freedoms</a:t>
            </a:r>
            <a:r>
              <a:rPr lang="en-US" sz="3200" dirty="0"/>
              <a:t>. Individual freedoms are subordinate to the state and there is no constitutional accountability and rule of law under an </a:t>
            </a:r>
            <a:r>
              <a:rPr lang="en-US" sz="3200" dirty="0"/>
              <a:t>authoritarian</a:t>
            </a:r>
            <a:r>
              <a:rPr lang="en-US" sz="3200" b="1" dirty="0"/>
              <a:t> </a:t>
            </a:r>
            <a:r>
              <a:rPr lang="en-US" sz="3200" dirty="0"/>
              <a:t>regime</a:t>
            </a:r>
          </a:p>
        </p:txBody>
      </p:sp>
      <p:pic>
        <p:nvPicPr>
          <p:cNvPr id="4098" name="Picture 2" descr="Image result for Authoritarian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592" y="2356540"/>
            <a:ext cx="4626122" cy="320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481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70782" y="0"/>
            <a:ext cx="6807134" cy="6864825"/>
            <a:chOff x="2570782" y="0"/>
            <a:chExt cx="6807134" cy="6864825"/>
          </a:xfrm>
        </p:grpSpPr>
        <p:pic>
          <p:nvPicPr>
            <p:cNvPr id="5122" name="Picture 2" descr="Image result for political spectrum canada libertarian authoritaria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782" y="0"/>
              <a:ext cx="6807134" cy="686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 descr="Image result for crown 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852" b="23964"/>
            <a:stretch/>
          </p:blipFill>
          <p:spPr bwMode="auto">
            <a:xfrm>
              <a:off x="5566563" y="4482548"/>
              <a:ext cx="815572" cy="417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251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Platforms of Canada’s Main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Conservative </a:t>
            </a:r>
            <a:r>
              <a:rPr lang="en-US" sz="3600" b="1" dirty="0" smtClean="0"/>
              <a:t>Party</a:t>
            </a:r>
          </a:p>
          <a:p>
            <a:pPr marL="0" indent="0">
              <a:buNone/>
            </a:pPr>
            <a:endParaRPr lang="en-US" sz="3600" dirty="0"/>
          </a:p>
          <a:p>
            <a:pPr lvl="0"/>
            <a:r>
              <a:rPr lang="en-US" sz="3600" dirty="0"/>
              <a:t>Believes in a </a:t>
            </a:r>
            <a:r>
              <a:rPr lang="en-US" sz="3600" b="1" dirty="0">
                <a:solidFill>
                  <a:srgbClr val="FF0000"/>
                </a:solidFill>
              </a:rPr>
              <a:t>smaller, limited government </a:t>
            </a:r>
          </a:p>
          <a:p>
            <a:pPr lvl="0"/>
            <a:r>
              <a:rPr lang="en-US" sz="3600" dirty="0"/>
              <a:t>Supports </a:t>
            </a:r>
            <a:r>
              <a:rPr lang="en-US" sz="3600" b="1" dirty="0">
                <a:solidFill>
                  <a:srgbClr val="FF0000"/>
                </a:solidFill>
              </a:rPr>
              <a:t>lower taxes </a:t>
            </a:r>
            <a:r>
              <a:rPr lang="en-US" sz="3600" dirty="0"/>
              <a:t>for people and businesses </a:t>
            </a:r>
          </a:p>
        </p:txBody>
      </p:sp>
      <p:pic>
        <p:nvPicPr>
          <p:cNvPr id="4" name="Picture 3" descr="Image result for conservative par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61" y="1330669"/>
            <a:ext cx="2892286" cy="1820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31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Platforms of Canada’s Main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Conservative </a:t>
            </a:r>
            <a:r>
              <a:rPr lang="en-US" sz="3200" b="1" dirty="0" smtClean="0"/>
              <a:t>Party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 smtClean="0"/>
              <a:t>Less </a:t>
            </a:r>
            <a:r>
              <a:rPr lang="en-US" sz="3200" dirty="0"/>
              <a:t>supportive of environmental initiatives </a:t>
            </a:r>
          </a:p>
          <a:p>
            <a:pPr lvl="0"/>
            <a:r>
              <a:rPr lang="en-US" sz="3200" dirty="0"/>
              <a:t>In </a:t>
            </a:r>
            <a:r>
              <a:rPr lang="en-US" sz="3200" dirty="0" err="1" smtClean="0"/>
              <a:t>favour</a:t>
            </a:r>
            <a:r>
              <a:rPr lang="en-US" sz="3200" dirty="0" smtClean="0"/>
              <a:t> </a:t>
            </a:r>
            <a:r>
              <a:rPr lang="en-US" sz="3200" dirty="0"/>
              <a:t>of increased spending on the military </a:t>
            </a:r>
          </a:p>
          <a:p>
            <a:r>
              <a:rPr lang="en-US" sz="3200" dirty="0"/>
              <a:t>Believes in </a:t>
            </a:r>
            <a:r>
              <a:rPr lang="en-US" sz="3200" b="1" dirty="0">
                <a:solidFill>
                  <a:srgbClr val="FF0000"/>
                </a:solidFill>
              </a:rPr>
              <a:t>harsher treatment </a:t>
            </a:r>
            <a:r>
              <a:rPr lang="en-US" sz="3200" dirty="0"/>
              <a:t>of those who break the law</a:t>
            </a:r>
            <a:endParaRPr lang="en-US" sz="3200" dirty="0"/>
          </a:p>
        </p:txBody>
      </p:sp>
      <p:pic>
        <p:nvPicPr>
          <p:cNvPr id="4" name="Picture 3" descr="Image result for conservative par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61" y="1330669"/>
            <a:ext cx="2892286" cy="1820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2131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Platforms of Canada’s Main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Liberal Party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Supports a balance between the public sector and private business</a:t>
            </a:r>
          </a:p>
          <a:p>
            <a:pPr lvl="0"/>
            <a:r>
              <a:rPr lang="en-US" sz="3200" b="1" dirty="0">
                <a:solidFill>
                  <a:srgbClr val="FF0000"/>
                </a:solidFill>
              </a:rPr>
              <a:t>Socially progressive</a:t>
            </a:r>
            <a:r>
              <a:rPr lang="en-US" sz="3200" dirty="0"/>
              <a:t>: supports changes in traditional values</a:t>
            </a:r>
          </a:p>
          <a:p>
            <a:r>
              <a:rPr lang="en-US" sz="3200" dirty="0"/>
              <a:t>Supports social programs such as health care and old age pension </a:t>
            </a:r>
            <a:endParaRPr lang="en-US" sz="4400" dirty="0"/>
          </a:p>
        </p:txBody>
      </p:sp>
      <p:pic>
        <p:nvPicPr>
          <p:cNvPr id="5" name="Picture 4" descr="Image result for Liberal part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614" y="1639316"/>
            <a:ext cx="3265915" cy="1243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668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Platforms of Canada’s Main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New Democratic Party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Promotes </a:t>
            </a:r>
            <a:r>
              <a:rPr lang="en-US" sz="3200" b="1" dirty="0">
                <a:solidFill>
                  <a:srgbClr val="FF0000"/>
                </a:solidFill>
              </a:rPr>
              <a:t>economic equality </a:t>
            </a:r>
          </a:p>
          <a:p>
            <a:pPr lvl="0"/>
            <a:r>
              <a:rPr lang="en-US" sz="3200" dirty="0"/>
              <a:t>Supports spending on social programs </a:t>
            </a:r>
          </a:p>
        </p:txBody>
      </p:sp>
      <p:pic>
        <p:nvPicPr>
          <p:cNvPr id="6" name="Picture 5" descr="Image result for ND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60" y="1652778"/>
            <a:ext cx="4017314" cy="1388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8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Political </a:t>
            </a:r>
            <a:r>
              <a:rPr lang="en-US" b="1" dirty="0" smtClean="0"/>
              <a:t>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elected politicians at the provincial and federal level belong to a </a:t>
            </a:r>
            <a:r>
              <a:rPr lang="en-US" sz="3200" b="1" dirty="0">
                <a:solidFill>
                  <a:srgbClr val="FF0000"/>
                </a:solidFill>
              </a:rPr>
              <a:t>political party</a:t>
            </a:r>
            <a:r>
              <a:rPr lang="en-US" sz="3200" dirty="0"/>
              <a:t>. </a:t>
            </a:r>
          </a:p>
          <a:p>
            <a:endParaRPr lang="en-US" dirty="0"/>
          </a:p>
        </p:txBody>
      </p:sp>
      <p:pic>
        <p:nvPicPr>
          <p:cNvPr id="1026" name="Picture 2" descr="Image result for canadian political par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" y="3343290"/>
            <a:ext cx="7393747" cy="351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nadian political part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04" y="3530852"/>
            <a:ext cx="4946109" cy="221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42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Platforms of Canada’s Main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New Democratic Party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 smtClean="0"/>
              <a:t>In </a:t>
            </a:r>
            <a:r>
              <a:rPr lang="en-US" sz="3200" dirty="0" err="1"/>
              <a:t>favour</a:t>
            </a:r>
            <a:r>
              <a:rPr lang="en-US" sz="3200" dirty="0"/>
              <a:t> of </a:t>
            </a:r>
            <a:r>
              <a:rPr lang="en-US" sz="3200" b="1" dirty="0">
                <a:solidFill>
                  <a:srgbClr val="FF0000"/>
                </a:solidFill>
              </a:rPr>
              <a:t>taxing</a:t>
            </a:r>
            <a:r>
              <a:rPr lang="en-US" sz="3200" dirty="0"/>
              <a:t> large corporations and the wealthy </a:t>
            </a:r>
          </a:p>
          <a:p>
            <a:pPr lvl="0"/>
            <a:r>
              <a:rPr lang="en-US" sz="3200" dirty="0"/>
              <a:t>Supports a wide range of human and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civil rights</a:t>
            </a:r>
            <a:r>
              <a:rPr lang="en-US" sz="3200" b="1" dirty="0"/>
              <a:t> </a:t>
            </a:r>
          </a:p>
          <a:p>
            <a:r>
              <a:rPr lang="en-US" sz="3200" dirty="0"/>
              <a:t>Has ties to organized </a:t>
            </a:r>
            <a:r>
              <a:rPr lang="en-US" sz="3200" dirty="0" err="1"/>
              <a:t>labour</a:t>
            </a:r>
            <a:r>
              <a:rPr lang="en-US" sz="3200" dirty="0"/>
              <a:t>, such as unions</a:t>
            </a:r>
            <a:endParaRPr lang="en-US" sz="6000" dirty="0"/>
          </a:p>
        </p:txBody>
      </p:sp>
      <p:pic>
        <p:nvPicPr>
          <p:cNvPr id="6" name="Picture 5" descr="Image result for ND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60" y="1652778"/>
            <a:ext cx="4017314" cy="1388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026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Other Political Parties in </a:t>
            </a:r>
            <a:r>
              <a:rPr lang="en-US" b="1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Bloc Quebecois</a:t>
            </a:r>
            <a:r>
              <a:rPr lang="en-US" sz="2800" dirty="0"/>
              <a:t>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Believe </a:t>
            </a:r>
            <a:r>
              <a:rPr lang="en-US" sz="2800" dirty="0"/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Quebec Nationalism</a:t>
            </a:r>
            <a:r>
              <a:rPr lang="en-US" sz="2800" dirty="0"/>
              <a:t>, Quebec Sovereignties, and Social Democracy </a:t>
            </a:r>
          </a:p>
          <a:p>
            <a:pPr lvl="0"/>
            <a:r>
              <a:rPr lang="en-US" sz="2800" dirty="0"/>
              <a:t>Pro, Environmentalist, same sex marriage, abortion rights, legalization of assisted suicide and </a:t>
            </a:r>
            <a:r>
              <a:rPr lang="en-US" sz="2800" dirty="0" err="1" smtClean="0"/>
              <a:t>finialy</a:t>
            </a:r>
            <a:r>
              <a:rPr lang="en-US" sz="2800" dirty="0" smtClean="0"/>
              <a:t> </a:t>
            </a:r>
            <a:r>
              <a:rPr lang="en-US" sz="2800" dirty="0"/>
              <a:t>the abolition of the Canadian Senate.</a:t>
            </a:r>
          </a:p>
          <a:p>
            <a:r>
              <a:rPr lang="en-US" sz="2800" dirty="0"/>
              <a:t>Left of Centre</a:t>
            </a:r>
            <a:endParaRPr lang="en-US" sz="2800" dirty="0"/>
          </a:p>
        </p:txBody>
      </p:sp>
      <p:pic>
        <p:nvPicPr>
          <p:cNvPr id="4" name="Picture 3" descr="Image result for bloc quebecoi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43" y="1289304"/>
            <a:ext cx="4581939" cy="1762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422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Political Parties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 Green Party of Canada</a:t>
            </a:r>
            <a:endParaRPr lang="en-US" sz="2800" dirty="0"/>
          </a:p>
          <a:p>
            <a:pPr lvl="0"/>
            <a:r>
              <a:rPr lang="en-US" sz="2800" dirty="0"/>
              <a:t>Sustainability: </a:t>
            </a:r>
            <a:r>
              <a:rPr lang="en-US" sz="2800" dirty="0" smtClean="0"/>
              <a:t>protect </a:t>
            </a:r>
            <a:r>
              <a:rPr lang="en-US" sz="2800" dirty="0"/>
              <a:t>the environment through the use of </a:t>
            </a:r>
            <a:r>
              <a:rPr lang="en-US" sz="2800" b="1" dirty="0">
                <a:solidFill>
                  <a:srgbClr val="FF0000"/>
                </a:solidFill>
              </a:rPr>
              <a:t>renewable resources </a:t>
            </a:r>
          </a:p>
          <a:p>
            <a:pPr lvl="0"/>
            <a:r>
              <a:rPr lang="en-US" sz="2800" dirty="0"/>
              <a:t>Social Justice: </a:t>
            </a:r>
            <a:r>
              <a:rPr lang="en-US" sz="2800" b="1" dirty="0">
                <a:solidFill>
                  <a:srgbClr val="FF0000"/>
                </a:solidFill>
              </a:rPr>
              <a:t>equitable distribution </a:t>
            </a:r>
            <a:r>
              <a:rPr lang="en-US" sz="2800" dirty="0"/>
              <a:t>of resources to ensure that all have full opportunities for personal and social development.</a:t>
            </a:r>
          </a:p>
          <a:p>
            <a:r>
              <a:rPr lang="en-US" sz="2800" dirty="0"/>
              <a:t>Direct Democracy: all citizens have the right to express their views, and are able to directly participate in decisions which affect their lives.</a:t>
            </a:r>
            <a:endParaRPr lang="en-US" sz="2800" dirty="0"/>
          </a:p>
        </p:txBody>
      </p:sp>
      <p:pic>
        <p:nvPicPr>
          <p:cNvPr id="4" name="Picture 3" descr="Hom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628" y="1393316"/>
            <a:ext cx="4336619" cy="1051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477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Political Parties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/>
              <a:t>Rhinoceros </a:t>
            </a:r>
            <a:r>
              <a:rPr lang="en-US" sz="4000" b="1" dirty="0" smtClean="0"/>
              <a:t>Party</a:t>
            </a:r>
          </a:p>
          <a:p>
            <a:r>
              <a:rPr lang="en-US" sz="4000" dirty="0"/>
              <a:t>Canada’s most famous satirical political party, known for proposing odd platforms over the </a:t>
            </a:r>
            <a:r>
              <a:rPr lang="en-US" sz="4000" dirty="0" smtClean="0"/>
              <a:t>years</a:t>
            </a:r>
          </a:p>
          <a:p>
            <a:pPr marL="0" indent="0">
              <a:buNone/>
            </a:pPr>
            <a:r>
              <a:rPr lang="en-US" sz="4000" dirty="0" smtClean="0"/>
              <a:t>Platform Promises </a:t>
            </a:r>
          </a:p>
          <a:p>
            <a:r>
              <a:rPr lang="en-US" sz="4000" dirty="0"/>
              <a:t>1. Take Canada off the gold standard, opting instead to use a snow standard to boost the economy. (And then, when summer comes . . . not sure yet.)</a:t>
            </a:r>
          </a:p>
          <a:p>
            <a:r>
              <a:rPr lang="en-US" sz="4000" dirty="0"/>
              <a:t>2. Repeal the law of gravity.</a:t>
            </a:r>
          </a:p>
          <a:p>
            <a:r>
              <a:rPr lang="en-US" sz="4000" dirty="0"/>
              <a:t>3. Provide higher education by building taller schools.</a:t>
            </a:r>
          </a:p>
          <a:p>
            <a:r>
              <a:rPr lang="en-US" sz="4000" dirty="0"/>
              <a:t>4. Pave the Bay of Fundy to make more parking for the Maritimes.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3718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Political Parties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Pirate Party of </a:t>
            </a:r>
            <a:r>
              <a:rPr lang="en-US" sz="4000" b="1" dirty="0" smtClean="0"/>
              <a:t>Canada</a:t>
            </a:r>
          </a:p>
          <a:p>
            <a:r>
              <a:rPr lang="en-US" sz="4000" dirty="0"/>
              <a:t>focuses on issues such as open government, the protection of privacy and patent reform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7253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Political Parties in </a:t>
            </a:r>
            <a:r>
              <a:rPr lang="en-US" b="1" dirty="0" smtClean="0"/>
              <a:t>Canada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Libertarian Party of Canada</a:t>
            </a:r>
            <a:endParaRPr lang="en-US" sz="3600" dirty="0" smtClean="0"/>
          </a:p>
          <a:p>
            <a:r>
              <a:rPr lang="en-US" sz="3600" dirty="0" smtClean="0"/>
              <a:t>stands </a:t>
            </a:r>
            <a:r>
              <a:rPr lang="en-US" sz="3600" dirty="0"/>
              <a:t>for free market economic policies, including a gradual phase out of government control over the money supply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0900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Political Parties in </a:t>
            </a:r>
            <a:r>
              <a:rPr lang="en-US" b="1" dirty="0" smtClean="0"/>
              <a:t>Canada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Communist Party of </a:t>
            </a:r>
            <a:r>
              <a:rPr lang="en-US" sz="3200" b="1" dirty="0" smtClean="0"/>
              <a:t>Canada</a:t>
            </a:r>
          </a:p>
          <a:p>
            <a:pPr lvl="0"/>
            <a:r>
              <a:rPr lang="en-US" sz="3200" dirty="0"/>
              <a:t>Driven by Marxist and Leninist Values </a:t>
            </a:r>
          </a:p>
          <a:p>
            <a:r>
              <a:rPr lang="en-US" sz="3200" dirty="0"/>
              <a:t>Calls for policies such as a massive housing program, protected </a:t>
            </a:r>
            <a:r>
              <a:rPr lang="en-US" sz="3200" dirty="0" err="1"/>
              <a:t>labour</a:t>
            </a:r>
            <a:r>
              <a:rPr lang="en-US" sz="3200" dirty="0"/>
              <a:t> rights and the nationalization of energy, natural resources and banks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5833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Political Parties in </a:t>
            </a:r>
            <a:r>
              <a:rPr lang="en-US" b="1" dirty="0" smtClean="0"/>
              <a:t>Canada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Animal Alliance Environment Voters Party of </a:t>
            </a:r>
            <a:r>
              <a:rPr lang="en-US" sz="3200" b="1" dirty="0" smtClean="0"/>
              <a:t>Canada</a:t>
            </a:r>
          </a:p>
          <a:p>
            <a:pPr marL="0" indent="0">
              <a:buNone/>
            </a:pPr>
            <a:r>
              <a:rPr lang="en-US" sz="3200" dirty="0"/>
              <a:t>Aims to give environment and animal protection issues political relevance, and to hold federal politicians accountable for related policies</a:t>
            </a:r>
            <a:r>
              <a:rPr lang="en-US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1338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create.kahoot.it/share/political-spectrum-canada/df1cfc45-cebe-474b-b03b-b0feefe7bef9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1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Political Party – An organization of people with similar </a:t>
            </a:r>
            <a:r>
              <a:rPr lang="en-US" sz="3600" b="1" dirty="0">
                <a:solidFill>
                  <a:srgbClr val="FF0000"/>
                </a:solidFill>
              </a:rPr>
              <a:t>values and beliefs </a:t>
            </a:r>
            <a:r>
              <a:rPr lang="en-US" sz="3600" dirty="0"/>
              <a:t>who seek to </a:t>
            </a:r>
            <a:r>
              <a:rPr lang="en-US" sz="3600" b="1" dirty="0">
                <a:solidFill>
                  <a:srgbClr val="FF0000"/>
                </a:solidFill>
              </a:rPr>
              <a:t>influence or control </a:t>
            </a:r>
            <a:r>
              <a:rPr lang="en-US" sz="3600" dirty="0"/>
              <a:t>the government by winning elections.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political parties work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https://www.youtube.com/watch?v=-XlUICruITE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2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Party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Party Platform – A set of </a:t>
            </a:r>
            <a:r>
              <a:rPr lang="en-US" sz="3200" b="1" dirty="0" smtClean="0">
                <a:solidFill>
                  <a:srgbClr val="FF0000"/>
                </a:solidFill>
              </a:rPr>
              <a:t>ideas and promises </a:t>
            </a:r>
            <a:r>
              <a:rPr lang="en-US" sz="3200" dirty="0" smtClean="0"/>
              <a:t>created </a:t>
            </a:r>
            <a:r>
              <a:rPr lang="en-US" sz="3200" dirty="0"/>
              <a:t>during an election campaign to explain a political party’s </a:t>
            </a:r>
            <a:r>
              <a:rPr lang="en-US" sz="3200" b="1" dirty="0">
                <a:solidFill>
                  <a:srgbClr val="FF0000"/>
                </a:solidFill>
              </a:rPr>
              <a:t>position</a:t>
            </a:r>
            <a:r>
              <a:rPr lang="en-US" sz="3200" dirty="0"/>
              <a:t> on important issues.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6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Political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 </a:t>
            </a:r>
            <a:r>
              <a:rPr lang="en-US" sz="3200" dirty="0"/>
              <a:t>system for classifying political beliefs, often on a left-to-right scale. </a:t>
            </a:r>
          </a:p>
          <a:p>
            <a:pPr lvl="0"/>
            <a:r>
              <a:rPr lang="en-US" sz="3200" dirty="0"/>
              <a:t>Parties in the middle are deemed more </a:t>
            </a:r>
            <a:r>
              <a:rPr lang="en-US" sz="3200" b="1" dirty="0">
                <a:solidFill>
                  <a:srgbClr val="FF0000"/>
                </a:solidFill>
              </a:rPr>
              <a:t>moderate</a:t>
            </a:r>
            <a:r>
              <a:rPr lang="en-US" sz="32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Political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Parties to the left of center are deemed more </a:t>
            </a:r>
            <a:r>
              <a:rPr lang="en-US" sz="4000" b="1" dirty="0">
                <a:solidFill>
                  <a:srgbClr val="FF0000"/>
                </a:solidFill>
              </a:rPr>
              <a:t>socialist</a:t>
            </a:r>
          </a:p>
          <a:p>
            <a:pPr lvl="0"/>
            <a:r>
              <a:rPr lang="en-US" sz="4000" dirty="0"/>
              <a:t>Parties to the right of center are deemed more </a:t>
            </a:r>
            <a:r>
              <a:rPr lang="en-US" sz="4000" b="1" dirty="0">
                <a:solidFill>
                  <a:srgbClr val="FF0000"/>
                </a:solidFill>
              </a:rPr>
              <a:t>conservative</a:t>
            </a:r>
          </a:p>
          <a:p>
            <a:pPr lvl="0"/>
            <a:r>
              <a:rPr lang="en-US" sz="4000" dirty="0"/>
              <a:t>Parties at either far end are deemed </a:t>
            </a:r>
            <a:r>
              <a:rPr lang="en-US" sz="4000" b="1" dirty="0">
                <a:solidFill>
                  <a:srgbClr val="FF0000"/>
                </a:solidFill>
              </a:rPr>
              <a:t>extreme.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Political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5209" y="2459244"/>
            <a:ext cx="11032140" cy="36235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Image result for ND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64" y="2569650"/>
            <a:ext cx="2795273" cy="77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green part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031" y="3711237"/>
            <a:ext cx="2256503" cy="666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Liberal party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38" y="2785926"/>
            <a:ext cx="1882531" cy="756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conservative party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005" y="2826275"/>
            <a:ext cx="1413483" cy="13067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/>
          <p:cNvSpPr txBox="1"/>
          <p:nvPr/>
        </p:nvSpPr>
        <p:spPr>
          <a:xfrm>
            <a:off x="715209" y="4539353"/>
            <a:ext cx="10836081" cy="152494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 	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Centre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Right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Socialist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Conservative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76608" y="4449900"/>
            <a:ext cx="10523575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02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304987" cy="4050792"/>
          </a:xfrm>
        </p:spPr>
        <p:txBody>
          <a:bodyPr/>
          <a:lstStyle/>
          <a:p>
            <a:r>
              <a:rPr lang="en-US" sz="3200" dirty="0"/>
              <a:t>Socialist – Political philosophy that promotes </a:t>
            </a:r>
            <a:r>
              <a:rPr lang="en-US" sz="3200" b="1" dirty="0">
                <a:solidFill>
                  <a:srgbClr val="FF0000"/>
                </a:solidFill>
              </a:rPr>
              <a:t>equal rights </a:t>
            </a:r>
            <a:r>
              <a:rPr lang="en-US" sz="3200" dirty="0"/>
              <a:t>to education, medical care, employment, safe working conditions, and that supports the </a:t>
            </a:r>
            <a:r>
              <a:rPr lang="en-US" sz="3200" b="1" dirty="0">
                <a:solidFill>
                  <a:srgbClr val="FF0000"/>
                </a:solidFill>
              </a:rPr>
              <a:t>power of the government </a:t>
            </a:r>
            <a:r>
              <a:rPr lang="en-US" sz="3200" dirty="0"/>
              <a:t>to ensure economic equality. </a:t>
            </a:r>
          </a:p>
          <a:p>
            <a:endParaRPr lang="en-US" dirty="0"/>
          </a:p>
        </p:txBody>
      </p:sp>
      <p:pic>
        <p:nvPicPr>
          <p:cNvPr id="2050" name="Picture 2" descr="Image result for socialist mar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49" y="1471188"/>
            <a:ext cx="3717500" cy="442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51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85</TotalTime>
  <Words>752</Words>
  <Application>Microsoft Office PowerPoint</Application>
  <PresentationFormat>Widescreen</PresentationFormat>
  <Paragraphs>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Political Parties and the Political Spectrum</vt:lpstr>
      <vt:lpstr>Political Parties</vt:lpstr>
      <vt:lpstr>Political Parties </vt:lpstr>
      <vt:lpstr>How do political parties work?</vt:lpstr>
      <vt:lpstr>Party Platform</vt:lpstr>
      <vt:lpstr>Political Spectrum </vt:lpstr>
      <vt:lpstr>Political Spectrum </vt:lpstr>
      <vt:lpstr>Political Spectrum </vt:lpstr>
      <vt:lpstr>Political Spectrum </vt:lpstr>
      <vt:lpstr>Political Spectrum</vt:lpstr>
      <vt:lpstr>Political Ideology</vt:lpstr>
      <vt:lpstr>Political Spectrum </vt:lpstr>
      <vt:lpstr>Libertarianism</vt:lpstr>
      <vt:lpstr>Authoritarianism </vt:lpstr>
      <vt:lpstr>PowerPoint Presentation</vt:lpstr>
      <vt:lpstr>Platforms of Canada’s Main Political Parties </vt:lpstr>
      <vt:lpstr>Platforms of Canada’s Main Political Parties </vt:lpstr>
      <vt:lpstr>Platforms of Canada’s Main Political Parties </vt:lpstr>
      <vt:lpstr>Platforms of Canada’s Main Political Parties </vt:lpstr>
      <vt:lpstr>Platforms of Canada’s Main Political Parties </vt:lpstr>
      <vt:lpstr>Other Political Parties in Canada</vt:lpstr>
      <vt:lpstr>Other Political Parties in Canada</vt:lpstr>
      <vt:lpstr>Other Political Parties in Canada</vt:lpstr>
      <vt:lpstr>Other Political Parties in Canada</vt:lpstr>
      <vt:lpstr>Other Political Parties in Canada </vt:lpstr>
      <vt:lpstr>Other Political Parties in Canada </vt:lpstr>
      <vt:lpstr>Other Political Parties in Canada </vt:lpstr>
      <vt:lpstr>Kahoot</vt:lpstr>
    </vt:vector>
  </TitlesOfParts>
  <Company>Algoma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the Political Spectrum</dc:title>
  <dc:creator>DAVID HOOVER</dc:creator>
  <cp:lastModifiedBy>DAVID HOOVER</cp:lastModifiedBy>
  <cp:revision>9</cp:revision>
  <dcterms:created xsi:type="dcterms:W3CDTF">2019-03-03T04:21:27Z</dcterms:created>
  <dcterms:modified xsi:type="dcterms:W3CDTF">2019-03-03T05:47:11Z</dcterms:modified>
</cp:coreProperties>
</file>