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6" r:id="rId9"/>
    <p:sldId id="264" r:id="rId10"/>
    <p:sldId id="265" r:id="rId11"/>
    <p:sldId id="267" r:id="rId12"/>
    <p:sldId id="272" r:id="rId13"/>
    <p:sldId id="273" r:id="rId14"/>
    <p:sldId id="274" r:id="rId15"/>
    <p:sldId id="275" r:id="rId16"/>
    <p:sldId id="277" r:id="rId17"/>
    <p:sldId id="276" r:id="rId18"/>
    <p:sldId id="278" r:id="rId19"/>
    <p:sldId id="279" r:id="rId20"/>
    <p:sldId id="281" r:id="rId21"/>
    <p:sldId id="270" r:id="rId22"/>
    <p:sldId id="280" r:id="rId23"/>
    <p:sldId id="282" r:id="rId24"/>
    <p:sldId id="283" r:id="rId25"/>
    <p:sldId id="284" r:id="rId26"/>
    <p:sldId id="268" r:id="rId27"/>
    <p:sldId id="285" r:id="rId28"/>
    <p:sldId id="286" r:id="rId29"/>
    <p:sldId id="287" r:id="rId30"/>
    <p:sldId id="288" r:id="rId31"/>
    <p:sldId id="289" r:id="rId32"/>
    <p:sldId id="26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75A2-100E-422E-B2A8-567B9543361B}" type="datetimeFigureOut">
              <a:rPr lang="en-CA" smtClean="0"/>
              <a:t>06/06/2016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07C38-A897-4A92-BC69-F08C5ABBA9D4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C6F54C-3367-43B8-9BCB-DF0F89FB24BC}" type="slidenum">
              <a:rPr lang="en-CA" smtClean="0">
                <a:ea typeface="ＭＳ Ｐゴシック" pitchFamily="34" charset="-128"/>
              </a:rPr>
              <a:pPr/>
              <a:t>5</a:t>
            </a:fld>
            <a:endParaRPr lang="en-CA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6/6/2016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6/6/2016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6/6/2016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6/6/2016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6/6/2016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6/6/2016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6/6/2016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6/6/2016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6/6/2016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6/6/2016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6/6/2016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6/6/2016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tFJesbRsV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Respiratory Dynamics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PSK4U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Internal Respiration</a:t>
            </a:r>
            <a:endParaRPr lang="en-CA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23850" y="1052513"/>
            <a:ext cx="8820150" cy="5616847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sz="3600" dirty="0" smtClean="0"/>
              <a:t>3 </a:t>
            </a:r>
            <a:r>
              <a:rPr lang="en-US" sz="3600" dirty="0" smtClean="0"/>
              <a:t>factors effect binding of O2 to </a:t>
            </a:r>
            <a:r>
              <a:rPr lang="en-US" sz="3600" dirty="0" err="1" smtClean="0"/>
              <a:t>Hgb</a:t>
            </a:r>
            <a:r>
              <a:rPr lang="en-US" sz="3600" dirty="0" smtClean="0"/>
              <a:t> and result in increase in the unloading of 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2</a:t>
            </a:r>
          </a:p>
          <a:p>
            <a:pPr lvl="2">
              <a:lnSpc>
                <a:spcPct val="90000"/>
              </a:lnSpc>
            </a:pPr>
            <a:r>
              <a:rPr lang="en-US" sz="3400" dirty="0" smtClean="0"/>
              <a:t> </a:t>
            </a:r>
            <a:r>
              <a:rPr lang="en-US" sz="3400" dirty="0" smtClean="0"/>
              <a:t>Increase in </a:t>
            </a:r>
            <a:r>
              <a:rPr lang="en-US" sz="3400" dirty="0" smtClean="0"/>
              <a:t>CO</a:t>
            </a:r>
            <a:r>
              <a:rPr lang="en-US" sz="3400" baseline="-25000" dirty="0" smtClean="0"/>
              <a:t>2</a:t>
            </a:r>
            <a:endParaRPr lang="en-US" sz="3400" dirty="0" smtClean="0"/>
          </a:p>
          <a:p>
            <a:pPr lvl="2">
              <a:lnSpc>
                <a:spcPct val="90000"/>
              </a:lnSpc>
            </a:pPr>
            <a:r>
              <a:rPr lang="en-US" sz="3400" dirty="0" smtClean="0"/>
              <a:t> </a:t>
            </a:r>
            <a:r>
              <a:rPr lang="en-US" sz="3400" dirty="0" smtClean="0"/>
              <a:t>decrease in </a:t>
            </a:r>
            <a:r>
              <a:rPr lang="en-US" sz="3400" dirty="0" smtClean="0"/>
              <a:t>pH</a:t>
            </a:r>
          </a:p>
          <a:p>
            <a:pPr lvl="2">
              <a:lnSpc>
                <a:spcPct val="90000"/>
              </a:lnSpc>
            </a:pPr>
            <a:r>
              <a:rPr lang="en-US" sz="3400" dirty="0" smtClean="0"/>
              <a:t> </a:t>
            </a:r>
            <a:r>
              <a:rPr lang="en-US" sz="3400" dirty="0" smtClean="0"/>
              <a:t>increase in temperature. </a:t>
            </a:r>
            <a:endParaRPr lang="en-CA" sz="3400" dirty="0" smtClean="0"/>
          </a:p>
          <a:p>
            <a:pPr lvl="2">
              <a:lnSpc>
                <a:spcPct val="90000"/>
              </a:lnSpc>
            </a:pPr>
            <a:r>
              <a:rPr lang="en-US" sz="3000" dirty="0" smtClean="0"/>
              <a:t>Bohr </a:t>
            </a:r>
            <a:r>
              <a:rPr lang="en-US" sz="3000" dirty="0" smtClean="0"/>
              <a:t>shift-shift left of the </a:t>
            </a:r>
            <a:r>
              <a:rPr lang="en-US" sz="3000" dirty="0" err="1" smtClean="0"/>
              <a:t>oxyhemoglobin</a:t>
            </a:r>
            <a:r>
              <a:rPr lang="en-US" sz="3000" dirty="0" smtClean="0"/>
              <a:t> dissociation curve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800" dirty="0" smtClean="0"/>
              <a:t>Greater amount of O2 will be unloaded for a given PO</a:t>
            </a:r>
            <a:r>
              <a:rPr lang="en-US" sz="2800" baseline="-25000" dirty="0" smtClean="0"/>
              <a:t>2</a:t>
            </a:r>
          </a:p>
          <a:p>
            <a:endParaRPr lang="en-CA" sz="4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Content Placeholder 4" descr="bohr effect.gif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0"/>
            <a:ext cx="6480720" cy="685874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23749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a-vO2 Difference</a:t>
            </a:r>
            <a:b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0" dirty="0" smtClean="0">
                <a:solidFill>
                  <a:schemeClr val="tx1"/>
                </a:solidFill>
                <a:effectLst/>
              </a:rPr>
              <a:t>-difference in the amount of O2 in the artery and vein </a:t>
            </a:r>
            <a:br>
              <a:rPr lang="en-US" sz="2400" b="0" dirty="0" smtClean="0">
                <a:solidFill>
                  <a:schemeClr val="tx1"/>
                </a:solidFill>
                <a:effectLst/>
              </a:rPr>
            </a:br>
            <a:r>
              <a:rPr lang="en-US" sz="2400" b="0" dirty="0" smtClean="0">
                <a:solidFill>
                  <a:schemeClr val="tx1"/>
                </a:solidFill>
                <a:effectLst/>
              </a:rPr>
              <a:t>-reflects the amount of O2 delivered to the muscle</a:t>
            </a:r>
          </a:p>
        </p:txBody>
      </p:sp>
      <p:pic>
        <p:nvPicPr>
          <p:cNvPr id="62467" name="Picture 10" descr="c_fig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2898775"/>
            <a:ext cx="5943600" cy="1817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Asthma</a:t>
            </a:r>
          </a:p>
        </p:txBody>
      </p:sp>
      <p:sp>
        <p:nvSpPr>
          <p:cNvPr id="634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268413"/>
            <a:ext cx="467995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i="1" dirty="0" smtClean="0">
                <a:solidFill>
                  <a:srgbClr val="FF0000"/>
                </a:solidFill>
              </a:rPr>
              <a:t>Asthma</a:t>
            </a:r>
            <a:r>
              <a:rPr lang="en-US" sz="1800" dirty="0" smtClean="0"/>
              <a:t> (acute or chronic) is characterized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Spasm of smooth muscle lining the respiratory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 smtClean="0"/>
              <a:t>Oversecretion</a:t>
            </a:r>
            <a:r>
              <a:rPr lang="en-US" sz="1800" dirty="0" smtClean="0"/>
              <a:t> of mucous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Swelling of cells lining the respiratory tract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Asthma results in: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 smtClean="0"/>
              <a:t>Dyspnea</a:t>
            </a:r>
            <a:r>
              <a:rPr lang="en-US" sz="1800" dirty="0" smtClean="0"/>
              <a:t> (shortness of breath)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Wheezing during breathing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Acute or Chronic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Factors that stimulate attacks: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Exercise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Allergic reactions/contaminates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Stress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Controlled through the use of medications</a:t>
            </a:r>
          </a:p>
        </p:txBody>
      </p:sp>
      <p:pic>
        <p:nvPicPr>
          <p:cNvPr id="63492" name="Picture 5" descr="iStock_000003070751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84313"/>
            <a:ext cx="31210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1403350" y="5805488"/>
            <a:ext cx="18716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">
                <a:solidFill>
                  <a:schemeClr val="tx1"/>
                </a:solidFill>
              </a:rPr>
              <a:t>©  iStockphoto.com/”TommL”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57213"/>
            <a:ext cx="80772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Obstructive Pulmonary Disease</a:t>
            </a:r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i="1" smtClean="0">
                <a:solidFill>
                  <a:srgbClr val="FF0000"/>
                </a:solidFill>
              </a:rPr>
              <a:t>Chronic obstructive pulmonary disease</a:t>
            </a:r>
            <a:r>
              <a:rPr lang="en-US" sz="1800" smtClean="0"/>
              <a:t> (COPD):</a:t>
            </a:r>
          </a:p>
          <a:p>
            <a:pPr lvl="1" eaLnBrk="1" hangingPunct="1"/>
            <a:r>
              <a:rPr lang="en-US" sz="1800" smtClean="0"/>
              <a:t>Describes a family of diseases that lead to a reduction in airflow through the respiratory system</a:t>
            </a:r>
          </a:p>
          <a:p>
            <a:pPr lvl="1" eaLnBrk="1" hangingPunct="1"/>
            <a:r>
              <a:rPr lang="en-US" sz="1800" smtClean="0"/>
              <a:t>Often fatal in severe cases</a:t>
            </a:r>
          </a:p>
          <a:p>
            <a:pPr lvl="1" eaLnBrk="1" hangingPunct="1"/>
            <a:r>
              <a:rPr lang="en-US" sz="1800" smtClean="0"/>
              <a:t>Persistent conditions cannot be relieved (quickly or effectively) through the use of medications</a:t>
            </a:r>
          </a:p>
          <a:p>
            <a:pPr lvl="1" eaLnBrk="1" hangingPunct="1"/>
            <a:r>
              <a:rPr lang="en-US" sz="1800" smtClean="0"/>
              <a:t>Individuals experience dyspnea while performing everyday activities </a:t>
            </a:r>
          </a:p>
          <a:p>
            <a:pPr lvl="1" eaLnBrk="1" hangingPunct="1"/>
            <a:r>
              <a:rPr lang="en-US" sz="1800" smtClean="0"/>
              <a:t>Treatment includes:</a:t>
            </a:r>
          </a:p>
          <a:p>
            <a:pPr lvl="2" eaLnBrk="1" hangingPunct="1"/>
            <a:r>
              <a:rPr lang="en-US" smtClean="0"/>
              <a:t>Medication</a:t>
            </a:r>
          </a:p>
          <a:p>
            <a:pPr lvl="2" eaLnBrk="1" hangingPunct="1"/>
            <a:r>
              <a:rPr lang="en-US" smtClean="0"/>
              <a:t>Oxygen therapy</a:t>
            </a:r>
          </a:p>
          <a:p>
            <a:pPr lvl="2" eaLnBrk="1" hangingPunct="1"/>
            <a:r>
              <a:rPr lang="en-US" smtClean="0"/>
              <a:t>Respiratory muscle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Oxygen Consumption VO</a:t>
            </a:r>
            <a:r>
              <a:rPr lang="en-CA" baseline="-25000" dirty="0" smtClean="0"/>
              <a:t>2</a:t>
            </a:r>
            <a:endParaRPr lang="en-CA" baseline="-25000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5111750"/>
          </a:xfrm>
        </p:spPr>
        <p:txBody>
          <a:bodyPr>
            <a:normAutofit/>
          </a:bodyPr>
          <a:lstStyle/>
          <a:p>
            <a:r>
              <a:rPr lang="en-CA" dirty="0" smtClean="0"/>
              <a:t>Amount of O</a:t>
            </a:r>
            <a:r>
              <a:rPr lang="en-CA" baseline="-25000" dirty="0" smtClean="0"/>
              <a:t>2</a:t>
            </a:r>
            <a:r>
              <a:rPr lang="en-CA" dirty="0" smtClean="0"/>
              <a:t> taken up and consumed by body for metabolic processes </a:t>
            </a:r>
          </a:p>
          <a:p>
            <a:r>
              <a:rPr lang="en-CA" dirty="0" smtClean="0"/>
              <a:t>Amount of O</a:t>
            </a:r>
            <a:r>
              <a:rPr lang="en-CA" baseline="-25000" dirty="0" smtClean="0"/>
              <a:t>2</a:t>
            </a:r>
            <a:r>
              <a:rPr lang="en-CA" dirty="0" smtClean="0"/>
              <a:t> inspired minus O</a:t>
            </a:r>
            <a:r>
              <a:rPr lang="en-CA" baseline="-25000" dirty="0" smtClean="0"/>
              <a:t>2</a:t>
            </a:r>
            <a:r>
              <a:rPr lang="en-CA" dirty="0" smtClean="0"/>
              <a:t> expired</a:t>
            </a:r>
          </a:p>
          <a:p>
            <a:r>
              <a:rPr lang="en-CA" dirty="0" smtClean="0"/>
              <a:t>Proportional to workload</a:t>
            </a:r>
          </a:p>
          <a:p>
            <a:pPr lvl="1"/>
            <a:r>
              <a:rPr lang="en-CA" dirty="0" smtClean="0"/>
              <a:t>Greater that workload the greater the VO</a:t>
            </a:r>
            <a:r>
              <a:rPr lang="en-CA" baseline="-25000" dirty="0" smtClean="0"/>
              <a:t>2</a:t>
            </a:r>
          </a:p>
          <a:p>
            <a:pPr lvl="2"/>
            <a:r>
              <a:rPr lang="en-CA" dirty="0" smtClean="0"/>
              <a:t>Greater the amount of O</a:t>
            </a:r>
            <a:r>
              <a:rPr lang="en-CA" baseline="-25000" dirty="0" smtClean="0"/>
              <a:t>2</a:t>
            </a:r>
            <a:r>
              <a:rPr lang="en-CA" dirty="0" smtClean="0"/>
              <a:t> used by the </a:t>
            </a:r>
            <a:r>
              <a:rPr lang="en-CA" dirty="0" smtClean="0"/>
              <a:t>body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Oxygen Consumption VO</a:t>
            </a:r>
            <a:r>
              <a:rPr lang="en-CA" baseline="-25000" dirty="0" smtClean="0"/>
              <a:t>2</a:t>
            </a:r>
            <a:endParaRPr lang="en-CA" baseline="-25000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5111750"/>
          </a:xfrm>
        </p:spPr>
        <p:txBody>
          <a:bodyPr>
            <a:normAutofit/>
          </a:bodyPr>
          <a:lstStyle/>
          <a:p>
            <a:r>
              <a:rPr lang="en-CA" dirty="0" smtClean="0"/>
              <a:t>Measured </a:t>
            </a:r>
            <a:r>
              <a:rPr lang="en-CA" dirty="0" smtClean="0"/>
              <a:t>using a metabolic cart and indirect </a:t>
            </a:r>
            <a:r>
              <a:rPr lang="en-CA" dirty="0" err="1" smtClean="0"/>
              <a:t>calorimetry</a:t>
            </a:r>
            <a:endParaRPr lang="en-CA" dirty="0" smtClean="0"/>
          </a:p>
          <a:p>
            <a:r>
              <a:rPr lang="en-CA" dirty="0" smtClean="0"/>
              <a:t>Indicator of fitness</a:t>
            </a:r>
          </a:p>
          <a:p>
            <a:r>
              <a:rPr lang="en-CA" dirty="0" smtClean="0"/>
              <a:t>Function  O2 uptake and O2 delivery </a:t>
            </a:r>
          </a:p>
          <a:p>
            <a:r>
              <a:rPr lang="en-CA" dirty="0" smtClean="0"/>
              <a:t>VO</a:t>
            </a:r>
            <a:r>
              <a:rPr lang="en-CA" baseline="-25000" dirty="0" smtClean="0"/>
              <a:t>2 </a:t>
            </a:r>
            <a:r>
              <a:rPr lang="en-CA" sz="1600" dirty="0" smtClean="0"/>
              <a:t>(L/min) </a:t>
            </a:r>
          </a:p>
          <a:p>
            <a:pPr lvl="1">
              <a:buFont typeface="Wingdings" pitchFamily="2" charset="2"/>
              <a:buNone/>
            </a:pPr>
            <a:r>
              <a:rPr lang="en-CA" sz="1600" dirty="0" smtClean="0"/>
              <a:t>= [volume of inspired </a:t>
            </a:r>
            <a:r>
              <a:rPr lang="en-CA" sz="1400" dirty="0" smtClean="0"/>
              <a:t>(L/min)</a:t>
            </a:r>
            <a:r>
              <a:rPr lang="en-CA" sz="1600" dirty="0" smtClean="0"/>
              <a:t> x % O</a:t>
            </a:r>
            <a:r>
              <a:rPr lang="en-CA" sz="1600" baseline="-25000" dirty="0" smtClean="0"/>
              <a:t>2</a:t>
            </a:r>
            <a:r>
              <a:rPr lang="en-CA" sz="1600" dirty="0" smtClean="0"/>
              <a:t> inspired] </a:t>
            </a:r>
            <a:r>
              <a:rPr lang="en-CA" sz="1400" dirty="0" smtClean="0"/>
              <a:t>– </a:t>
            </a:r>
            <a:r>
              <a:rPr lang="en-CA" sz="1600" dirty="0" smtClean="0"/>
              <a:t>[volume of expired </a:t>
            </a:r>
            <a:r>
              <a:rPr lang="en-CA" sz="1400" dirty="0" smtClean="0"/>
              <a:t>(L/min)</a:t>
            </a:r>
            <a:r>
              <a:rPr lang="en-CA" sz="1600" dirty="0" smtClean="0"/>
              <a:t> x %O</a:t>
            </a:r>
            <a:r>
              <a:rPr lang="en-CA" sz="1600" baseline="-25000" dirty="0" smtClean="0"/>
              <a:t>2</a:t>
            </a:r>
            <a:r>
              <a:rPr lang="en-CA" sz="1600" dirty="0" smtClean="0"/>
              <a:t> expired]</a:t>
            </a:r>
          </a:p>
        </p:txBody>
      </p:sp>
      <p:pic>
        <p:nvPicPr>
          <p:cNvPr id="24578" name="Picture 2" descr="https://upload.wikimedia.org/wikipedia/commons/d/db/Ergospirometry_labora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93096"/>
            <a:ext cx="3354152" cy="2718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Oxygen Consumption VO</a:t>
            </a:r>
            <a:r>
              <a:rPr lang="en-CA" baseline="-25000" dirty="0" smtClean="0"/>
              <a:t>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Cardiac Output  (Q) is another way to describe  O</a:t>
            </a:r>
            <a:r>
              <a:rPr lang="en-CA" baseline="-25000" dirty="0" smtClean="0"/>
              <a:t>2</a:t>
            </a:r>
            <a:r>
              <a:rPr lang="en-CA" dirty="0" smtClean="0"/>
              <a:t> delivery</a:t>
            </a:r>
          </a:p>
          <a:p>
            <a:pPr lvl="1"/>
            <a:r>
              <a:rPr lang="en-CA" dirty="0" smtClean="0"/>
              <a:t>Q is the total blood flow throughout the body </a:t>
            </a:r>
          </a:p>
          <a:p>
            <a:r>
              <a:rPr lang="en-CA" dirty="0" smtClean="0"/>
              <a:t>Another way to describe O2 uptake is </a:t>
            </a:r>
            <a:r>
              <a:rPr lang="en-CA" dirty="0" smtClean="0"/>
              <a:t>a-vO</a:t>
            </a:r>
            <a:r>
              <a:rPr lang="en-CA" baseline="-25000" dirty="0" smtClean="0"/>
              <a:t>2</a:t>
            </a:r>
            <a:r>
              <a:rPr lang="en-CA" dirty="0" smtClean="0"/>
              <a:t>diff</a:t>
            </a:r>
            <a:endParaRPr lang="en-CA" sz="1600" dirty="0" smtClean="0"/>
          </a:p>
          <a:p>
            <a:pPr lvl="1"/>
            <a:r>
              <a:rPr lang="en-CA" dirty="0" smtClean="0"/>
              <a:t>Represents the amount of O2 found in the arteries minus the average amount in the vena cava</a:t>
            </a:r>
          </a:p>
          <a:p>
            <a:pPr lvl="1"/>
            <a:r>
              <a:rPr lang="en-CA" dirty="0" smtClean="0"/>
              <a:t>VO</a:t>
            </a:r>
            <a:r>
              <a:rPr lang="en-CA" baseline="-25000" dirty="0" smtClean="0"/>
              <a:t>2 </a:t>
            </a:r>
            <a:r>
              <a:rPr lang="en-CA" dirty="0" smtClean="0"/>
              <a:t>(L/min)  = Q  x  [a-vO</a:t>
            </a:r>
            <a:r>
              <a:rPr lang="en-CA" baseline="-25000" dirty="0" smtClean="0"/>
              <a:t>2</a:t>
            </a:r>
            <a:r>
              <a:rPr lang="en-CA" dirty="0" smtClean="0"/>
              <a:t>diff ]</a:t>
            </a:r>
          </a:p>
          <a:p>
            <a:pPr lvl="1"/>
            <a:r>
              <a:rPr lang="en-CA" dirty="0" smtClean="0"/>
              <a:t>VO</a:t>
            </a:r>
            <a:r>
              <a:rPr lang="en-CA" baseline="-25000" dirty="0" smtClean="0"/>
              <a:t>2 </a:t>
            </a:r>
            <a:r>
              <a:rPr lang="en-CA" dirty="0" smtClean="0"/>
              <a:t>(L/min)  = (SV x HR)  x  [a-vO</a:t>
            </a:r>
            <a:r>
              <a:rPr lang="en-CA" baseline="-25000" dirty="0" smtClean="0"/>
              <a:t>2</a:t>
            </a:r>
            <a:r>
              <a:rPr lang="en-CA" dirty="0" smtClean="0"/>
              <a:t>diff ]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Maximal Rate of Oxygen Consumption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VO</a:t>
            </a:r>
            <a:r>
              <a:rPr lang="en-CA" baseline="-25000" dirty="0" smtClean="0"/>
              <a:t>2max</a:t>
            </a:r>
          </a:p>
          <a:p>
            <a:pPr marL="342900" lvl="1" indent="-342900">
              <a:buFont typeface="Wingdings" pitchFamily="2" charset="2"/>
              <a:buChar char="t"/>
            </a:pPr>
            <a:r>
              <a:rPr lang="en-CA" dirty="0" smtClean="0"/>
              <a:t>Theoretically occur at max SV, HR and a-vO</a:t>
            </a:r>
            <a:r>
              <a:rPr lang="en-CA" baseline="-25000" dirty="0" smtClean="0"/>
              <a:t>2</a:t>
            </a:r>
            <a:r>
              <a:rPr lang="en-CA" dirty="0" smtClean="0"/>
              <a:t>diff </a:t>
            </a:r>
          </a:p>
          <a:p>
            <a:pPr marL="342900" lvl="1" indent="-342900">
              <a:buFont typeface="Wingdings" pitchFamily="2" charset="2"/>
              <a:buChar char="t"/>
            </a:pPr>
            <a:r>
              <a:rPr lang="en-CA" dirty="0" smtClean="0"/>
              <a:t>Maximal amount of O2 that can be taken in and used for the metabolic production of ATP during exercise</a:t>
            </a:r>
          </a:p>
          <a:p>
            <a:pPr marL="342900" lvl="1" indent="-342900">
              <a:buFont typeface="Wingdings" pitchFamily="2" charset="2"/>
              <a:buChar char="t"/>
            </a:pPr>
            <a:r>
              <a:rPr lang="en-CA" dirty="0" smtClean="0"/>
              <a:t>Calculated by a metabolic cart</a:t>
            </a:r>
          </a:p>
          <a:p>
            <a:pPr marL="342900" lvl="1" indent="-342900">
              <a:buFont typeface="Wingdings" pitchFamily="2" charset="2"/>
              <a:buChar char="t"/>
            </a:pPr>
            <a:r>
              <a:rPr lang="en-CA" dirty="0" smtClean="0"/>
              <a:t>Participant performs incremental exercise until exhaustion </a:t>
            </a:r>
          </a:p>
          <a:p>
            <a:pPr marL="342900" lvl="1" indent="-342900">
              <a:buFont typeface="Wingdings" pitchFamily="2" charset="2"/>
              <a:buChar char="t"/>
            </a:pPr>
            <a:r>
              <a:rPr lang="en-CA" dirty="0" smtClean="0">
                <a:hlinkClick r:id="rId2"/>
              </a:rPr>
              <a:t>http://www.youtube.com/watch?v=stFJesbRsVI</a:t>
            </a:r>
            <a:endParaRPr lang="en-CA" dirty="0" smtClean="0"/>
          </a:p>
          <a:p>
            <a:pPr marL="342900" lvl="1" indent="-342900">
              <a:buFont typeface="Wingdings" pitchFamily="2" charset="2"/>
              <a:buChar char="t"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27384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Oxygen Consumption VO</a:t>
            </a:r>
            <a:r>
              <a:rPr lang="en-CA" baseline="-25000" dirty="0" smtClean="0"/>
              <a:t>2</a:t>
            </a:r>
            <a:endParaRPr lang="en-CA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92696"/>
            <a:ext cx="8280920" cy="523081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 VCO</a:t>
            </a:r>
            <a:r>
              <a:rPr lang="en-CA" baseline="-25000" dirty="0" smtClean="0">
                <a:solidFill>
                  <a:srgbClr val="FF0000"/>
                </a:solidFill>
              </a:rPr>
              <a:t>2 </a:t>
            </a:r>
            <a:r>
              <a:rPr lang="en-CA" dirty="0" smtClean="0"/>
              <a:t>Production of CO</a:t>
            </a:r>
            <a:r>
              <a:rPr lang="en-CA" baseline="-25000" dirty="0" smtClean="0"/>
              <a:t>2</a:t>
            </a:r>
          </a:p>
          <a:p>
            <a:r>
              <a:rPr lang="en-CA" dirty="0" smtClean="0"/>
              <a:t>Calculated by measuring the difference between the amount of CO</a:t>
            </a:r>
            <a:r>
              <a:rPr lang="en-CA" baseline="-25000" dirty="0" smtClean="0"/>
              <a:t>2 </a:t>
            </a:r>
            <a:r>
              <a:rPr lang="en-CA" dirty="0" smtClean="0"/>
              <a:t>expired and the amount inspired </a:t>
            </a:r>
          </a:p>
          <a:p>
            <a:r>
              <a:rPr lang="en-CA" dirty="0" smtClean="0"/>
              <a:t>VO</a:t>
            </a:r>
            <a:r>
              <a:rPr lang="en-CA" baseline="-25000" dirty="0" smtClean="0"/>
              <a:t>2</a:t>
            </a:r>
            <a:r>
              <a:rPr lang="en-CA" dirty="0" smtClean="0"/>
              <a:t> and VCO</a:t>
            </a:r>
            <a:r>
              <a:rPr lang="en-CA" baseline="-25000" dirty="0" smtClean="0"/>
              <a:t>2</a:t>
            </a:r>
            <a:r>
              <a:rPr lang="en-CA" dirty="0" smtClean="0"/>
              <a:t> can be provide information about individual in relation to exercise</a:t>
            </a:r>
          </a:p>
          <a:p>
            <a:pPr lvl="1"/>
            <a:r>
              <a:rPr lang="en-CA" dirty="0" smtClean="0"/>
              <a:t>Together they provide more information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4" name="Picture 2" descr="C:\Users\h0517329\Documents\School\4th Year School\Sem 2\KP324\Final project\VO22 V-slop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56300" b="9944"/>
          <a:stretch>
            <a:fillRect/>
          </a:stretch>
        </p:blipFill>
        <p:spPr bwMode="auto">
          <a:xfrm>
            <a:off x="1763687" y="4221088"/>
            <a:ext cx="6035873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Respiratory Dynamics</a:t>
            </a:r>
            <a:endParaRPr lang="en-CA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During </a:t>
            </a:r>
            <a:r>
              <a:rPr lang="en-CA" sz="3200" dirty="0" smtClean="0"/>
              <a:t>exercise the </a:t>
            </a:r>
            <a:r>
              <a:rPr lang="en-CA" sz="3200" dirty="0" smtClean="0"/>
              <a:t>body demands more oxygen</a:t>
            </a:r>
          </a:p>
          <a:p>
            <a:pPr lvl="1"/>
            <a:r>
              <a:rPr lang="en-CA" sz="2800" dirty="0" smtClean="0"/>
              <a:t>To meet these </a:t>
            </a:r>
            <a:r>
              <a:rPr lang="en-CA" sz="2800" dirty="0" smtClean="0"/>
              <a:t>demands the </a:t>
            </a:r>
            <a:r>
              <a:rPr lang="en-CA" sz="2800" dirty="0" smtClean="0"/>
              <a:t>body has a series of responses</a:t>
            </a:r>
          </a:p>
          <a:p>
            <a:pPr lvl="2"/>
            <a:r>
              <a:rPr lang="en-CA" sz="3200" dirty="0" smtClean="0"/>
              <a:t>Changes to:</a:t>
            </a:r>
          </a:p>
          <a:p>
            <a:pPr lvl="3"/>
            <a:r>
              <a:rPr lang="en-CA" sz="2400" dirty="0" smtClean="0"/>
              <a:t>Pulmonary Ventilation </a:t>
            </a:r>
          </a:p>
          <a:p>
            <a:pPr lvl="3"/>
            <a:r>
              <a:rPr lang="en-CA" sz="2400" dirty="0" smtClean="0"/>
              <a:t>External Respiration </a:t>
            </a:r>
          </a:p>
          <a:p>
            <a:pPr lvl="3"/>
            <a:r>
              <a:rPr lang="en-CA" sz="2400" dirty="0" smtClean="0"/>
              <a:t>Internal Respiration </a:t>
            </a:r>
          </a:p>
          <a:p>
            <a:pPr lvl="3"/>
            <a:endParaRPr lang="en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Oxygen Consumption VO</a:t>
            </a:r>
            <a:r>
              <a:rPr lang="en-CA" baseline="-25000" dirty="0" smtClean="0"/>
              <a:t>2</a:t>
            </a:r>
            <a:endParaRPr lang="en-CA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04448" cy="4572000"/>
          </a:xfrm>
        </p:spPr>
        <p:txBody>
          <a:bodyPr>
            <a:normAutofit/>
          </a:bodyPr>
          <a:lstStyle/>
          <a:p>
            <a:r>
              <a:rPr lang="en-CA" dirty="0" smtClean="0"/>
              <a:t>Ratio </a:t>
            </a:r>
            <a:r>
              <a:rPr lang="en-CA" dirty="0" smtClean="0"/>
              <a:t>between VO</a:t>
            </a:r>
            <a:r>
              <a:rPr lang="en-CA" baseline="-25000" dirty="0" smtClean="0"/>
              <a:t>2</a:t>
            </a:r>
            <a:r>
              <a:rPr lang="en-CA" dirty="0" smtClean="0"/>
              <a:t> and VCO</a:t>
            </a:r>
            <a:r>
              <a:rPr lang="en-CA" baseline="-25000" dirty="0" smtClean="0"/>
              <a:t>2 </a:t>
            </a:r>
            <a:r>
              <a:rPr lang="en-CA" dirty="0" smtClean="0"/>
              <a:t>is used to calculate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RER</a:t>
            </a:r>
          </a:p>
          <a:p>
            <a:pPr lvl="2"/>
            <a:r>
              <a:rPr lang="en-CA" dirty="0" smtClean="0"/>
              <a:t>Respiratory exchange ratio</a:t>
            </a:r>
          </a:p>
          <a:p>
            <a:pPr lvl="3"/>
            <a:r>
              <a:rPr lang="en-CA" dirty="0" smtClean="0"/>
              <a:t>Indicates what metabolic system is being used within working muscle</a:t>
            </a:r>
          </a:p>
          <a:p>
            <a:pPr lvl="3"/>
            <a:r>
              <a:rPr lang="en-CA" dirty="0" smtClean="0"/>
              <a:t>RER = 1 for </a:t>
            </a:r>
            <a:r>
              <a:rPr lang="en-CA" dirty="0" err="1" smtClean="0"/>
              <a:t>carbs</a:t>
            </a:r>
            <a:endParaRPr lang="en-CA" dirty="0" smtClean="0"/>
          </a:p>
          <a:p>
            <a:pPr lvl="3"/>
            <a:r>
              <a:rPr lang="en-CA" dirty="0" smtClean="0"/>
              <a:t>RER = 0.7 for fat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4" name="Picture 2" descr="C:\Users\h0517329\Documents\School\4th Year School\Sem 2\KP324\Final project\VO22 V-slop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56300" b="9944"/>
          <a:stretch>
            <a:fillRect/>
          </a:stretch>
        </p:blipFill>
        <p:spPr bwMode="auto">
          <a:xfrm>
            <a:off x="1763687" y="4221088"/>
            <a:ext cx="6035873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h0517329\Documents\School\4th Year School\Sem 2\KP324\Final project\VO22 V-slop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56300"/>
          <a:stretch>
            <a:fillRect/>
          </a:stretch>
        </p:blipFill>
        <p:spPr bwMode="auto">
          <a:xfrm>
            <a:off x="251521" y="1"/>
            <a:ext cx="8740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Limiting Factors for VO</a:t>
            </a:r>
            <a:r>
              <a:rPr lang="en-CA" baseline="-25000" dirty="0" smtClean="0"/>
              <a:t>2</a:t>
            </a:r>
            <a:r>
              <a:rPr lang="en-CA" dirty="0" smtClean="0"/>
              <a:t> max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875"/>
            <a:ext cx="7772400" cy="4530725"/>
          </a:xfrm>
        </p:spPr>
        <p:txBody>
          <a:bodyPr>
            <a:normAutofit fontScale="92500" lnSpcReduction="20000"/>
          </a:bodyPr>
          <a:lstStyle/>
          <a:p>
            <a:r>
              <a:rPr lang="en-CA" smtClean="0"/>
              <a:t>Respiratory System</a:t>
            </a:r>
          </a:p>
          <a:p>
            <a:pPr lvl="1"/>
            <a:r>
              <a:rPr lang="en-CA" smtClean="0"/>
              <a:t>Inadequate ventilation</a:t>
            </a:r>
          </a:p>
          <a:p>
            <a:pPr lvl="1"/>
            <a:r>
              <a:rPr lang="en-CA" smtClean="0"/>
              <a:t>Oxygen diffusion limitations</a:t>
            </a:r>
          </a:p>
          <a:p>
            <a:r>
              <a:rPr lang="en-CA" smtClean="0"/>
              <a:t>Metabolic System within the working muscle</a:t>
            </a:r>
          </a:p>
          <a:p>
            <a:pPr lvl="1"/>
            <a:r>
              <a:rPr lang="en-CA" smtClean="0"/>
              <a:t>Lack of mitochondria</a:t>
            </a:r>
          </a:p>
          <a:p>
            <a:r>
              <a:rPr lang="en-CA" smtClean="0"/>
              <a:t>Cardiovascular System</a:t>
            </a:r>
          </a:p>
          <a:p>
            <a:pPr lvl="1"/>
            <a:r>
              <a:rPr lang="en-CA" smtClean="0"/>
              <a:t>Inadequate blood flow, cardiac output  or oxygen carry capacity (Hgb)</a:t>
            </a:r>
          </a:p>
          <a:p>
            <a:pPr lvl="1"/>
            <a:r>
              <a:rPr lang="en-CA" smtClean="0"/>
              <a:t>Most research indicates this is the major limiting factor in healthy people</a:t>
            </a:r>
          </a:p>
          <a:p>
            <a:pPr lvl="2"/>
            <a:r>
              <a:rPr lang="en-CA" smtClean="0"/>
              <a:t>Unable to meet demands of the working muscle and deliver adequate amounts of O</a:t>
            </a:r>
            <a:r>
              <a:rPr lang="en-CA" baseline="-25000" smtClean="0"/>
              <a:t>2</a:t>
            </a:r>
          </a:p>
          <a:p>
            <a:pPr lvl="1"/>
            <a:endParaRPr lang="en-CA" smtClean="0"/>
          </a:p>
          <a:p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en-CA" sz="3600" dirty="0" err="1" smtClean="0">
                <a:solidFill>
                  <a:schemeClr val="tx1"/>
                </a:solidFill>
              </a:rPr>
              <a:t>Ventilatory</a:t>
            </a:r>
            <a:r>
              <a:rPr lang="en-CA" sz="3600" dirty="0" smtClean="0">
                <a:solidFill>
                  <a:schemeClr val="tx1"/>
                </a:solidFill>
              </a:rPr>
              <a:t> </a:t>
            </a:r>
            <a:r>
              <a:rPr lang="en-CA" sz="3600" dirty="0" smtClean="0">
                <a:solidFill>
                  <a:schemeClr val="tx1"/>
                </a:solidFill>
              </a:rPr>
              <a:t>Threshold</a:t>
            </a:r>
            <a:endParaRPr lang="en-CA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During incremental exercise pulmonary ventilation increases proportionally to the increase in workload</a:t>
            </a:r>
          </a:p>
          <a:p>
            <a:pPr lvl="1"/>
            <a:r>
              <a:rPr lang="en-CA" dirty="0" err="1" smtClean="0"/>
              <a:t>Ventilatory</a:t>
            </a:r>
            <a:r>
              <a:rPr lang="en-CA" dirty="0" smtClean="0"/>
              <a:t> threshold</a:t>
            </a:r>
          </a:p>
          <a:p>
            <a:pPr lvl="2"/>
            <a:r>
              <a:rPr lang="en-CA" dirty="0" smtClean="0"/>
              <a:t>Point where ventilation increases much more rapidly than workload</a:t>
            </a:r>
          </a:p>
          <a:p>
            <a:pPr lvl="3"/>
            <a:r>
              <a:rPr lang="en-CA" dirty="0" smtClean="0"/>
              <a:t>Occurs at 65-85 </a:t>
            </a:r>
            <a:r>
              <a:rPr lang="en-CA" dirty="0" err="1" smtClean="0"/>
              <a:t>mx</a:t>
            </a:r>
            <a:r>
              <a:rPr lang="en-CA" dirty="0" smtClean="0"/>
              <a:t> VO</a:t>
            </a:r>
            <a:r>
              <a:rPr lang="en-CA" baseline="-25000" dirty="0" smtClean="0"/>
              <a:t>2</a:t>
            </a:r>
          </a:p>
          <a:p>
            <a:pPr lvl="2"/>
            <a:r>
              <a:rPr lang="en-CA" dirty="0" smtClean="0"/>
              <a:t>Occurs because of an increase in lactic acid in the blood</a:t>
            </a:r>
          </a:p>
          <a:p>
            <a:pPr lvl="3"/>
            <a:r>
              <a:rPr lang="en-CA" dirty="0" smtClean="0"/>
              <a:t>Body’s demands could not be met by the aerobic system alone</a:t>
            </a:r>
          </a:p>
          <a:p>
            <a:pPr lvl="2"/>
            <a:r>
              <a:rPr lang="en-CA" dirty="0" smtClean="0"/>
              <a:t>Increase in ventilation is the body’s response to deal with the drop in pH</a:t>
            </a:r>
          </a:p>
          <a:p>
            <a:pPr lvl="2"/>
            <a:r>
              <a:rPr lang="en-CA" dirty="0" err="1" smtClean="0"/>
              <a:t>Ventilatory</a:t>
            </a:r>
            <a:r>
              <a:rPr lang="en-CA" dirty="0" smtClean="0"/>
              <a:t> threshold is used as a marker of an increased reliance on anaerobic metabolic systems</a:t>
            </a:r>
          </a:p>
          <a:p>
            <a:pPr lvl="2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Lactate Threshold</a:t>
            </a:r>
          </a:p>
        </p:txBody>
      </p:sp>
      <p:pic>
        <p:nvPicPr>
          <p:cNvPr id="71683" name="Picture 5" descr="c_Fig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447800"/>
            <a:ext cx="4797425" cy="48768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92950" y="1773238"/>
            <a:ext cx="1817688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800"/>
              <a:t>Lactate Threshold</a:t>
            </a:r>
          </a:p>
          <a:p>
            <a:endParaRPr lang="en-CA"/>
          </a:p>
          <a:p>
            <a:r>
              <a:rPr lang="en-CA" sz="1500"/>
              <a:t>-closely associated with ventilatory threshold</a:t>
            </a:r>
          </a:p>
          <a:p>
            <a:endParaRPr lang="en-CA" sz="1500"/>
          </a:p>
          <a:p>
            <a:r>
              <a:rPr lang="en-CA" sz="1500"/>
              <a:t>-point where blood lactate levels begin to rise</a:t>
            </a:r>
          </a:p>
          <a:p>
            <a:endParaRPr lang="en-CA" sz="1500"/>
          </a:p>
          <a:p>
            <a:r>
              <a:rPr lang="en-CA" sz="1500"/>
              <a:t>-accumulation is greater than elimination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9938" name="Picture 2" descr="https://acewebcontent.azureedge.net/certifiednews/October/OxygenConsum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-1"/>
            <a:ext cx="7992888" cy="7012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h0517329\Documents\School\4th Year School\Sem 2\KP324\Final project\VO22 V-slope.jp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 b="42650"/>
          <a:stretch>
            <a:fillRect/>
          </a:stretch>
        </p:blipFill>
        <p:spPr bwMode="auto">
          <a:xfrm>
            <a:off x="0" y="1914672"/>
            <a:ext cx="9144000" cy="494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381000"/>
            <a:ext cx="3810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latin typeface="Times New Roman" pitchFamily="18" charset="0"/>
              </a:rPr>
              <a:t>Ventilatory threshold (T</a:t>
            </a:r>
            <a:r>
              <a:rPr lang="en-US" altLang="en-US" sz="2800" baseline="-25000">
                <a:latin typeface="Times New Roman" pitchFamily="18" charset="0"/>
              </a:rPr>
              <a:t>vent</a:t>
            </a:r>
            <a:r>
              <a:rPr lang="en-US" altLang="en-US" sz="2800">
                <a:latin typeface="Times New Roman" pitchFamily="18" charset="0"/>
              </a:rPr>
              <a:t>)</a:t>
            </a:r>
          </a:p>
          <a:p>
            <a:pPr lvl="1"/>
            <a:r>
              <a:rPr lang="en-US" altLang="en-US">
                <a:latin typeface="Times New Roman" pitchFamily="18" charset="0"/>
              </a:rPr>
              <a:t>Inflection point where V</a:t>
            </a:r>
            <a:r>
              <a:rPr lang="en-US" altLang="en-US" baseline="-25000">
                <a:latin typeface="Times New Roman" pitchFamily="18" charset="0"/>
              </a:rPr>
              <a:t>E</a:t>
            </a:r>
            <a:r>
              <a:rPr lang="en-US" altLang="en-US">
                <a:latin typeface="Times New Roman" pitchFamily="18" charset="0"/>
              </a:rPr>
              <a:t> increases exponentially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4283968" y="188640"/>
            <a:ext cx="3581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FF00"/>
              </a:buClr>
            </a:pPr>
            <a:r>
              <a:rPr lang="en-US" altLang="en-US" sz="2800" dirty="0">
                <a:latin typeface="Times New Roman" pitchFamily="18" charset="0"/>
              </a:rPr>
              <a:t>Secondary </a:t>
            </a:r>
            <a:r>
              <a:rPr lang="en-US" altLang="en-US" sz="2800" dirty="0" err="1">
                <a:latin typeface="Times New Roman" pitchFamily="18" charset="0"/>
              </a:rPr>
              <a:t>Ventilatory</a:t>
            </a:r>
            <a:r>
              <a:rPr lang="en-US" altLang="en-US" sz="2800" dirty="0">
                <a:latin typeface="Times New Roman" pitchFamily="18" charset="0"/>
              </a:rPr>
              <a:t> Threshold</a:t>
            </a:r>
          </a:p>
          <a:p>
            <a:pPr lvl="1">
              <a:buClr>
                <a:srgbClr val="FFFF00"/>
              </a:buClr>
              <a:buFont typeface="Times New Roman" pitchFamily="18" charset="0"/>
              <a:buChar char="―"/>
            </a:pPr>
            <a:r>
              <a:rPr lang="en-US" altLang="en-US" sz="2800" dirty="0">
                <a:latin typeface="Times New Roman" pitchFamily="18" charset="0"/>
              </a:rPr>
              <a:t> Hyperventilation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Lactic Acid Accumulation</a:t>
            </a:r>
            <a:endParaRPr lang="en-CA" dirty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Hypothesized causes</a:t>
            </a:r>
          </a:p>
          <a:p>
            <a:pPr lvl="1"/>
            <a:r>
              <a:rPr lang="en-CA" dirty="0" smtClean="0"/>
              <a:t>Increased reliance on anaerobic metabolism</a:t>
            </a:r>
          </a:p>
          <a:p>
            <a:pPr lvl="1"/>
            <a:r>
              <a:rPr lang="en-CA" dirty="0" smtClean="0"/>
              <a:t>Decreased oxygen delivery to working muscles</a:t>
            </a:r>
          </a:p>
          <a:p>
            <a:pPr lvl="1"/>
            <a:r>
              <a:rPr lang="en-CA" dirty="0" smtClean="0"/>
              <a:t>Decrease in muscle blood flow</a:t>
            </a:r>
          </a:p>
          <a:p>
            <a:r>
              <a:rPr lang="en-CA" dirty="0" smtClean="0"/>
              <a:t>Can occur between 65-85% VO</a:t>
            </a:r>
            <a:r>
              <a:rPr lang="en-CA" baseline="-25000" dirty="0" smtClean="0"/>
              <a:t>2max</a:t>
            </a:r>
            <a:r>
              <a:rPr lang="en-CA" dirty="0" smtClean="0"/>
              <a:t> depending on individual's fitness and type of exercise</a:t>
            </a:r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Oxygen Deficit</a:t>
            </a:r>
            <a:endParaRPr lang="en-CA" dirty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914400" y="1340768"/>
            <a:ext cx="7772400" cy="5014792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Lag phenomenon</a:t>
            </a:r>
          </a:p>
          <a:p>
            <a:pPr lvl="1"/>
            <a:r>
              <a:rPr lang="en-CA" dirty="0" smtClean="0"/>
              <a:t>Time required for you body reach a new steady state </a:t>
            </a:r>
          </a:p>
          <a:p>
            <a:pPr lvl="1"/>
            <a:r>
              <a:rPr lang="en-CA" dirty="0" smtClean="0"/>
              <a:t>During this period working muscles must rely on  metabolic systems that do not require oxygen</a:t>
            </a:r>
          </a:p>
          <a:p>
            <a:r>
              <a:rPr lang="en-CA" dirty="0" smtClean="0"/>
              <a:t>O.D.-difference between the oxygen required to perform a task and the oxygen actually consumed prior to reaching a new steady state</a:t>
            </a:r>
          </a:p>
          <a:p>
            <a:pPr lvl="1"/>
            <a:r>
              <a:rPr lang="en-CA" dirty="0" smtClean="0"/>
              <a:t>Plateau where HR and oxygen uptake level off</a:t>
            </a:r>
          </a:p>
          <a:p>
            <a:pPr lvl="1"/>
            <a:r>
              <a:rPr lang="en-CA" dirty="0" smtClean="0"/>
              <a:t>Energy demand and energy production are evenly balanced</a:t>
            </a:r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lvl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Oxygen Deficit and EPOC</a:t>
            </a:r>
          </a:p>
        </p:txBody>
      </p:sp>
      <p:pic>
        <p:nvPicPr>
          <p:cNvPr id="74755" name="Picture 5" descr="c_fig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368425"/>
            <a:ext cx="6248400" cy="5037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00013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Pulmonary </a:t>
            </a:r>
            <a:r>
              <a:rPr lang="en-CA" dirty="0" smtClean="0"/>
              <a:t>Ventilation </a:t>
            </a:r>
            <a:r>
              <a:rPr lang="en-CA" dirty="0" smtClean="0"/>
              <a:t>(V</a:t>
            </a:r>
            <a:r>
              <a:rPr lang="en-CA" baseline="-25000" dirty="0" smtClean="0"/>
              <a:t>E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323850" y="981075"/>
            <a:ext cx="8496300" cy="4962525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Matched to rate/intensity of work being done</a:t>
            </a:r>
          </a:p>
          <a:p>
            <a:r>
              <a:rPr lang="en-CA" dirty="0" smtClean="0"/>
              <a:t>Increase in V</a:t>
            </a:r>
            <a:r>
              <a:rPr lang="en-CA" baseline="-25000" dirty="0" smtClean="0"/>
              <a:t>E</a:t>
            </a:r>
            <a:r>
              <a:rPr lang="en-CA" dirty="0" smtClean="0"/>
              <a:t> during sub-maximal exercise has 3 phases</a:t>
            </a:r>
          </a:p>
          <a:p>
            <a:pPr lvl="1"/>
            <a:r>
              <a:rPr lang="en-CA" dirty="0" smtClean="0"/>
              <a:t>Phase 1</a:t>
            </a:r>
          </a:p>
          <a:p>
            <a:pPr lvl="2"/>
            <a:r>
              <a:rPr lang="en-CA" dirty="0" smtClean="0"/>
              <a:t>Rapid on phase</a:t>
            </a:r>
          </a:p>
          <a:p>
            <a:pPr lvl="3"/>
            <a:r>
              <a:rPr lang="en-CA" dirty="0" smtClean="0"/>
              <a:t>Immediate increase in V</a:t>
            </a:r>
            <a:r>
              <a:rPr lang="en-CA" baseline="-25000" dirty="0" smtClean="0"/>
              <a:t>E</a:t>
            </a:r>
            <a:r>
              <a:rPr lang="en-CA" dirty="0" smtClean="0"/>
              <a:t>, almost immediately with onset of exercise</a:t>
            </a:r>
          </a:p>
          <a:p>
            <a:pPr lvl="1"/>
            <a:r>
              <a:rPr lang="en-CA" dirty="0" smtClean="0"/>
              <a:t>Phase 2</a:t>
            </a:r>
          </a:p>
          <a:p>
            <a:pPr lvl="2"/>
            <a:r>
              <a:rPr lang="en-CA" dirty="0" smtClean="0"/>
              <a:t>Slower exponential increase</a:t>
            </a:r>
          </a:p>
          <a:p>
            <a:pPr lvl="1"/>
            <a:r>
              <a:rPr lang="en-CA" dirty="0" smtClean="0"/>
              <a:t>Phase 3 </a:t>
            </a:r>
          </a:p>
          <a:p>
            <a:pPr lvl="2"/>
            <a:r>
              <a:rPr lang="en-CA" dirty="0" smtClean="0"/>
              <a:t>Levelling off of V</a:t>
            </a:r>
            <a:r>
              <a:rPr lang="en-CA" baseline="-25000" dirty="0" smtClean="0"/>
              <a:t>E</a:t>
            </a:r>
            <a:r>
              <a:rPr lang="en-CA" dirty="0" smtClean="0"/>
              <a:t> at a new steady state</a:t>
            </a:r>
          </a:p>
          <a:p>
            <a:endParaRPr lang="en-CA" dirty="0" smtClean="0"/>
          </a:p>
          <a:p>
            <a:endParaRPr lang="en-CA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Exercise Post-Exercise Oxygen Consumption</a:t>
            </a:r>
            <a:endParaRPr lang="en-CA" dirty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Period of time following intense physical exercise before the body returns to resting state</a:t>
            </a:r>
          </a:p>
          <a:p>
            <a:r>
              <a:rPr lang="en-CA" dirty="0" smtClean="0"/>
              <a:t>Recovery period where excess oxygen is taken in</a:t>
            </a:r>
          </a:p>
          <a:p>
            <a:r>
              <a:rPr lang="en-CA" dirty="0" smtClean="0"/>
              <a:t>Replenish oxygen in systems that were taxed </a:t>
            </a:r>
          </a:p>
          <a:p>
            <a:pPr lvl="1"/>
            <a:r>
              <a:rPr lang="en-CA" dirty="0" err="1" smtClean="0"/>
              <a:t>Phosphocreatine</a:t>
            </a:r>
            <a:r>
              <a:rPr lang="en-CA" dirty="0" smtClean="0"/>
              <a:t> reserves in muscles</a:t>
            </a:r>
          </a:p>
          <a:p>
            <a:pPr lvl="1"/>
            <a:r>
              <a:rPr lang="en-CA" dirty="0" smtClean="0"/>
              <a:t>Oxygen in blood and </a:t>
            </a:r>
            <a:r>
              <a:rPr lang="en-CA" dirty="0" smtClean="0"/>
              <a:t>tissue</a:t>
            </a:r>
            <a:endParaRPr lang="en-CA" dirty="0" smtClean="0"/>
          </a:p>
          <a:p>
            <a:pPr lvl="1"/>
            <a:r>
              <a:rPr lang="en-CA" dirty="0" smtClean="0"/>
              <a:t>Lowering elevated HR and breathing</a:t>
            </a:r>
          </a:p>
          <a:p>
            <a:pPr lvl="1"/>
            <a:r>
              <a:rPr lang="en-CA" dirty="0" smtClean="0"/>
              <a:t>Lowering body temp</a:t>
            </a:r>
          </a:p>
          <a:p>
            <a:pPr lvl="1"/>
            <a:r>
              <a:rPr lang="en-CA" dirty="0" smtClean="0"/>
              <a:t>Increasing blood lactate removal</a:t>
            </a:r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Physiological Adaptations Due to Endurance Training</a:t>
            </a:r>
          </a:p>
        </p:txBody>
      </p:sp>
      <p:pic>
        <p:nvPicPr>
          <p:cNvPr id="76803" name="Picture 5" descr="Tabl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901707"/>
            <a:ext cx="7272808" cy="55516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h0517329\Documents\School\4th Year School\Sem 2\KP324\Final project\VO21 vs VO22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00013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Pulmonary Ventilation (V</a:t>
            </a:r>
            <a:r>
              <a:rPr lang="en-CA" baseline="-25000" dirty="0" smtClean="0"/>
              <a:t>E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323850" y="981075"/>
            <a:ext cx="8496300" cy="4962525"/>
          </a:xfrm>
        </p:spPr>
        <p:txBody>
          <a:bodyPr>
            <a:normAutofit/>
          </a:bodyPr>
          <a:lstStyle/>
          <a:p>
            <a:r>
              <a:rPr lang="en-CA" dirty="0" smtClean="0"/>
              <a:t>New </a:t>
            </a:r>
            <a:r>
              <a:rPr lang="en-CA" dirty="0" smtClean="0"/>
              <a:t>steady state is determined by:</a:t>
            </a:r>
          </a:p>
          <a:p>
            <a:pPr lvl="1"/>
            <a:r>
              <a:rPr lang="en-CA" dirty="0" smtClean="0"/>
              <a:t>Fitness of individual</a:t>
            </a:r>
          </a:p>
          <a:p>
            <a:pPr lvl="1"/>
            <a:r>
              <a:rPr lang="en-CA" dirty="0" smtClean="0"/>
              <a:t>Intensity of exercise</a:t>
            </a:r>
          </a:p>
          <a:p>
            <a:r>
              <a:rPr lang="en-CA" dirty="0" smtClean="0"/>
              <a:t>Initial increase is due to increase in V</a:t>
            </a:r>
            <a:r>
              <a:rPr lang="en-CA" baseline="-25000" dirty="0" smtClean="0"/>
              <a:t>T</a:t>
            </a:r>
            <a:r>
              <a:rPr lang="en-CA" dirty="0" smtClean="0"/>
              <a:t> but then f increases as well</a:t>
            </a:r>
          </a:p>
          <a:p>
            <a:endParaRPr lang="en-CA" dirty="0" smtClean="0"/>
          </a:p>
          <a:p>
            <a:endParaRPr lang="en-CA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External Respiration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460216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External respiration is the result of two main factors: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Increase in pulmonary ventilation (V</a:t>
            </a:r>
            <a:r>
              <a:rPr lang="en-US" sz="2800" baseline="-19000" dirty="0" smtClean="0"/>
              <a:t>E</a:t>
            </a:r>
            <a:r>
              <a:rPr lang="en-US" sz="2800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600" dirty="0" smtClean="0"/>
              <a:t>Matched closely in the increase in requirements of working skeletal muscles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600" dirty="0" smtClean="0"/>
              <a:t>Maintains necessary gradients in the partial pressures of both O</a:t>
            </a:r>
            <a:r>
              <a:rPr lang="en-US" sz="3600" baseline="-19000" dirty="0" smtClean="0"/>
              <a:t>2</a:t>
            </a:r>
            <a:r>
              <a:rPr lang="en-US" sz="3600" dirty="0" smtClean="0"/>
              <a:t> and CO</a:t>
            </a:r>
            <a:r>
              <a:rPr lang="en-US" sz="3600" baseline="-19000" dirty="0" smtClean="0"/>
              <a:t>2</a:t>
            </a:r>
            <a:endParaRPr lang="en-US" sz="3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Increase in blood flow to the lungs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600" dirty="0" smtClean="0"/>
              <a:t>Caused by and increase in cardiac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7" descr="c_FIg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71214" y="1556792"/>
            <a:ext cx="4082416" cy="5301208"/>
          </a:xfrm>
        </p:spPr>
      </p:pic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640"/>
            <a:ext cx="7632700" cy="157507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Flow of External and Internal Respiration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Internal Respiration</a:t>
            </a:r>
            <a:endParaRPr lang="en-CA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23850" y="1052513"/>
            <a:ext cx="8820150" cy="561684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Internal respiration involves exchange of gases at tissue level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Extraction of O</a:t>
            </a:r>
            <a:r>
              <a:rPr lang="en-US" sz="2800" baseline="-19000" dirty="0" smtClean="0"/>
              <a:t>2</a:t>
            </a:r>
            <a:r>
              <a:rPr lang="en-US" sz="2800" dirty="0" smtClean="0"/>
              <a:t> at tissues is increased as a result of four main factors:</a:t>
            </a:r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  <a:p>
            <a:endParaRPr lang="en-CA" sz="4000" dirty="0" smtClean="0"/>
          </a:p>
        </p:txBody>
      </p:sp>
      <p:pic>
        <p:nvPicPr>
          <p:cNvPr id="2050" name="Picture 2" descr="https://asanatomyphysiology.wikispaces.com/file/view/internal_respiration.jpg/226679586/351x429/internal_respi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08920"/>
            <a:ext cx="3240360" cy="3960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Internal Respiration</a:t>
            </a:r>
            <a:endParaRPr lang="en-CA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23850" y="1052513"/>
            <a:ext cx="8820150" cy="5616847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1. Increase </a:t>
            </a:r>
            <a:r>
              <a:rPr lang="en-US" sz="2800" dirty="0" smtClean="0"/>
              <a:t>in partial pressure of oxygen (PO</a:t>
            </a:r>
            <a:r>
              <a:rPr lang="en-US" sz="2800" baseline="-19000" dirty="0" smtClean="0"/>
              <a:t>2</a:t>
            </a:r>
            <a:r>
              <a:rPr lang="en-US" sz="2800" dirty="0" smtClean="0"/>
              <a:t>) gradient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During exercise O</a:t>
            </a:r>
            <a:r>
              <a:rPr lang="en-US" baseline="-25000" dirty="0" smtClean="0"/>
              <a:t>2</a:t>
            </a:r>
            <a:r>
              <a:rPr lang="en-US" dirty="0" smtClean="0"/>
              <a:t> is used to generate ATP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Use of oxygen reduces the amount O</a:t>
            </a:r>
            <a:r>
              <a:rPr lang="en-US" baseline="-25000" dirty="0" smtClean="0"/>
              <a:t>2</a:t>
            </a:r>
            <a:r>
              <a:rPr lang="en-US" dirty="0" smtClean="0"/>
              <a:t> in skeletal muscles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Increases the gradient, which enhances the diffusion of O</a:t>
            </a:r>
            <a:r>
              <a:rPr lang="en-US" baseline="-25000" dirty="0" smtClean="0"/>
              <a:t>2</a:t>
            </a:r>
            <a:r>
              <a:rPr lang="en-US" dirty="0" smtClean="0"/>
              <a:t> out blood into muscle</a:t>
            </a:r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  <a:p>
            <a:endParaRPr lang="en-CA" sz="40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Internal Respiration</a:t>
            </a:r>
            <a:endParaRPr lang="en-CA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23850" y="1052513"/>
            <a:ext cx="8820150" cy="5616847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2. Increase </a:t>
            </a:r>
            <a:r>
              <a:rPr lang="en-US" sz="3200" dirty="0" smtClean="0"/>
              <a:t>in partial pressure of carbon dioxide (PCO</a:t>
            </a:r>
            <a:r>
              <a:rPr lang="en-US" sz="3200" baseline="-19000" dirty="0" smtClean="0"/>
              <a:t>2</a:t>
            </a:r>
            <a:r>
              <a:rPr lang="en-US" sz="3200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Increase in muscle activity increase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3. Decrease </a:t>
            </a:r>
            <a:r>
              <a:rPr lang="en-US" sz="3200" dirty="0" smtClean="0"/>
              <a:t>in pH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Due to increase in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and lactic acid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4. Increase </a:t>
            </a:r>
            <a:r>
              <a:rPr lang="en-US" sz="3200" dirty="0" smtClean="0"/>
              <a:t>in temperature</a:t>
            </a:r>
          </a:p>
          <a:p>
            <a:pPr lvl="1" eaLnBrk="1" hangingPunct="1">
              <a:lnSpc>
                <a:spcPct val="90000"/>
              </a:lnSpc>
            </a:pPr>
            <a:endParaRPr lang="en-US" sz="3200" dirty="0" smtClean="0"/>
          </a:p>
          <a:p>
            <a:endParaRPr lang="en-CA" sz="44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158</TotalTime>
  <Words>1112</Words>
  <Application>Microsoft Office PowerPoint</Application>
  <PresentationFormat>On-screen Show (4:3)</PresentationFormat>
  <Paragraphs>177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Metro</vt:lpstr>
      <vt:lpstr>Respiratory Dynamics</vt:lpstr>
      <vt:lpstr>Respiratory Dynamics</vt:lpstr>
      <vt:lpstr>Pulmonary Ventilation (VE)</vt:lpstr>
      <vt:lpstr>Pulmonary Ventilation (VE)</vt:lpstr>
      <vt:lpstr>External Respiration</vt:lpstr>
      <vt:lpstr>Flow of External and Internal Respiration</vt:lpstr>
      <vt:lpstr>Internal Respiration</vt:lpstr>
      <vt:lpstr>Internal Respiration</vt:lpstr>
      <vt:lpstr>Internal Respiration</vt:lpstr>
      <vt:lpstr>Internal Respiration</vt:lpstr>
      <vt:lpstr>Slide 11</vt:lpstr>
      <vt:lpstr>a-vO2 Difference  -difference in the amount of O2 in the artery and vein  -reflects the amount of O2 delivered to the muscle</vt:lpstr>
      <vt:lpstr>Asthma</vt:lpstr>
      <vt:lpstr>Chronic Obstructive Pulmonary Disease</vt:lpstr>
      <vt:lpstr>Oxygen Consumption VO2</vt:lpstr>
      <vt:lpstr>Oxygen Consumption VO2</vt:lpstr>
      <vt:lpstr>Oxygen Consumption VO2</vt:lpstr>
      <vt:lpstr>Maximal Rate of Oxygen Consumption</vt:lpstr>
      <vt:lpstr>Oxygen Consumption VO2</vt:lpstr>
      <vt:lpstr>Oxygen Consumption VO2</vt:lpstr>
      <vt:lpstr>Slide 21</vt:lpstr>
      <vt:lpstr>Limiting Factors for VO2 max</vt:lpstr>
      <vt:lpstr>Ventilatory Threshold</vt:lpstr>
      <vt:lpstr>Lactate Threshold</vt:lpstr>
      <vt:lpstr>Slide 25</vt:lpstr>
      <vt:lpstr>Slide 26</vt:lpstr>
      <vt:lpstr>Lactic Acid Accumulation</vt:lpstr>
      <vt:lpstr>Oxygen Deficit</vt:lpstr>
      <vt:lpstr>Oxygen Deficit and EPOC</vt:lpstr>
      <vt:lpstr>Exercise Post-Exercise Oxygen Consumption</vt:lpstr>
      <vt:lpstr>Physiological Adaptations Due to Endurance Training</vt:lpstr>
      <vt:lpstr>Slide 32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Dynamics</dc:title>
  <dc:creator>Dave Hoover</dc:creator>
  <cp:lastModifiedBy>Dave Hoover</cp:lastModifiedBy>
  <cp:revision>17</cp:revision>
  <dcterms:created xsi:type="dcterms:W3CDTF">2016-06-07T01:59:29Z</dcterms:created>
  <dcterms:modified xsi:type="dcterms:W3CDTF">2016-06-07T04:38:16Z</dcterms:modified>
</cp:coreProperties>
</file>