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60" r:id="rId4"/>
    <p:sldId id="261" r:id="rId5"/>
    <p:sldId id="262" r:id="rId6"/>
    <p:sldId id="263" r:id="rId7"/>
    <p:sldId id="264" r:id="rId8"/>
    <p:sldId id="265" r:id="rId9"/>
    <p:sldId id="258" r:id="rId10"/>
    <p:sldId id="266" r:id="rId11"/>
    <p:sldId id="267" r:id="rId12"/>
    <p:sldId id="268" r:id="rId13"/>
    <p:sldId id="259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8" d="100"/>
          <a:sy n="38" d="100"/>
        </p:scale>
        <p:origin x="6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HOOVER" userId="S::hooverd@adsb.ca::e40c115e-3ebf-4eaf-8e6d-7a96c5876749" providerId="AD" clId="Web-{7B6FB2D1-64FB-5233-0045-A461B4E3CFD9}"/>
    <pc:docChg chg="addSld modSld">
      <pc:chgData name="DAVID HOOVER" userId="S::hooverd@adsb.ca::e40c115e-3ebf-4eaf-8e6d-7a96c5876749" providerId="AD" clId="Web-{7B6FB2D1-64FB-5233-0045-A461B4E3CFD9}" dt="2019-02-27T13:26:24.629" v="14" actId="20577"/>
      <pc:docMkLst>
        <pc:docMk/>
      </pc:docMkLst>
      <pc:sldChg chg="modSp new">
        <pc:chgData name="DAVID HOOVER" userId="S::hooverd@adsb.ca::e40c115e-3ebf-4eaf-8e6d-7a96c5876749" providerId="AD" clId="Web-{7B6FB2D1-64FB-5233-0045-A461B4E3CFD9}" dt="2019-02-27T13:26:22.785" v="12" actId="20577"/>
        <pc:sldMkLst>
          <pc:docMk/>
          <pc:sldMk cId="2184037608" sldId="275"/>
        </pc:sldMkLst>
        <pc:spChg chg="mod">
          <ac:chgData name="DAVID HOOVER" userId="S::hooverd@adsb.ca::e40c115e-3ebf-4eaf-8e6d-7a96c5876749" providerId="AD" clId="Web-{7B6FB2D1-64FB-5233-0045-A461B4E3CFD9}" dt="2019-02-27T13:26:21.957" v="11" actId="20577"/>
          <ac:spMkLst>
            <pc:docMk/>
            <pc:sldMk cId="2184037608" sldId="275"/>
            <ac:spMk id="2" creationId="{9BEC2070-72E3-4D98-8B4A-DA6523DD307A}"/>
          </ac:spMkLst>
        </pc:spChg>
        <pc:spChg chg="mod">
          <ac:chgData name="DAVID HOOVER" userId="S::hooverd@adsb.ca::e40c115e-3ebf-4eaf-8e6d-7a96c5876749" providerId="AD" clId="Web-{7B6FB2D1-64FB-5233-0045-A461B4E3CFD9}" dt="2019-02-27T13:26:22.785" v="12" actId="20577"/>
          <ac:spMkLst>
            <pc:docMk/>
            <pc:sldMk cId="2184037608" sldId="275"/>
            <ac:spMk id="3" creationId="{4B13E9B1-8518-4A12-90D6-24B2D29A2BE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55B7-A472-4519-954C-194872288D09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F60E-8EBE-41BF-B370-85768937B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42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55B7-A472-4519-954C-194872288D09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F60E-8EBE-41BF-B370-85768937B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5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55B7-A472-4519-954C-194872288D09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F60E-8EBE-41BF-B370-85768937B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80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55B7-A472-4519-954C-194872288D09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F60E-8EBE-41BF-B370-85768937B9F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4898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55B7-A472-4519-954C-194872288D09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F60E-8EBE-41BF-B370-85768937B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52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55B7-A472-4519-954C-194872288D09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F60E-8EBE-41BF-B370-85768937B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1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55B7-A472-4519-954C-194872288D09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F60E-8EBE-41BF-B370-85768937B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04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55B7-A472-4519-954C-194872288D09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F60E-8EBE-41BF-B370-85768937B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06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55B7-A472-4519-954C-194872288D09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F60E-8EBE-41BF-B370-85768937B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0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55B7-A472-4519-954C-194872288D09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F60E-8EBE-41BF-B370-85768937B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39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55B7-A472-4519-954C-194872288D09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F60E-8EBE-41BF-B370-85768937B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67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55B7-A472-4519-954C-194872288D09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F60E-8EBE-41BF-B370-85768937B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7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55B7-A472-4519-954C-194872288D09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F60E-8EBE-41BF-B370-85768937B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69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55B7-A472-4519-954C-194872288D09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F60E-8EBE-41BF-B370-85768937B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3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55B7-A472-4519-954C-194872288D09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F60E-8EBE-41BF-B370-85768937B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93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55B7-A472-4519-954C-194872288D09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F60E-8EBE-41BF-B370-85768937B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53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55B7-A472-4519-954C-194872288D09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F60E-8EBE-41BF-B370-85768937B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91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AE555B7-A472-4519-954C-194872288D09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6F60E-8EBE-41BF-B370-85768937B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352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yOrRG-15ck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Roles within the Government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CHV2O</a:t>
            </a:r>
          </a:p>
        </p:txBody>
      </p:sp>
    </p:spTree>
    <p:extLst>
      <p:ext uri="{BB962C8B-B14F-4D97-AF65-F5344CB8AC3E}">
        <p14:creationId xmlns:p14="http://schemas.microsoft.com/office/powerpoint/2010/main" val="159296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296" y="452718"/>
            <a:ext cx="6343538" cy="1400530"/>
          </a:xfrm>
        </p:spPr>
        <p:txBody>
          <a:bodyPr/>
          <a:lstStyle/>
          <a:p>
            <a:r>
              <a:rPr lang="en-US" b="1" dirty="0"/>
              <a:t>Role of the Crown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8339992"/>
              </p:ext>
            </p:extLst>
          </p:nvPr>
        </p:nvGraphicFramePr>
        <p:xfrm>
          <a:off x="228597" y="1371601"/>
          <a:ext cx="11449880" cy="5357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4940">
                  <a:extLst>
                    <a:ext uri="{9D8B030D-6E8A-4147-A177-3AD203B41FA5}">
                      <a16:colId xmlns:a16="http://schemas.microsoft.com/office/drawing/2014/main" val="874362929"/>
                    </a:ext>
                  </a:extLst>
                </a:gridCol>
                <a:gridCol w="5724940">
                  <a:extLst>
                    <a:ext uri="{9D8B030D-6E8A-4147-A177-3AD203B41FA5}">
                      <a16:colId xmlns:a16="http://schemas.microsoft.com/office/drawing/2014/main" val="1599139367"/>
                    </a:ext>
                  </a:extLst>
                </a:gridCol>
              </a:tblGrid>
              <a:tr h="12857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Role of the Lieutenant Governor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Role of the Governor General 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6231803"/>
                  </a:ext>
                </a:extLst>
              </a:tr>
              <a:tr h="4071394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Dissolves, prorogues, and summons the legislature at the premiers request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Reads the speech </a:t>
                      </a: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from the Throne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Dissolves, prorogues, and summons the Parliament at the Prime Ministers request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Reads the speech from the Throne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4687238"/>
                  </a:ext>
                </a:extLst>
              </a:tr>
            </a:tbl>
          </a:graphicData>
        </a:graphic>
      </p:graphicFrame>
      <p:pic>
        <p:nvPicPr>
          <p:cNvPr id="2050" name="Picture 2" descr="Image result for Lieutenant Govern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43" y="0"/>
            <a:ext cx="1858617" cy="123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abinet Ministers canada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757" y="6696"/>
            <a:ext cx="2739748" cy="136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02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296" y="452718"/>
            <a:ext cx="6343538" cy="1400530"/>
          </a:xfrm>
        </p:spPr>
        <p:txBody>
          <a:bodyPr/>
          <a:lstStyle/>
          <a:p>
            <a:r>
              <a:rPr lang="en-US" b="1" dirty="0"/>
              <a:t>Role of the Crown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7678170"/>
              </p:ext>
            </p:extLst>
          </p:nvPr>
        </p:nvGraphicFramePr>
        <p:xfrm>
          <a:off x="228597" y="1371601"/>
          <a:ext cx="11449880" cy="5357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4940">
                  <a:extLst>
                    <a:ext uri="{9D8B030D-6E8A-4147-A177-3AD203B41FA5}">
                      <a16:colId xmlns:a16="http://schemas.microsoft.com/office/drawing/2014/main" val="874362929"/>
                    </a:ext>
                  </a:extLst>
                </a:gridCol>
                <a:gridCol w="5724940">
                  <a:extLst>
                    <a:ext uri="{9D8B030D-6E8A-4147-A177-3AD203B41FA5}">
                      <a16:colId xmlns:a16="http://schemas.microsoft.com/office/drawing/2014/main" val="1599139367"/>
                    </a:ext>
                  </a:extLst>
                </a:gridCol>
              </a:tblGrid>
              <a:tr h="12857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Role of the Lieutenant Governor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Role of the Governor General 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6231803"/>
                  </a:ext>
                </a:extLst>
              </a:tr>
              <a:tr h="4071394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Swears in the premier, ministers and other officials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Grants Royal  Assent to make bills into laws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Advises the 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premier 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Swears in the Prime Ministers, ministers and other officials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Grants Royal  Assent to make bills into laws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Advises the 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Prime Minister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4687238"/>
                  </a:ext>
                </a:extLst>
              </a:tr>
            </a:tbl>
          </a:graphicData>
        </a:graphic>
      </p:graphicFrame>
      <p:pic>
        <p:nvPicPr>
          <p:cNvPr id="2050" name="Picture 2" descr="Image result for Lieutenant Govern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43" y="0"/>
            <a:ext cx="1858617" cy="123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abinet Ministers canada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757" y="6696"/>
            <a:ext cx="2739748" cy="136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25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296" y="452718"/>
            <a:ext cx="6343538" cy="1400530"/>
          </a:xfrm>
        </p:spPr>
        <p:txBody>
          <a:bodyPr/>
          <a:lstStyle/>
          <a:p>
            <a:r>
              <a:rPr lang="en-US" b="1" dirty="0"/>
              <a:t>Role of the Crown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2510941"/>
              </p:ext>
            </p:extLst>
          </p:nvPr>
        </p:nvGraphicFramePr>
        <p:xfrm>
          <a:off x="228597" y="1371601"/>
          <a:ext cx="11449880" cy="5357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4940">
                  <a:extLst>
                    <a:ext uri="{9D8B030D-6E8A-4147-A177-3AD203B41FA5}">
                      <a16:colId xmlns:a16="http://schemas.microsoft.com/office/drawing/2014/main" val="874362929"/>
                    </a:ext>
                  </a:extLst>
                </a:gridCol>
                <a:gridCol w="5724940">
                  <a:extLst>
                    <a:ext uri="{9D8B030D-6E8A-4147-A177-3AD203B41FA5}">
                      <a16:colId xmlns:a16="http://schemas.microsoft.com/office/drawing/2014/main" val="1599139367"/>
                    </a:ext>
                  </a:extLst>
                </a:gridCol>
              </a:tblGrid>
              <a:tr h="12857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Role of the Lieutenant Governor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Role of the Governor General 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6231803"/>
                  </a:ext>
                </a:extLst>
              </a:tr>
              <a:tr h="4071394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Visits foreign nations as an ambassador and representative of the head of state</a:t>
                      </a:r>
                    </a:p>
                    <a:p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Receives and welcomes foreign 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ambassadors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dignitaries 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4687238"/>
                  </a:ext>
                </a:extLst>
              </a:tr>
            </a:tbl>
          </a:graphicData>
        </a:graphic>
      </p:graphicFrame>
      <p:pic>
        <p:nvPicPr>
          <p:cNvPr id="2050" name="Picture 2" descr="Image result for Lieutenant Govern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43" y="0"/>
            <a:ext cx="1858617" cy="123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abinet Ministers canada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757" y="6696"/>
            <a:ext cx="2739748" cy="136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06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Senate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956358"/>
            <a:ext cx="8946541" cy="3192048"/>
          </a:xfrm>
        </p:spPr>
        <p:txBody>
          <a:bodyPr/>
          <a:lstStyle/>
          <a:p>
            <a:r>
              <a:rPr lang="en-US" sz="4400" dirty="0"/>
              <a:t>Members are appointed by the </a:t>
            </a:r>
            <a:r>
              <a:rPr lang="en-US" sz="4400" b="1" dirty="0">
                <a:solidFill>
                  <a:srgbClr val="FF0000"/>
                </a:solidFill>
              </a:rPr>
              <a:t>Governor General</a:t>
            </a:r>
            <a:r>
              <a:rPr lang="en-US" sz="4400" dirty="0"/>
              <a:t>, on the recommendation of the Prime Minister. </a:t>
            </a:r>
          </a:p>
          <a:p>
            <a:endParaRPr lang="en-US" dirty="0"/>
          </a:p>
        </p:txBody>
      </p:sp>
      <p:pic>
        <p:nvPicPr>
          <p:cNvPr id="3074" name="Picture 2" descr="Image result for the senate ca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101" y="98858"/>
            <a:ext cx="35528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57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of the Senate </a:t>
            </a:r>
            <a:r>
              <a:rPr lang="en-US" sz="4000" dirty="0"/>
              <a:t/>
            </a:r>
            <a:br>
              <a:rPr lang="en-US" sz="4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4000" dirty="0"/>
              <a:t>Reviewing Laws</a:t>
            </a:r>
            <a:endParaRPr lang="en-US" sz="3600" dirty="0"/>
          </a:p>
          <a:p>
            <a:pPr lvl="1"/>
            <a:r>
              <a:rPr lang="en-US" sz="3600" dirty="0"/>
              <a:t>Review laws that are made in the House of Commons, and to suggest how these laws could be improved </a:t>
            </a:r>
            <a:endParaRPr lang="en-US" sz="3200" dirty="0"/>
          </a:p>
          <a:p>
            <a:pPr lvl="1"/>
            <a:r>
              <a:rPr lang="en-US" sz="3600" dirty="0"/>
              <a:t>They can also </a:t>
            </a:r>
            <a:r>
              <a:rPr lang="en-US" sz="3600" b="1" dirty="0">
                <a:solidFill>
                  <a:srgbClr val="FF0000"/>
                </a:solidFill>
              </a:rPr>
              <a:t>introduce bills </a:t>
            </a:r>
            <a:r>
              <a:rPr lang="en-US" sz="3600" dirty="0"/>
              <a:t>to be passed into laws 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22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of the Senate </a:t>
            </a:r>
            <a:r>
              <a:rPr lang="en-US" sz="4000" dirty="0"/>
              <a:t/>
            </a:r>
            <a:br>
              <a:rPr lang="en-US" sz="4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400" dirty="0"/>
              <a:t>Representing Regional Interests </a:t>
            </a:r>
          </a:p>
          <a:p>
            <a:pPr lvl="1"/>
            <a:r>
              <a:rPr lang="en-US" sz="4000" dirty="0"/>
              <a:t>Senators are appointed from each region. This limits the power of more populated areas of the country. </a:t>
            </a:r>
          </a:p>
        </p:txBody>
      </p:sp>
    </p:spTree>
    <p:extLst>
      <p:ext uri="{BB962C8B-B14F-4D97-AF65-F5344CB8AC3E}">
        <p14:creationId xmlns:p14="http://schemas.microsoft.com/office/powerpoint/2010/main" val="164130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of the Senate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666" y="1540702"/>
            <a:ext cx="10396602" cy="522335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4000" dirty="0"/>
              <a:t>Providing Stability to the Government </a:t>
            </a:r>
          </a:p>
          <a:p>
            <a:pPr lvl="1"/>
            <a:r>
              <a:rPr lang="en-US" sz="4000" dirty="0"/>
              <a:t>Senate members are appointed to serve until the </a:t>
            </a:r>
            <a:r>
              <a:rPr lang="en-US" sz="4000" b="1" dirty="0">
                <a:solidFill>
                  <a:srgbClr val="FF0000"/>
                </a:solidFill>
              </a:rPr>
              <a:t>age of 75</a:t>
            </a:r>
            <a:endParaRPr lang="en-US" sz="3600" b="1" dirty="0">
              <a:solidFill>
                <a:srgbClr val="FF0000"/>
              </a:solidFill>
            </a:endParaRPr>
          </a:p>
          <a:p>
            <a:pPr lvl="1"/>
            <a:r>
              <a:rPr lang="en-US" sz="4000" dirty="0"/>
              <a:t>Members do not have to be re-elected </a:t>
            </a:r>
            <a:endParaRPr lang="en-US" sz="3600" dirty="0"/>
          </a:p>
          <a:p>
            <a:pPr lvl="2"/>
            <a:r>
              <a:rPr lang="en-US" sz="3600" dirty="0"/>
              <a:t>This allows them to concentrate on the business of the government and not on party politics</a:t>
            </a:r>
            <a:endParaRPr lang="en-US" sz="32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535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of the Senate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Senate has become an important institution for the representation of minority interests and groups who may be underrepresented in the elected chamber.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0096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YouTube clips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About the senate </a:t>
            </a:r>
          </a:p>
          <a:p>
            <a:r>
              <a:rPr lang="en-US" sz="3200" dirty="0"/>
              <a:t>https://www.youtube.com/watch?v=rSjq72k4TpM</a:t>
            </a:r>
          </a:p>
          <a:p>
            <a:r>
              <a:rPr lang="en-US" sz="3200" dirty="0"/>
              <a:t>Abolish the Senate?</a:t>
            </a:r>
          </a:p>
          <a:p>
            <a:r>
              <a:rPr lang="en-US" sz="3200" u="sng" dirty="0">
                <a:hlinkClick r:id="rId2"/>
              </a:rPr>
              <a:t>https://www.youtube.com/watch?v=FyOrRG-15ck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7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Think/Pair/Share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/>
              <a:t>What purpose does the Senate serve?</a:t>
            </a:r>
          </a:p>
          <a:p>
            <a:pPr lvl="0"/>
            <a:r>
              <a:rPr lang="en-US" sz="3200" dirty="0"/>
              <a:t>Why are the senators are not elected every few years? </a:t>
            </a:r>
          </a:p>
          <a:p>
            <a:pPr lvl="0"/>
            <a:r>
              <a:rPr lang="en-US" sz="3200" dirty="0"/>
              <a:t>Why would some people want to abolish the senate?</a:t>
            </a:r>
          </a:p>
          <a:p>
            <a:pPr lvl="0"/>
            <a:r>
              <a:rPr lang="en-US" sz="3200" dirty="0"/>
              <a:t>Does the senate </a:t>
            </a:r>
            <a:r>
              <a:rPr lang="en-US" sz="3200" dirty="0" smtClean="0"/>
              <a:t>seem </a:t>
            </a:r>
            <a:r>
              <a:rPr lang="en-US" sz="3200" dirty="0"/>
              <a:t>democratic to you?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9550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C2070-72E3-4D98-8B4A-DA6523DD3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Levels of Government Kahoot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3E9B1-8518-4A12-90D6-24B2D29A2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https://create.kahoot.it/share/duplicate-of-canadian-government/8aa0c07c-5b9a-40d0-8f0d-eda4c5b6dfbf</a:t>
            </a:r>
          </a:p>
        </p:txBody>
      </p:sp>
    </p:spTree>
    <p:extLst>
      <p:ext uri="{BB962C8B-B14F-4D97-AF65-F5344CB8AC3E}">
        <p14:creationId xmlns:p14="http://schemas.microsoft.com/office/powerpoint/2010/main" val="218403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Prime Minister and Premier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239751"/>
              </p:ext>
            </p:extLst>
          </p:nvPr>
        </p:nvGraphicFramePr>
        <p:xfrm>
          <a:off x="308113" y="1282149"/>
          <a:ext cx="11549270" cy="5558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4635">
                  <a:extLst>
                    <a:ext uri="{9D8B030D-6E8A-4147-A177-3AD203B41FA5}">
                      <a16:colId xmlns:a16="http://schemas.microsoft.com/office/drawing/2014/main" val="3804063249"/>
                    </a:ext>
                  </a:extLst>
                </a:gridCol>
                <a:gridCol w="5774635">
                  <a:extLst>
                    <a:ext uri="{9D8B030D-6E8A-4147-A177-3AD203B41FA5}">
                      <a16:colId xmlns:a16="http://schemas.microsoft.com/office/drawing/2014/main" val="3489560343"/>
                    </a:ext>
                  </a:extLst>
                </a:gridCol>
              </a:tblGrid>
              <a:tr h="1077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Prime Minister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Premier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7001091"/>
                  </a:ext>
                </a:extLst>
              </a:tr>
              <a:tr h="4359257">
                <a:tc gridSpan="2">
                  <a:txBody>
                    <a:bodyPr/>
                    <a:lstStyle/>
                    <a:p>
                      <a:pPr algn="ctr"/>
                      <a:endParaRPr lang="en-US" sz="3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3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3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Heads of government </a:t>
                      </a:r>
                    </a:p>
                    <a:p>
                      <a:pPr algn="ctr"/>
                      <a:r>
                        <a:rPr lang="en-US" sz="3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Leaders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their political parties</a:t>
                      </a:r>
                    </a:p>
                    <a:p>
                      <a:pPr algn="ctr"/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Responsible for choosing their </a:t>
                      </a:r>
                      <a:r>
                        <a:rPr lang="en-US" sz="3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Cabinets</a:t>
                      </a:r>
                    </a:p>
                    <a:p>
                      <a:pPr algn="ctr"/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Responsible for running their Cabinet meetings</a:t>
                      </a:r>
                    </a:p>
                    <a:p>
                      <a:pPr algn="ctr"/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Responsible for maintaining the confidence of the legislature</a:t>
                      </a:r>
                      <a:endParaRPr lang="en-US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942010"/>
                  </a:ext>
                </a:extLst>
              </a:tr>
            </a:tbl>
          </a:graphicData>
        </a:graphic>
      </p:graphicFrame>
      <p:pic>
        <p:nvPicPr>
          <p:cNvPr id="5" name="Picture 4" descr="Image result for prime minister of canada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0" r="17926"/>
          <a:stretch/>
        </p:blipFill>
        <p:spPr bwMode="auto">
          <a:xfrm>
            <a:off x="308112" y="2384658"/>
            <a:ext cx="2276061" cy="22072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Image result for doug for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444" y="2384658"/>
            <a:ext cx="2295940" cy="2207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889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Cabinet Ministers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600" dirty="0"/>
              <a:t>Members of the government who are responsible for running parts of the government, called </a:t>
            </a:r>
            <a:r>
              <a:rPr lang="en-US" sz="3600" b="1" dirty="0">
                <a:solidFill>
                  <a:srgbClr val="FF0000"/>
                </a:solidFill>
              </a:rPr>
              <a:t>ministries</a:t>
            </a:r>
            <a:r>
              <a:rPr lang="en-US" sz="3600" dirty="0"/>
              <a:t>. </a:t>
            </a:r>
          </a:p>
          <a:p>
            <a:pPr lvl="0"/>
            <a:r>
              <a:rPr lang="en-US" sz="3600" dirty="0"/>
              <a:t>They are appointed by either the Prime Minister (Federal) or premier (Provincial).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27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Cabinet Ministers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4000" dirty="0"/>
              <a:t>The cabinet sets and carries out </a:t>
            </a:r>
            <a:r>
              <a:rPr lang="en-US" sz="4000" b="1" dirty="0">
                <a:solidFill>
                  <a:srgbClr val="FF0000"/>
                </a:solidFill>
              </a:rPr>
              <a:t>government policies</a:t>
            </a:r>
            <a:r>
              <a:rPr lang="en-US" sz="4000" dirty="0"/>
              <a:t>.</a:t>
            </a:r>
          </a:p>
          <a:p>
            <a:pPr lvl="0"/>
            <a:r>
              <a:rPr lang="en-US" sz="4000" dirty="0"/>
              <a:t>Ministers act as </a:t>
            </a:r>
            <a:r>
              <a:rPr lang="en-US" sz="4000" b="1" dirty="0">
                <a:solidFill>
                  <a:srgbClr val="FF0000"/>
                </a:solidFill>
              </a:rPr>
              <a:t>advisors </a:t>
            </a:r>
            <a:r>
              <a:rPr lang="en-US" sz="4000" dirty="0"/>
              <a:t>to the Prime Minister or premier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89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Ministries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2751507"/>
              </p:ext>
            </p:extLst>
          </p:nvPr>
        </p:nvGraphicFramePr>
        <p:xfrm>
          <a:off x="347869" y="1436412"/>
          <a:ext cx="11290852" cy="5094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2713">
                  <a:extLst>
                    <a:ext uri="{9D8B030D-6E8A-4147-A177-3AD203B41FA5}">
                      <a16:colId xmlns:a16="http://schemas.microsoft.com/office/drawing/2014/main" val="3540101070"/>
                    </a:ext>
                  </a:extLst>
                </a:gridCol>
                <a:gridCol w="2822713">
                  <a:extLst>
                    <a:ext uri="{9D8B030D-6E8A-4147-A177-3AD203B41FA5}">
                      <a16:colId xmlns:a16="http://schemas.microsoft.com/office/drawing/2014/main" val="2716838386"/>
                    </a:ext>
                  </a:extLst>
                </a:gridCol>
                <a:gridCol w="2822713">
                  <a:extLst>
                    <a:ext uri="{9D8B030D-6E8A-4147-A177-3AD203B41FA5}">
                      <a16:colId xmlns:a16="http://schemas.microsoft.com/office/drawing/2014/main" val="2394770791"/>
                    </a:ext>
                  </a:extLst>
                </a:gridCol>
                <a:gridCol w="2822713">
                  <a:extLst>
                    <a:ext uri="{9D8B030D-6E8A-4147-A177-3AD203B41FA5}">
                      <a16:colId xmlns:a16="http://schemas.microsoft.com/office/drawing/2014/main" val="3110164659"/>
                    </a:ext>
                  </a:extLst>
                </a:gridCol>
              </a:tblGrid>
              <a:tr h="91932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Federal Ministers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Provincial Ministers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189213"/>
                  </a:ext>
                </a:extLst>
              </a:tr>
              <a:tr h="9193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Justice </a:t>
                      </a:r>
                      <a:endParaRPr lang="en-US" sz="2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Foreign Affairs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Aboriginal Affairs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 </a:t>
                      </a:r>
                      <a:endParaRPr lang="en-US" sz="2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2697028"/>
                  </a:ext>
                </a:extLst>
              </a:tr>
              <a:tr h="9193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Environment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Multiculturalism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Attorney General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Energy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8045829"/>
                  </a:ext>
                </a:extLst>
              </a:tr>
              <a:tr h="9193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Defence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Economic Development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Consumer Services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Environment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1557476"/>
                  </a:ext>
                </a:extLst>
              </a:tr>
              <a:tr h="9193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Natural Resources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6463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601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020" y="368635"/>
            <a:ext cx="11082131" cy="1684283"/>
          </a:xfrm>
        </p:spPr>
        <p:txBody>
          <a:bodyPr/>
          <a:lstStyle/>
          <a:p>
            <a:r>
              <a:rPr lang="en-US" b="1" dirty="0"/>
              <a:t>Members of Parliament (MPs) and Members of Provincial Parliament (MPPs)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546" y="2126358"/>
            <a:ext cx="8946541" cy="4195481"/>
          </a:xfrm>
        </p:spPr>
        <p:txBody>
          <a:bodyPr/>
          <a:lstStyle/>
          <a:p>
            <a:pPr lvl="0"/>
            <a:r>
              <a:rPr lang="en-US" sz="4000" dirty="0"/>
              <a:t>MPs and MPPs have similar roles and responsibilities </a:t>
            </a:r>
            <a:endParaRPr lang="en-US" sz="3600" dirty="0"/>
          </a:p>
          <a:p>
            <a:pPr lvl="1"/>
            <a:r>
              <a:rPr lang="en-US" sz="3600" dirty="0"/>
              <a:t>Participate in the creation of legislation, laws of the country or province</a:t>
            </a:r>
            <a:endParaRPr lang="en-US" sz="3200" dirty="0"/>
          </a:p>
          <a:p>
            <a:pPr lvl="1"/>
            <a:r>
              <a:rPr lang="en-US" sz="3600" b="1" dirty="0">
                <a:solidFill>
                  <a:srgbClr val="FF0000"/>
                </a:solidFill>
              </a:rPr>
              <a:t>Make and vote on bills </a:t>
            </a:r>
            <a:endParaRPr lang="en-US" sz="32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5122" name="Picture 2" descr="Image result for terry sheeh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560" y="3873746"/>
            <a:ext cx="2377440" cy="298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ross rom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3977"/>
            <a:ext cx="17145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84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020" y="368635"/>
            <a:ext cx="11082131" cy="1684283"/>
          </a:xfrm>
        </p:spPr>
        <p:txBody>
          <a:bodyPr/>
          <a:lstStyle/>
          <a:p>
            <a:r>
              <a:rPr lang="en-US" b="1" dirty="0"/>
              <a:t>Members of Parliament (MPs) and Members of Provincial Parliament (MPPs)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Some sit on committees that consider bills. They ask questions of individuals and groups affected by proposed legislation </a:t>
            </a:r>
          </a:p>
          <a:p>
            <a:r>
              <a:rPr lang="en-US" altLang="en-US" sz="3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Caucus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: meetings held in private by parties to discuss issues and parliamentary strategy</a:t>
            </a:r>
            <a:r>
              <a:rPr lang="en-US" altLang="en-US" sz="3600" dirty="0"/>
              <a:t> </a:t>
            </a:r>
          </a:p>
          <a:p>
            <a:endParaRPr lang="en-US" altLang="en-US" sz="32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09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Role of the Crown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600" dirty="0"/>
              <a:t>The crown is represented by the lieutenant governor at the provincial level and the governor general at the federal level </a:t>
            </a:r>
          </a:p>
          <a:p>
            <a:endParaRPr lang="en-US" dirty="0"/>
          </a:p>
        </p:txBody>
      </p:sp>
      <p:pic>
        <p:nvPicPr>
          <p:cNvPr id="5" name="Picture 4" descr="Image result for crown queen of englan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533" y="3841102"/>
            <a:ext cx="2464257" cy="2808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069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277</TotalTime>
  <Words>547</Words>
  <Application>Microsoft Office PowerPoint</Application>
  <PresentationFormat>Widescreen</PresentationFormat>
  <Paragraphs>95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Wingdings 3</vt:lpstr>
      <vt:lpstr>Ion</vt:lpstr>
      <vt:lpstr>Roles within the Government</vt:lpstr>
      <vt:lpstr>Review of Levels of Government Kahoot</vt:lpstr>
      <vt:lpstr>Prime Minister and Premier</vt:lpstr>
      <vt:lpstr>Cabinet Ministers </vt:lpstr>
      <vt:lpstr>Cabinet Ministers </vt:lpstr>
      <vt:lpstr>Ministries </vt:lpstr>
      <vt:lpstr>Members of Parliament (MPs) and Members of Provincial Parliament (MPPs) </vt:lpstr>
      <vt:lpstr>Members of Parliament (MPs) and Members of Provincial Parliament (MPPs) </vt:lpstr>
      <vt:lpstr>Role of the Crown  </vt:lpstr>
      <vt:lpstr>Role of the Crown  </vt:lpstr>
      <vt:lpstr>Role of the Crown  </vt:lpstr>
      <vt:lpstr>Role of the Crown  </vt:lpstr>
      <vt:lpstr>The Senate </vt:lpstr>
      <vt:lpstr>Roles of the Senate  </vt:lpstr>
      <vt:lpstr>Roles of the Senate  </vt:lpstr>
      <vt:lpstr>Roles of the Senate </vt:lpstr>
      <vt:lpstr>Roles of the Senate</vt:lpstr>
      <vt:lpstr>YouTube clips</vt:lpstr>
      <vt:lpstr>Think/Pair/Share</vt:lpstr>
    </vt:vector>
  </TitlesOfParts>
  <Company>Algoma District School 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Roles within the Government</dc:title>
  <dc:creator>DAVID HOOVER</dc:creator>
  <cp:lastModifiedBy>DAVID HOOVER</cp:lastModifiedBy>
  <cp:revision>16</cp:revision>
  <dcterms:created xsi:type="dcterms:W3CDTF">2019-02-25T17:54:21Z</dcterms:created>
  <dcterms:modified xsi:type="dcterms:W3CDTF">2019-02-27T18:44:12Z</dcterms:modified>
</cp:coreProperties>
</file>