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3" r:id="rId26"/>
    <p:sldId id="286" r:id="rId27"/>
    <p:sldId id="287" r:id="rId28"/>
    <p:sldId id="257" r:id="rId29"/>
    <p:sldId id="258" r:id="rId30"/>
    <p:sldId id="259" r:id="rId31"/>
    <p:sldId id="260" r:id="rId32"/>
    <p:sldId id="26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A92BA-9E53-4AD6-99F7-42DCBB32C046}" type="datetimeFigureOut">
              <a:rPr lang="en-CA" smtClean="0"/>
              <a:pPr/>
              <a:t>14/12/2011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48336E-DA5E-4EED-BD2C-F8E7EC416BC6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Solubility</a:t>
            </a:r>
            <a:br>
              <a:rPr lang="en-CA" dirty="0" smtClean="0"/>
            </a:br>
            <a:r>
              <a:rPr lang="en-CA" dirty="0" smtClean="0"/>
              <a:t> (page 314 - 326)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December 14</a:t>
            </a:r>
            <a:r>
              <a:rPr lang="en-CA" baseline="30000" dirty="0" smtClean="0"/>
              <a:t>th</a:t>
            </a:r>
            <a:r>
              <a:rPr lang="en-CA" dirty="0" smtClean="0"/>
              <a:t>, 2011</a:t>
            </a:r>
          </a:p>
          <a:p>
            <a:r>
              <a:rPr lang="en-CA" dirty="0" smtClean="0"/>
              <a:t>Lesson 4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The amount of substance that will dissolve will increase or decrease, depending on what the solute is.</a:t>
            </a:r>
          </a:p>
          <a:p>
            <a:pPr lvl="1"/>
            <a:r>
              <a:rPr lang="en-CA" dirty="0" smtClean="0"/>
              <a:t>Example  Ce</a:t>
            </a:r>
            <a:r>
              <a:rPr lang="en-CA" baseline="-25000" dirty="0" smtClean="0"/>
              <a:t>2</a:t>
            </a:r>
            <a:r>
              <a:rPr lang="en-CA" dirty="0" smtClean="0"/>
              <a:t>(SO</a:t>
            </a:r>
            <a:r>
              <a:rPr lang="en-CA" baseline="-25000" dirty="0" smtClean="0"/>
              <a:t>4</a:t>
            </a:r>
            <a:r>
              <a:rPr lang="en-CA" dirty="0" smtClean="0"/>
              <a:t>)</a:t>
            </a:r>
            <a:r>
              <a:rPr lang="en-CA" baseline="-25000" dirty="0" smtClean="0"/>
              <a:t>3 </a:t>
            </a:r>
            <a:r>
              <a:rPr lang="en-CA" dirty="0" smtClean="0"/>
              <a:t> </a:t>
            </a:r>
            <a:r>
              <a:rPr lang="en-CA" dirty="0" err="1" smtClean="0"/>
              <a:t>vs</a:t>
            </a:r>
            <a:r>
              <a:rPr lang="en-CA" dirty="0" smtClean="0"/>
              <a:t>  CaCl</a:t>
            </a:r>
            <a:r>
              <a:rPr lang="en-CA" baseline="-25000" dirty="0" smtClean="0"/>
              <a:t>2 </a:t>
            </a:r>
            <a:r>
              <a:rPr lang="en-CA" dirty="0" smtClean="0"/>
              <a:t>  </a:t>
            </a:r>
          </a:p>
          <a:p>
            <a:r>
              <a:rPr lang="en-CA" dirty="0" smtClean="0"/>
              <a:t>See page 316 for a better table than the one in the note</a:t>
            </a:r>
          </a:p>
          <a:p>
            <a:endParaRPr lang="en-CA" dirty="0"/>
          </a:p>
        </p:txBody>
      </p:sp>
      <p:pic>
        <p:nvPicPr>
          <p:cNvPr id="4" name="Picture 3" descr="http://t0.gstatic.com/images?q=tbn:ANd9GcT8aXDImy9GEpFRMToJS7NCOb2mt7re1TRd9uwneFTG-B3tdYaTbD43c1NYI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933056"/>
            <a:ext cx="5112568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use the table, the compound and specific temperature are used to locate the maximum of solute that be dissolved</a:t>
            </a:r>
            <a:endParaRPr lang="en-CA" dirty="0"/>
          </a:p>
        </p:txBody>
      </p:sp>
      <p:pic>
        <p:nvPicPr>
          <p:cNvPr id="4" name="Picture 3" descr="http://t0.gstatic.com/images?q=tbn:ANd9GcT8aXDImy9GEpFRMToJS7NCOb2mt7re1TRd9uwneFTG-B3tdYaTbD43c1NYI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12976"/>
            <a:ext cx="504056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much solid KNO</a:t>
            </a:r>
            <a:r>
              <a:rPr lang="en-CA" baseline="-25000" dirty="0" smtClean="0"/>
              <a:t>3</a:t>
            </a:r>
            <a:r>
              <a:rPr lang="en-CA" dirty="0" smtClean="0"/>
              <a:t> can be dissolved in 2.5 L of water when the water has a temperature of 44 ° C? </a:t>
            </a:r>
          </a:p>
          <a:p>
            <a:r>
              <a:rPr lang="en-CA" dirty="0" smtClean="0"/>
              <a:t>V = 2.5 L = 2500mL</a:t>
            </a:r>
          </a:p>
          <a:p>
            <a:r>
              <a:rPr lang="en-CA" dirty="0" smtClean="0"/>
              <a:t>T = 44° C</a:t>
            </a:r>
          </a:p>
          <a:p>
            <a:r>
              <a:rPr lang="en-CA" dirty="0" smtClean="0"/>
              <a:t>m</a:t>
            </a:r>
            <a:r>
              <a:rPr lang="en-CA" baseline="-25000" dirty="0" smtClean="0"/>
              <a:t>KNO3</a:t>
            </a:r>
            <a:r>
              <a:rPr lang="en-CA" dirty="0" smtClean="0"/>
              <a:t> = ?</a:t>
            </a:r>
          </a:p>
          <a:p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77072"/>
            <a:ext cx="2267744" cy="1943781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509120"/>
            <a:ext cx="3253911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 = 1.8 kg</a:t>
            </a:r>
          </a:p>
          <a:p>
            <a:endParaRPr lang="en-CA" dirty="0" smtClean="0"/>
          </a:p>
          <a:p>
            <a:r>
              <a:rPr lang="en-CA" dirty="0" smtClean="0"/>
              <a:t>Therefore, 1.8 kg of solid KNO</a:t>
            </a:r>
            <a:r>
              <a:rPr lang="en-CA" baseline="-25000" dirty="0" smtClean="0"/>
              <a:t>3</a:t>
            </a:r>
            <a:r>
              <a:rPr lang="en-CA" dirty="0" smtClean="0"/>
              <a:t> can be dissolved in 2.5 L of </a:t>
            </a:r>
            <a:r>
              <a:rPr lang="en-CA" dirty="0" smtClean="0"/>
              <a:t>water at 44 °C.</a:t>
            </a:r>
            <a:endParaRPr lang="en-CA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412776"/>
            <a:ext cx="4909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Solubility of Gases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Gases can also dissolve in liquids but their ability to dissolve is dependent on pressures above them.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A higher pressure will force gas molecules into the liquid</a:t>
            </a:r>
            <a:r>
              <a:rPr lang="en-CA" dirty="0" smtClean="0"/>
              <a:t>, in doing so gas dissolves and the gas pressure decreases. </a:t>
            </a:r>
          </a:p>
          <a:p>
            <a:endParaRPr lang="en-CA" dirty="0"/>
          </a:p>
        </p:txBody>
      </p:sp>
      <p:pic>
        <p:nvPicPr>
          <p:cNvPr id="4" name="Picture 3" descr="solubility of gas vs pressur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7824" y="3645024"/>
            <a:ext cx="4392488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–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Opening a can pop, once the pressure is released the gas comes out of solution. </a:t>
            </a:r>
          </a:p>
          <a:p>
            <a:endParaRPr lang="en-CA" dirty="0"/>
          </a:p>
        </p:txBody>
      </p:sp>
      <p:pic>
        <p:nvPicPr>
          <p:cNvPr id="31746" name="Picture 2" descr="http://realdoctorstu.files.wordpress.com/2011/01/bottle_opening_annota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5944734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BENDS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5724128" cy="4389120"/>
          </a:xfrm>
        </p:spPr>
        <p:txBody>
          <a:bodyPr/>
          <a:lstStyle/>
          <a:p>
            <a:r>
              <a:rPr lang="en-CA" dirty="0" smtClean="0"/>
              <a:t>Deep sea divers may experience a condition called the "bends" if they do not readjust slowly to the lower pressure at the surface. As a result of breathing compressed air and being subjected to high pressures caused by water depth, the amount of nitrogen dissolved in blood and other tissues increases.</a:t>
            </a:r>
            <a:endParaRPr lang="en-CA" dirty="0"/>
          </a:p>
        </p:txBody>
      </p:sp>
      <p:pic>
        <p:nvPicPr>
          <p:cNvPr id="33794" name="Picture 2" descr="http://airplanegroundschools.com/Aeromedical-Factors/Figure%2015-5.%20Scuba%20divers%20must%20not%20fly%20for%20specific%20time%20peri%20ods%20following%20dives%20to%20avoid%20the%20be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275" y="1988840"/>
            <a:ext cx="3514725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the diver returns to the surface too rapidly, the nitrogen forms bubbles in the blood as it becomes less soluble due to a decrease in pressure. The nitrogen bubbles can cause great pain and possibly death</a:t>
            </a:r>
            <a:endParaRPr lang="en-CA" dirty="0"/>
          </a:p>
        </p:txBody>
      </p:sp>
      <p:pic>
        <p:nvPicPr>
          <p:cNvPr id="34818" name="Picture 2" descr="http://2.bp.blogspot.com/_4OYGjUrdllo/SLi96RM2JkI/AAAAAAAAGq4/JcL334TKzIo/s400/The+Bends+puts+Bubbles+in+your+Brain+on+Flickr+-+Photo+Sharing!_122006667309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3810000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Temperature also dramatically effects how well gasses dissolve.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Lower temperatures increase solubility where higher temperatures decrease solubility.</a:t>
            </a:r>
            <a:endParaRPr lang="en-CA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solubility of gas vs tem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3645024"/>
            <a:ext cx="5256584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Cold pop retains its carbonation longer than warm pop. </a:t>
            </a:r>
          </a:p>
          <a:p>
            <a:endParaRPr lang="en-CA" dirty="0"/>
          </a:p>
        </p:txBody>
      </p:sp>
      <p:pic>
        <p:nvPicPr>
          <p:cNvPr id="35842" name="Picture 2" descr="http://cache2.artprintimages.com/lrg/28/2811/XDJOD00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Explanation of how to answer question # 2 of the lab</a:t>
            </a:r>
          </a:p>
          <a:p>
            <a:r>
              <a:rPr lang="en-CA" dirty="0" smtClean="0"/>
              <a:t>Note</a:t>
            </a:r>
          </a:p>
          <a:p>
            <a:r>
              <a:rPr lang="en-CA" dirty="0" smtClean="0"/>
              <a:t>Questions</a:t>
            </a:r>
          </a:p>
          <a:p>
            <a:r>
              <a:rPr lang="en-CA" dirty="0" smtClean="0"/>
              <a:t>Reading 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We will complete the lab tomorrow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Solubility in Water – Generalizations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Solids generally are more soluble in water at higher temperatures. This is generally the case with molecular compounds. There are some exceptions. </a:t>
            </a:r>
          </a:p>
          <a:p>
            <a:pPr lvl="0"/>
            <a:r>
              <a:rPr lang="en-CA" dirty="0" smtClean="0"/>
              <a:t>Gases are more soluble in water at lower temperatures. </a:t>
            </a:r>
          </a:p>
          <a:p>
            <a:pPr lvl="0"/>
            <a:r>
              <a:rPr lang="en-CA" dirty="0" smtClean="0"/>
              <a:t>Temperature has some effect on polar liquids dissolving in water but not nearly as great as liquids or solids.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 smtClean="0"/>
              <a:t>Non-polar liquids do not dissolve in water and are said to be </a:t>
            </a:r>
            <a:r>
              <a:rPr lang="en-CA" sz="2800" b="1" dirty="0" smtClean="0">
                <a:solidFill>
                  <a:srgbClr val="002060"/>
                </a:solidFill>
              </a:rPr>
              <a:t>immiscible</a:t>
            </a:r>
            <a:r>
              <a:rPr lang="en-CA" sz="2800" dirty="0" smtClean="0"/>
              <a:t>. </a:t>
            </a:r>
            <a:endParaRPr lang="en-CA" sz="2400" dirty="0" smtClean="0"/>
          </a:p>
          <a:p>
            <a:pPr lvl="1"/>
            <a:r>
              <a:rPr lang="en-CA" b="1" dirty="0" smtClean="0">
                <a:solidFill>
                  <a:srgbClr val="002060"/>
                </a:solidFill>
              </a:rPr>
              <a:t>Two liquids that from separate layers instead of dissolving. </a:t>
            </a:r>
            <a:endParaRPr lang="en-CA" sz="2000" b="1" dirty="0" smtClean="0">
              <a:solidFill>
                <a:srgbClr val="002060"/>
              </a:solidFill>
            </a:endParaRPr>
          </a:p>
          <a:p>
            <a:endParaRPr lang="en-CA" dirty="0"/>
          </a:p>
        </p:txBody>
      </p:sp>
      <p:pic>
        <p:nvPicPr>
          <p:cNvPr id="37890" name="Picture 2" descr="http://s1.hubimg.com/u/1150464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552825"/>
            <a:ext cx="2476500" cy="3305175"/>
          </a:xfrm>
          <a:prstGeom prst="rect">
            <a:avLst/>
          </a:prstGeom>
          <a:noFill/>
        </p:spPr>
      </p:pic>
      <p:pic>
        <p:nvPicPr>
          <p:cNvPr id="37892" name="Picture 4" descr="http://ocw-mit.dikti.go.id/courses/materials-science-and-engineering/3-091sc-introduction-to-solid-state-chemistry-fall-2010/chp_immiscible_liqu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30480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Liquids that have small polar molecules with hydrogen bonds will completely dissolve in water in any ratio are said to be </a:t>
            </a:r>
            <a:r>
              <a:rPr lang="en-CA" b="1" dirty="0" smtClean="0">
                <a:solidFill>
                  <a:srgbClr val="002060"/>
                </a:solidFill>
              </a:rPr>
              <a:t>miscible</a:t>
            </a:r>
            <a:r>
              <a:rPr lang="en-CA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Liquids that mix in all proportions and have no maximum concentration</a:t>
            </a:r>
          </a:p>
          <a:p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dirty="0" smtClean="0"/>
              <a:t>Elements generally have low solubility in water</a:t>
            </a:r>
          </a:p>
          <a:p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Solubility Categories</a:t>
            </a:r>
            <a:r>
              <a:rPr lang="en-CA" dirty="0" smtClean="0"/>
              <a:t> (P 323)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2060"/>
                </a:solidFill>
              </a:rPr>
              <a:t>High Solubility </a:t>
            </a:r>
            <a:r>
              <a:rPr lang="en-CA" dirty="0" smtClean="0"/>
              <a:t>– with a maximum concentration at SATP (standard ambient temperature and pressure) of greater than or equal to 0.1 mol/L 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002060"/>
                </a:solidFill>
              </a:rPr>
              <a:t>Low Solubility </a:t>
            </a:r>
            <a:r>
              <a:rPr lang="en-CA" dirty="0" smtClean="0"/>
              <a:t>– with a maximum concentration of SATP of less than 0.1 mol/L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2060"/>
                </a:solidFill>
              </a:rPr>
              <a:t>Insoluble </a:t>
            </a:r>
            <a:r>
              <a:rPr lang="en-CA" dirty="0" smtClean="0"/>
              <a:t>– a substance that has a negligible solubility at SATP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002060"/>
                </a:solidFill>
              </a:rPr>
              <a:t>Precipitate</a:t>
            </a:r>
            <a:r>
              <a:rPr lang="en-CA" dirty="0" smtClean="0"/>
              <a:t> – The solid formed in a chemical reaction or by decreased solubility </a:t>
            </a:r>
          </a:p>
          <a:p>
            <a:endParaRPr lang="en-CA" dirty="0"/>
          </a:p>
        </p:txBody>
      </p:sp>
      <p:pic>
        <p:nvPicPr>
          <p:cNvPr id="39938" name="Picture 2" descr="http://staff.norman.k12.ok.us/~cyohn/index_files/ddlab_files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135644"/>
            <a:ext cx="3096344" cy="2722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Double displacement reactions will form precipitates – table page 324</a:t>
            </a:r>
          </a:p>
          <a:p>
            <a:r>
              <a:rPr lang="en-CA" dirty="0" smtClean="0"/>
              <a:t>Look at the anion part of the table and locate one of the anions in the table. Then look at what </a:t>
            </a:r>
            <a:r>
              <a:rPr lang="en-CA" dirty="0" err="1" smtClean="0"/>
              <a:t>cations</a:t>
            </a:r>
            <a:r>
              <a:rPr lang="en-CA" dirty="0" smtClean="0"/>
              <a:t> are listed below it.</a:t>
            </a:r>
          </a:p>
          <a:p>
            <a:r>
              <a:rPr lang="en-CA" dirty="0" smtClean="0"/>
              <a:t>If the </a:t>
            </a:r>
            <a:r>
              <a:rPr lang="en-CA" dirty="0" err="1" smtClean="0"/>
              <a:t>cation</a:t>
            </a:r>
            <a:r>
              <a:rPr lang="en-CA" dirty="0" smtClean="0"/>
              <a:t> is in the highly soluble section then the molecule will be dissolved in the solution. </a:t>
            </a:r>
          </a:p>
          <a:p>
            <a:r>
              <a:rPr lang="en-CA" dirty="0" smtClean="0"/>
              <a:t>If the </a:t>
            </a:r>
            <a:r>
              <a:rPr lang="en-CA" dirty="0" err="1" smtClean="0"/>
              <a:t>cation</a:t>
            </a:r>
            <a:r>
              <a:rPr lang="en-CA" dirty="0" smtClean="0"/>
              <a:t> has low solubility, it will form a precipitate. </a:t>
            </a:r>
          </a:p>
          <a:p>
            <a:endParaRPr lang="en-CA" dirty="0"/>
          </a:p>
        </p:txBody>
      </p:sp>
      <p:pic>
        <p:nvPicPr>
          <p:cNvPr id="41986" name="Picture 2" descr="https://www.cdli.ca/courses/chem2202/unit01_org03_ilo02/solubility_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624736" cy="1923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–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 the reaction happen? If so, which product will be the precipitate?</a:t>
            </a:r>
          </a:p>
          <a:p>
            <a:r>
              <a:rPr lang="en-CA" dirty="0" err="1" smtClean="0"/>
              <a:t>Pb</a:t>
            </a:r>
            <a:r>
              <a:rPr lang="en-CA" dirty="0" smtClean="0"/>
              <a:t>(NO</a:t>
            </a:r>
            <a:r>
              <a:rPr lang="en-CA" baseline="-25000" dirty="0" smtClean="0"/>
              <a:t>3</a:t>
            </a:r>
            <a:r>
              <a:rPr lang="en-CA" dirty="0" smtClean="0"/>
              <a:t>)</a:t>
            </a:r>
            <a:r>
              <a:rPr lang="en-CA" baseline="-25000" dirty="0" smtClean="0"/>
              <a:t>2 </a:t>
            </a:r>
            <a:r>
              <a:rPr lang="en-CA" dirty="0" smtClean="0"/>
              <a:t>   + 2KI</a:t>
            </a:r>
            <a:r>
              <a:rPr lang="en-CA" baseline="-25000" dirty="0" smtClean="0"/>
              <a:t> </a:t>
            </a:r>
            <a:r>
              <a:rPr lang="en-CA" dirty="0" smtClean="0"/>
              <a:t> </a:t>
            </a:r>
            <a:r>
              <a:rPr lang="en-CA" dirty="0" smtClean="0">
                <a:sym typeface="Wingdings"/>
              </a:rPr>
              <a:t></a:t>
            </a:r>
            <a:r>
              <a:rPr lang="en-CA" dirty="0" smtClean="0"/>
              <a:t> PbI</a:t>
            </a:r>
            <a:r>
              <a:rPr lang="en-CA" baseline="-25000" dirty="0" smtClean="0"/>
              <a:t>2 </a:t>
            </a:r>
            <a:r>
              <a:rPr lang="en-CA" dirty="0" smtClean="0"/>
              <a:t> + 2KNO</a:t>
            </a:r>
            <a:r>
              <a:rPr lang="en-CA" baseline="-25000" dirty="0" smtClean="0"/>
              <a:t>3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</a:t>
            </a:r>
            <a:r>
              <a:rPr lang="en-CA" baseline="30000" dirty="0" smtClean="0"/>
              <a:t>- </a:t>
            </a:r>
            <a:r>
              <a:rPr lang="en-CA" dirty="0" smtClean="0"/>
              <a:t> and Pb</a:t>
            </a:r>
            <a:r>
              <a:rPr lang="en-CA" baseline="30000" dirty="0" smtClean="0"/>
              <a:t>2</a:t>
            </a:r>
            <a:r>
              <a:rPr lang="en-CA" baseline="30000" dirty="0" smtClean="0"/>
              <a:t>+</a:t>
            </a:r>
            <a:r>
              <a:rPr lang="en-CA" dirty="0" smtClean="0"/>
              <a:t> have low solubility and form a precipitate. </a:t>
            </a:r>
            <a:endParaRPr lang="en-CA" dirty="0" smtClean="0"/>
          </a:p>
          <a:p>
            <a:r>
              <a:rPr lang="en-CA" dirty="0" smtClean="0"/>
              <a:t>NO</a:t>
            </a:r>
            <a:r>
              <a:rPr lang="en-CA" baseline="-25000" dirty="0" smtClean="0"/>
              <a:t>3</a:t>
            </a:r>
            <a:r>
              <a:rPr lang="en-CA" baseline="30000" dirty="0" smtClean="0"/>
              <a:t>- </a:t>
            </a:r>
            <a:r>
              <a:rPr lang="en-CA" dirty="0" smtClean="0"/>
              <a:t> and </a:t>
            </a:r>
            <a:r>
              <a:rPr lang="en-CA" dirty="0" err="1" smtClean="0"/>
              <a:t>K</a:t>
            </a:r>
            <a:r>
              <a:rPr lang="en-CA" baseline="30000" dirty="0" err="1" smtClean="0"/>
              <a:t>+</a:t>
            </a:r>
            <a:r>
              <a:rPr lang="en-CA" dirty="0" err="1" smtClean="0"/>
              <a:t>are</a:t>
            </a:r>
            <a:r>
              <a:rPr lang="en-CA" dirty="0" smtClean="0"/>
              <a:t> soluble in solution</a:t>
            </a:r>
            <a:endParaRPr lang="en-CA" dirty="0" smtClean="0"/>
          </a:p>
          <a:p>
            <a:r>
              <a:rPr lang="en-CA" dirty="0" err="1" smtClean="0"/>
              <a:t>Pb</a:t>
            </a:r>
            <a:r>
              <a:rPr lang="en-CA" dirty="0" smtClean="0"/>
              <a:t>(NO</a:t>
            </a:r>
            <a:r>
              <a:rPr lang="en-CA" baseline="-25000" dirty="0" smtClean="0"/>
              <a:t>3</a:t>
            </a:r>
            <a:r>
              <a:rPr lang="en-CA" dirty="0" smtClean="0"/>
              <a:t>)</a:t>
            </a:r>
            <a:r>
              <a:rPr lang="en-CA" baseline="-25000" dirty="0" smtClean="0"/>
              <a:t>2 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  + 2KI</a:t>
            </a:r>
            <a:r>
              <a:rPr lang="en-CA" baseline="-25000" dirty="0" smtClean="0"/>
              <a:t> 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 </a:t>
            </a:r>
            <a:r>
              <a:rPr lang="en-CA" dirty="0" smtClean="0">
                <a:sym typeface="Wingdings"/>
              </a:rPr>
              <a:t></a:t>
            </a:r>
            <a:r>
              <a:rPr lang="en-CA" dirty="0" smtClean="0"/>
              <a:t> PbI</a:t>
            </a:r>
            <a:r>
              <a:rPr lang="en-CA" baseline="-25000" dirty="0" smtClean="0"/>
              <a:t>2 (s)</a:t>
            </a:r>
            <a:r>
              <a:rPr lang="en-CA" dirty="0" smtClean="0"/>
              <a:t> + 2KNO</a:t>
            </a:r>
            <a:r>
              <a:rPr lang="en-CA" baseline="-25000" dirty="0" smtClean="0"/>
              <a:t>3 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Page 316 # 1-2</a:t>
            </a:r>
          </a:p>
          <a:p>
            <a:r>
              <a:rPr lang="en-CA" dirty="0" smtClean="0"/>
              <a:t>Page 318 # 4-5</a:t>
            </a:r>
          </a:p>
          <a:p>
            <a:r>
              <a:rPr lang="en-CA" dirty="0" smtClean="0"/>
              <a:t>Page 319 # 6, 8</a:t>
            </a:r>
          </a:p>
          <a:p>
            <a:r>
              <a:rPr lang="en-CA" dirty="0" smtClean="0"/>
              <a:t>Page 325 # 11-12</a:t>
            </a:r>
          </a:p>
          <a:p>
            <a:r>
              <a:rPr lang="en-CA" dirty="0" smtClean="0"/>
              <a:t>Read page read 362 - 374,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Thermal pollution is merely waste heat that has been transferred to water or air. How is the concentration of dissolved oxygen in water be effected by thermal pollution?</a:t>
            </a:r>
          </a:p>
          <a:p>
            <a:endParaRPr lang="en-CA" dirty="0" smtClean="0"/>
          </a:p>
          <a:p>
            <a:r>
              <a:rPr lang="en-CA" dirty="0" smtClean="0"/>
              <a:t>Warmer water contains less dissolved O</a:t>
            </a:r>
            <a:r>
              <a:rPr lang="en-CA" baseline="-25000" dirty="0" smtClean="0"/>
              <a:t>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a diver had the "bends", describe how this can be treated.</a:t>
            </a:r>
          </a:p>
          <a:p>
            <a:endParaRPr lang="en-CA" dirty="0" smtClean="0"/>
          </a:p>
          <a:p>
            <a:r>
              <a:rPr lang="en-CA" dirty="0" smtClean="0"/>
              <a:t>Decompression chambers are used to maintain a higher pressure that is slowly decreased.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V/V concentration acetic acid if 50 </a:t>
            </a:r>
            <a:r>
              <a:rPr lang="en-CA" dirty="0" err="1" smtClean="0"/>
              <a:t>mL</a:t>
            </a:r>
            <a:r>
              <a:rPr lang="en-CA" dirty="0" smtClean="0"/>
              <a:t> of acetic acid is added to 50 </a:t>
            </a:r>
            <a:r>
              <a:rPr lang="en-CA" dirty="0" err="1" smtClean="0"/>
              <a:t>mL</a:t>
            </a:r>
            <a:r>
              <a:rPr lang="en-CA" dirty="0" smtClean="0"/>
              <a:t> of water? The acetic acid is already 5% V/V. Make the solution </a:t>
            </a:r>
          </a:p>
          <a:p>
            <a:r>
              <a:rPr lang="en-CA" dirty="0" smtClean="0"/>
              <a:t>First you need to the volume of acetic acid in 50 </a:t>
            </a:r>
            <a:r>
              <a:rPr lang="en-CA" dirty="0" err="1" smtClean="0"/>
              <a:t>mL</a:t>
            </a:r>
            <a:r>
              <a:rPr lang="en-CA" dirty="0" smtClean="0"/>
              <a:t> of the acetic acid.</a:t>
            </a:r>
          </a:p>
          <a:p>
            <a:pPr>
              <a:buNone/>
            </a:pPr>
            <a:r>
              <a:rPr lang="en-CA" dirty="0" err="1" smtClean="0"/>
              <a:t>V</a:t>
            </a:r>
            <a:r>
              <a:rPr lang="en-CA" baseline="-25000" dirty="0" err="1" smtClean="0"/>
              <a:t>Solution</a:t>
            </a:r>
            <a:r>
              <a:rPr lang="en-CA" dirty="0" smtClean="0"/>
              <a:t> </a:t>
            </a:r>
            <a:r>
              <a:rPr lang="en-CA" baseline="-25000" dirty="0" smtClean="0"/>
              <a:t>acetic acid</a:t>
            </a:r>
            <a:r>
              <a:rPr lang="en-CA" dirty="0" smtClean="0"/>
              <a:t> = 50 </a:t>
            </a:r>
            <a:r>
              <a:rPr lang="en-CA" dirty="0" err="1" smtClean="0"/>
              <a:t>mL</a:t>
            </a:r>
            <a:r>
              <a:rPr lang="en-CA" dirty="0" smtClean="0"/>
              <a:t> </a:t>
            </a:r>
          </a:p>
          <a:p>
            <a:pPr>
              <a:buNone/>
            </a:pPr>
            <a:r>
              <a:rPr lang="en-CA" dirty="0" err="1" smtClean="0"/>
              <a:t>C</a:t>
            </a:r>
            <a:r>
              <a:rPr lang="en-CA" baseline="-25000" dirty="0" err="1" smtClean="0"/>
              <a:t>acetic</a:t>
            </a:r>
            <a:r>
              <a:rPr lang="en-CA" baseline="-25000" dirty="0" smtClean="0"/>
              <a:t> acid</a:t>
            </a:r>
            <a:r>
              <a:rPr lang="en-CA" dirty="0" smtClean="0"/>
              <a:t> = 5%</a:t>
            </a:r>
          </a:p>
          <a:p>
            <a:pPr>
              <a:buNone/>
            </a:pPr>
            <a:r>
              <a:rPr lang="en-CA" dirty="0" err="1" smtClean="0"/>
              <a:t>V</a:t>
            </a:r>
            <a:r>
              <a:rPr lang="en-CA" baseline="-25000" dirty="0" err="1" smtClean="0"/>
              <a:t>acetic</a:t>
            </a:r>
            <a:r>
              <a:rPr lang="en-CA" baseline="-25000" dirty="0" smtClean="0"/>
              <a:t> acid </a:t>
            </a:r>
            <a:r>
              <a:rPr lang="en-CA" dirty="0" smtClean="0"/>
              <a:t> = ? </a:t>
            </a:r>
            <a:endParaRPr lang="en-C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517232"/>
            <a:ext cx="2655646" cy="112474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5589240"/>
            <a:ext cx="5238222" cy="76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amount of dissolved oxygen in a mountain lake at</a:t>
            </a:r>
            <a:br>
              <a:rPr lang="en-CA" dirty="0" smtClean="0"/>
            </a:br>
            <a:r>
              <a:rPr lang="en-CA" dirty="0" smtClean="0"/>
              <a:t>10,000 ft and 50</a:t>
            </a:r>
            <a:r>
              <a:rPr lang="en-CA" baseline="30000" dirty="0" smtClean="0"/>
              <a:t>o</a:t>
            </a:r>
            <a:r>
              <a:rPr lang="en-CA" dirty="0" smtClean="0"/>
              <a:t>F is __?_ than the amount of dissolved oxygen in a lake near sea level at 50</a:t>
            </a:r>
            <a:r>
              <a:rPr lang="en-CA" baseline="30000" dirty="0" smtClean="0"/>
              <a:t>o</a:t>
            </a:r>
            <a:r>
              <a:rPr lang="en-CA" dirty="0" smtClean="0"/>
              <a:t>F</a:t>
            </a:r>
          </a:p>
          <a:p>
            <a:endParaRPr lang="en-CA" dirty="0" smtClean="0"/>
          </a:p>
          <a:p>
            <a:r>
              <a:rPr lang="en-CA" dirty="0" smtClean="0"/>
              <a:t>Less at higher altitude because there is less pressure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Coke at room temperature will have __?_ carbon dioxide in the gas space above the liquid than an ice cold bottle.</a:t>
            </a:r>
          </a:p>
          <a:p>
            <a:endParaRPr lang="en-CA" dirty="0" smtClean="0"/>
          </a:p>
          <a:p>
            <a:r>
              <a:rPr lang="en-CA" dirty="0" smtClean="0"/>
              <a:t>More gas, because the warm coke can hold less gas in solution.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Hyperbaric therapy, which involves exposure to oxygen at higher than atmospheric pressure may be used to treat hypoxia (low oxygen supply in the tissues). Explain how the treatment works.</a:t>
            </a:r>
          </a:p>
          <a:p>
            <a:endParaRPr lang="en-CA" dirty="0" smtClean="0"/>
          </a:p>
          <a:p>
            <a:r>
              <a:rPr lang="en-CA" dirty="0" smtClean="0"/>
              <a:t>The increase in pressure in the chamber will cause more O2 gas to enter the lungs and go into the blood stream.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= 2.5 </a:t>
            </a:r>
            <a:r>
              <a:rPr lang="en-CA" dirty="0" err="1" smtClean="0"/>
              <a:t>mL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Now calculate the concentration of the new solution</a:t>
            </a:r>
          </a:p>
          <a:p>
            <a:r>
              <a:rPr lang="en-CA" dirty="0" err="1" smtClean="0"/>
              <a:t>V</a:t>
            </a:r>
            <a:r>
              <a:rPr lang="en-CA" baseline="-25000" dirty="0" err="1" smtClean="0"/>
              <a:t>Solution</a:t>
            </a:r>
            <a:r>
              <a:rPr lang="en-CA" dirty="0" smtClean="0"/>
              <a:t> </a:t>
            </a:r>
            <a:r>
              <a:rPr lang="en-CA" baseline="-25000" dirty="0" smtClean="0"/>
              <a:t>acetic acid</a:t>
            </a:r>
            <a:r>
              <a:rPr lang="en-CA" dirty="0" smtClean="0"/>
              <a:t> = 100 </a:t>
            </a:r>
            <a:r>
              <a:rPr lang="en-CA" dirty="0" err="1" smtClean="0"/>
              <a:t>mL</a:t>
            </a:r>
            <a:r>
              <a:rPr lang="en-CA" dirty="0" smtClean="0"/>
              <a:t> </a:t>
            </a:r>
          </a:p>
          <a:p>
            <a:r>
              <a:rPr lang="en-CA" dirty="0" err="1" smtClean="0"/>
              <a:t>V</a:t>
            </a:r>
            <a:r>
              <a:rPr lang="en-CA" baseline="-25000" dirty="0" err="1" smtClean="0"/>
              <a:t>acetic</a:t>
            </a:r>
            <a:r>
              <a:rPr lang="en-CA" baseline="-25000" dirty="0" smtClean="0"/>
              <a:t> acid </a:t>
            </a:r>
            <a:r>
              <a:rPr lang="en-CA" dirty="0" smtClean="0"/>
              <a:t> = 2.5 </a:t>
            </a:r>
            <a:r>
              <a:rPr lang="en-CA" dirty="0" err="1" smtClean="0"/>
              <a:t>mL</a:t>
            </a:r>
            <a:r>
              <a:rPr lang="en-CA" dirty="0" smtClean="0"/>
              <a:t> </a:t>
            </a:r>
          </a:p>
          <a:p>
            <a:r>
              <a:rPr lang="en-CA" dirty="0" err="1" smtClean="0"/>
              <a:t>C</a:t>
            </a:r>
            <a:r>
              <a:rPr lang="en-CA" baseline="-25000" dirty="0" err="1" smtClean="0"/>
              <a:t>acetic</a:t>
            </a:r>
            <a:r>
              <a:rPr lang="en-CA" baseline="-25000" dirty="0" smtClean="0"/>
              <a:t> acid</a:t>
            </a:r>
            <a:r>
              <a:rPr lang="en-CA" dirty="0" smtClean="0"/>
              <a:t> = ?</a:t>
            </a:r>
          </a:p>
          <a:p>
            <a:endParaRPr lang="en-CA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628800"/>
            <a:ext cx="5216013" cy="1268760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445224"/>
            <a:ext cx="2655646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= 2.5% concentration</a:t>
            </a:r>
          </a:p>
          <a:p>
            <a:endParaRPr lang="en-CA" dirty="0" smtClean="0"/>
          </a:p>
          <a:p>
            <a:r>
              <a:rPr lang="en-CA" dirty="0" smtClean="0"/>
              <a:t>Therefore, the final concentration of the acetic acid solution would be 2.5% V/V. </a:t>
            </a:r>
            <a:endParaRPr lang="en-CA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556792"/>
            <a:ext cx="5214098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Solubility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Solubility of Solids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507288" cy="4551784"/>
          </a:xfrm>
        </p:spPr>
        <p:txBody>
          <a:bodyPr/>
          <a:lstStyle/>
          <a:p>
            <a:r>
              <a:rPr lang="en-CA" dirty="0" smtClean="0"/>
              <a:t>Every pure substance has specific solubility which can be found by looking in the </a:t>
            </a:r>
            <a:r>
              <a:rPr lang="en-CA" b="1" i="1" dirty="0" smtClean="0">
                <a:solidFill>
                  <a:srgbClr val="002060"/>
                </a:solidFill>
              </a:rPr>
              <a:t>CRC Handbook of Chemistry</a:t>
            </a:r>
            <a:r>
              <a:rPr lang="en-CA" dirty="0" smtClean="0"/>
              <a:t>. </a:t>
            </a:r>
          </a:p>
          <a:p>
            <a:r>
              <a:rPr lang="en-CA" dirty="0" smtClean="0"/>
              <a:t>The value that it states indicates the specific number of grams of solid that will dissolve in 100 </a:t>
            </a:r>
            <a:r>
              <a:rPr lang="en-CA" dirty="0" err="1" smtClean="0"/>
              <a:t>mL</a:t>
            </a:r>
            <a:r>
              <a:rPr lang="en-CA" dirty="0" smtClean="0"/>
              <a:t> of water, this is different than ending with 100mL of solution. </a:t>
            </a:r>
          </a:p>
          <a:p>
            <a:endParaRPr lang="en-CA" dirty="0"/>
          </a:p>
        </p:txBody>
      </p:sp>
      <p:pic>
        <p:nvPicPr>
          <p:cNvPr id="1026" name="Picture 2" descr="http://t3.gstatic.com/images?q=tbn:ANd9GcTRNnOyH-lz328DHMNl49ET4yE7iR65WwtADncjb_oJ-wE71K5D4eifbVc_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33056"/>
            <a:ext cx="3024337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there are </a:t>
            </a:r>
            <a:r>
              <a:rPr lang="en-CA" b="1" dirty="0" err="1" smtClean="0">
                <a:solidFill>
                  <a:srgbClr val="002060"/>
                </a:solidFill>
              </a:rPr>
              <a:t>undissolved</a:t>
            </a:r>
            <a:r>
              <a:rPr lang="en-CA" dirty="0" smtClean="0"/>
              <a:t> solids in the solution, the solution is not </a:t>
            </a:r>
            <a:r>
              <a:rPr lang="en-CA" b="1" dirty="0" smtClean="0">
                <a:solidFill>
                  <a:srgbClr val="002060"/>
                </a:solidFill>
              </a:rPr>
              <a:t>standard</a:t>
            </a:r>
            <a:r>
              <a:rPr lang="en-CA" dirty="0" smtClean="0"/>
              <a:t> but </a:t>
            </a:r>
            <a:r>
              <a:rPr lang="en-CA" b="1" dirty="0" smtClean="0">
                <a:solidFill>
                  <a:srgbClr val="002060"/>
                </a:solidFill>
              </a:rPr>
              <a:t>saturated</a:t>
            </a:r>
            <a:r>
              <a:rPr lang="en-CA" dirty="0" smtClean="0"/>
              <a:t> for that specific </a:t>
            </a:r>
            <a:r>
              <a:rPr lang="en-CA" b="1" dirty="0" smtClean="0">
                <a:solidFill>
                  <a:srgbClr val="002060"/>
                </a:solidFill>
              </a:rPr>
              <a:t>temperature. </a:t>
            </a:r>
          </a:p>
          <a:p>
            <a:endParaRPr lang="en-CA" dirty="0"/>
          </a:p>
        </p:txBody>
      </p:sp>
      <p:pic>
        <p:nvPicPr>
          <p:cNvPr id="21506" name="Picture 2" descr="http://t1.gstatic.com/images?q=tbn:ANd9GcTyu5sJcbtVBo_yqKXE7HpvZcS5nPMyzZK_9qM3vzM_shhKvEWGABthLtp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3140968"/>
            <a:ext cx="4962427" cy="3717032"/>
          </a:xfrm>
          <a:prstGeom prst="rect">
            <a:avLst/>
          </a:prstGeom>
          <a:noFill/>
        </p:spPr>
      </p:pic>
      <p:sp>
        <p:nvSpPr>
          <p:cNvPr id="21508" name="AutoShape 4" descr="http://t2.gstatic.com/images?q=tbn:ANd9GcQ4QYp5j5_LspZdfLhF9ZM6pP-YPm1mS3jMAgm1o5n80iiCqQ9n45dCk40Dt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1510" name="Picture 6" descr="http://t2.gstatic.com/images?q=tbn:ANd9GcQ4QYp5j5_LspZdfLhF9ZM6pP-YPm1mS3jMAgm1o5n80iiCqQ9n45dCk40D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852936"/>
            <a:ext cx="355697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Solubility Curves </a:t>
            </a:r>
            <a:r>
              <a:rPr lang="en-CA" dirty="0" smtClean="0"/>
              <a:t>(Page 316)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b="1" dirty="0" smtClean="0">
                <a:solidFill>
                  <a:srgbClr val="002060"/>
                </a:solidFill>
              </a:rPr>
              <a:t>Used to indicate how much solid of a specific substance can dissolve in 100 </a:t>
            </a:r>
            <a:r>
              <a:rPr lang="en-CA" b="1" dirty="0" err="1" smtClean="0">
                <a:solidFill>
                  <a:srgbClr val="002060"/>
                </a:solidFill>
              </a:rPr>
              <a:t>mL</a:t>
            </a:r>
            <a:r>
              <a:rPr lang="en-CA" b="1" dirty="0" smtClean="0">
                <a:solidFill>
                  <a:srgbClr val="002060"/>
                </a:solidFill>
              </a:rPr>
              <a:t> of water. </a:t>
            </a:r>
          </a:p>
          <a:p>
            <a:pPr lvl="0"/>
            <a:endParaRPr lang="en-CA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http://t0.gstatic.com/images?q=tbn:ANd9GcT8aXDImy9GEpFRMToJS7NCOb2mt7re1TRd9uwneFTG-B3tdYaTbD43c1NYI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5832648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1071</Words>
  <Application>Microsoft Office PowerPoint</Application>
  <PresentationFormat>On-screen Show (4:3)</PresentationFormat>
  <Paragraphs>113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Solubility  (page 314 - 326) </vt:lpstr>
      <vt:lpstr>Today’s Agenda</vt:lpstr>
      <vt:lpstr>Question # 2</vt:lpstr>
      <vt:lpstr>Slide 4</vt:lpstr>
      <vt:lpstr>Slide 5</vt:lpstr>
      <vt:lpstr>Solubility</vt:lpstr>
      <vt:lpstr>Solubility of Solids</vt:lpstr>
      <vt:lpstr>Slide 8</vt:lpstr>
      <vt:lpstr>Solubility Curves (Page 316)</vt:lpstr>
      <vt:lpstr>Slide 10</vt:lpstr>
      <vt:lpstr>Slide 11</vt:lpstr>
      <vt:lpstr>Example</vt:lpstr>
      <vt:lpstr>Slide 13</vt:lpstr>
      <vt:lpstr>Solubility of Gases</vt:lpstr>
      <vt:lpstr>Example – </vt:lpstr>
      <vt:lpstr>The BENDS</vt:lpstr>
      <vt:lpstr>Slide 17</vt:lpstr>
      <vt:lpstr>Slide 18</vt:lpstr>
      <vt:lpstr>Example</vt:lpstr>
      <vt:lpstr>Solubility in Water – Generalizations</vt:lpstr>
      <vt:lpstr>Slide 21</vt:lpstr>
      <vt:lpstr>Slide 22</vt:lpstr>
      <vt:lpstr>Solubility Categories (P 323) </vt:lpstr>
      <vt:lpstr>Slide 24</vt:lpstr>
      <vt:lpstr>Slide 25</vt:lpstr>
      <vt:lpstr>Example –</vt:lpstr>
      <vt:lpstr>Questions</vt:lpstr>
      <vt:lpstr>Questions 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</dc:title>
  <dc:creator>Dave Hoover</dc:creator>
  <cp:lastModifiedBy>Dave Hoover</cp:lastModifiedBy>
  <cp:revision>20</cp:revision>
  <dcterms:created xsi:type="dcterms:W3CDTF">2011-12-13T14:52:17Z</dcterms:created>
  <dcterms:modified xsi:type="dcterms:W3CDTF">2011-12-14T16:21:12Z</dcterms:modified>
</cp:coreProperties>
</file>