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71" r:id="rId14"/>
    <p:sldId id="269" r:id="rId15"/>
    <p:sldId id="270" r:id="rId16"/>
    <p:sldId id="26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F3BCF07-B052-4917-A280-E3DE5CBE4BF2}" type="datetimeFigureOut">
              <a:rPr lang="en-CA" smtClean="0"/>
              <a:pPr/>
              <a:t>18/01/2012</a:t>
            </a:fld>
            <a:endParaRPr lang="en-CA"/>
          </a:p>
        </p:txBody>
      </p:sp>
      <p:sp>
        <p:nvSpPr>
          <p:cNvPr id="20" name="Footer Placeholder 19"/>
          <p:cNvSpPr>
            <a:spLocks noGrp="1"/>
          </p:cNvSpPr>
          <p:nvPr>
            <p:ph type="ftr" sz="quarter" idx="11"/>
          </p:nvPr>
        </p:nvSpPr>
        <p:spPr/>
        <p:txBody>
          <a:bodyPr/>
          <a:lstStyle>
            <a:extLst/>
          </a:lstStyle>
          <a:p>
            <a:endParaRPr lang="en-CA"/>
          </a:p>
        </p:txBody>
      </p:sp>
      <p:sp>
        <p:nvSpPr>
          <p:cNvPr id="10" name="Slide Number Placeholder 9"/>
          <p:cNvSpPr>
            <a:spLocks noGrp="1"/>
          </p:cNvSpPr>
          <p:nvPr>
            <p:ph type="sldNum" sz="quarter" idx="12"/>
          </p:nvPr>
        </p:nvSpPr>
        <p:spPr/>
        <p:txBody>
          <a:bodyPr/>
          <a:lstStyle>
            <a:extLst/>
          </a:lstStyle>
          <a:p>
            <a:fld id="{8D2315C7-DC47-4B8C-B65A-7D2FC201CE75}" type="slidenum">
              <a:rPr lang="en-CA" smtClean="0"/>
              <a:pPr/>
              <a:t>‹#›</a:t>
            </a:fld>
            <a:endParaRPr lang="en-CA"/>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F3BCF07-B052-4917-A280-E3DE5CBE4BF2}" type="datetimeFigureOut">
              <a:rPr lang="en-CA" smtClean="0"/>
              <a:pPr/>
              <a:t>18/01/2012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8D2315C7-DC47-4B8C-B65A-7D2FC201CE75}"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F3BCF07-B052-4917-A280-E3DE5CBE4BF2}" type="datetimeFigureOut">
              <a:rPr lang="en-CA" smtClean="0"/>
              <a:pPr/>
              <a:t>18/01/2012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8D2315C7-DC47-4B8C-B65A-7D2FC201CE75}"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F3BCF07-B052-4917-A280-E3DE5CBE4BF2}" type="datetimeFigureOut">
              <a:rPr lang="en-CA" smtClean="0"/>
              <a:pPr/>
              <a:t>18/01/2012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8D2315C7-DC47-4B8C-B65A-7D2FC201CE75}"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F3BCF07-B052-4917-A280-E3DE5CBE4BF2}" type="datetimeFigureOut">
              <a:rPr lang="en-CA" smtClean="0"/>
              <a:pPr/>
              <a:t>18/01/2012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8D2315C7-DC47-4B8C-B65A-7D2FC201CE75}" type="slidenum">
              <a:rPr lang="en-CA" smtClean="0"/>
              <a:pPr/>
              <a:t>‹#›</a:t>
            </a:fld>
            <a:endParaRPr lang="en-CA"/>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F3BCF07-B052-4917-A280-E3DE5CBE4BF2}" type="datetimeFigureOut">
              <a:rPr lang="en-CA" smtClean="0"/>
              <a:pPr/>
              <a:t>18/01/2012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8D2315C7-DC47-4B8C-B65A-7D2FC201CE75}"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F3BCF07-B052-4917-A280-E3DE5CBE4BF2}" type="datetimeFigureOut">
              <a:rPr lang="en-CA" smtClean="0"/>
              <a:pPr/>
              <a:t>18/01/2012</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8D2315C7-DC47-4B8C-B65A-7D2FC201CE75}"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F3BCF07-B052-4917-A280-E3DE5CBE4BF2}" type="datetimeFigureOut">
              <a:rPr lang="en-CA" smtClean="0"/>
              <a:pPr/>
              <a:t>18/01/2012</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8D2315C7-DC47-4B8C-B65A-7D2FC201CE75}"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F3BCF07-B052-4917-A280-E3DE5CBE4BF2}" type="datetimeFigureOut">
              <a:rPr lang="en-CA" smtClean="0"/>
              <a:pPr/>
              <a:t>18/01/2012</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8D2315C7-DC47-4B8C-B65A-7D2FC201CE75}" type="slidenum">
              <a:rPr lang="en-CA" smtClean="0"/>
              <a:pPr/>
              <a:t>‹#›</a:t>
            </a:fld>
            <a:endParaRPr lang="en-CA"/>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F3BCF07-B052-4917-A280-E3DE5CBE4BF2}" type="datetimeFigureOut">
              <a:rPr lang="en-CA" smtClean="0"/>
              <a:pPr/>
              <a:t>18/01/2012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8D2315C7-DC47-4B8C-B65A-7D2FC201CE75}"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F3BCF07-B052-4917-A280-E3DE5CBE4BF2}" type="datetimeFigureOut">
              <a:rPr lang="en-CA" smtClean="0"/>
              <a:pPr/>
              <a:t>18/01/2012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8D2315C7-DC47-4B8C-B65A-7D2FC201CE75}" type="slidenum">
              <a:rPr lang="en-CA" smtClean="0"/>
              <a:pPr/>
              <a:t>‹#›</a:t>
            </a:fld>
            <a:endParaRPr lang="en-CA"/>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F3BCF07-B052-4917-A280-E3DE5CBE4BF2}" type="datetimeFigureOut">
              <a:rPr lang="en-CA" smtClean="0"/>
              <a:pPr/>
              <a:t>18/01/2012</a:t>
            </a:fld>
            <a:endParaRPr lang="en-CA"/>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CA"/>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D2315C7-DC47-4B8C-B65A-7D2FC201CE75}" type="slidenum">
              <a:rPr lang="en-CA" smtClean="0"/>
              <a:pPr/>
              <a:t>‹#›</a:t>
            </a:fld>
            <a:endParaRPr lang="en-CA"/>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Mixtures of gases</a:t>
            </a:r>
            <a:endParaRPr lang="en-CA" dirty="0"/>
          </a:p>
        </p:txBody>
      </p:sp>
      <p:sp>
        <p:nvSpPr>
          <p:cNvPr id="3" name="Subtitle 2"/>
          <p:cNvSpPr>
            <a:spLocks noGrp="1"/>
          </p:cNvSpPr>
          <p:nvPr>
            <p:ph type="subTitle" idx="1"/>
          </p:nvPr>
        </p:nvSpPr>
        <p:spPr/>
        <p:txBody>
          <a:bodyPr/>
          <a:lstStyle/>
          <a:p>
            <a:r>
              <a:rPr lang="en-CA" dirty="0" smtClean="0"/>
              <a:t>Lesson 7</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1"/>
          <p:cNvSpPr>
            <a:spLocks noGrp="1"/>
          </p:cNvSpPr>
          <p:nvPr>
            <p:ph idx="1"/>
          </p:nvPr>
        </p:nvSpPr>
        <p:spPr/>
        <p:txBody>
          <a:bodyPr>
            <a:normAutofit lnSpcReduction="10000"/>
          </a:bodyPr>
          <a:lstStyle/>
          <a:p>
            <a:pPr eaLnBrk="1" hangingPunct="1">
              <a:buFont typeface="Wingdings 3" pitchFamily="18" charset="2"/>
              <a:buNone/>
            </a:pPr>
            <a:r>
              <a:rPr lang="en-CA" dirty="0" smtClean="0"/>
              <a:t>The laws equation is expressed as:</a:t>
            </a:r>
          </a:p>
          <a:p>
            <a:pPr eaLnBrk="1" hangingPunct="1"/>
            <a:endParaRPr lang="en-CA" dirty="0" smtClean="0"/>
          </a:p>
          <a:p>
            <a:pPr eaLnBrk="1" hangingPunct="1"/>
            <a:endParaRPr lang="en-CA" dirty="0" smtClean="0"/>
          </a:p>
          <a:p>
            <a:pPr algn="ctr" eaLnBrk="1" hangingPunct="1">
              <a:buFont typeface="Wingdings 3" pitchFamily="18" charset="2"/>
              <a:buNone/>
            </a:pPr>
            <a:r>
              <a:rPr lang="en-CA" b="1" dirty="0" err="1" smtClean="0">
                <a:solidFill>
                  <a:srgbClr val="002060"/>
                </a:solidFill>
              </a:rPr>
              <a:t>P</a:t>
            </a:r>
            <a:r>
              <a:rPr lang="en-CA" b="1" baseline="-25000" dirty="0" err="1" smtClean="0">
                <a:solidFill>
                  <a:srgbClr val="002060"/>
                </a:solidFill>
              </a:rPr>
              <a:t>total</a:t>
            </a:r>
            <a:r>
              <a:rPr lang="en-CA" b="1" dirty="0" smtClean="0">
                <a:solidFill>
                  <a:srgbClr val="002060"/>
                </a:solidFill>
              </a:rPr>
              <a:t> = P</a:t>
            </a:r>
            <a:r>
              <a:rPr lang="en-CA" b="1" baseline="-25000" dirty="0" smtClean="0">
                <a:solidFill>
                  <a:srgbClr val="002060"/>
                </a:solidFill>
              </a:rPr>
              <a:t>1</a:t>
            </a:r>
            <a:r>
              <a:rPr lang="en-CA" b="1" dirty="0" smtClean="0">
                <a:solidFill>
                  <a:srgbClr val="002060"/>
                </a:solidFill>
              </a:rPr>
              <a:t> + P</a:t>
            </a:r>
            <a:r>
              <a:rPr lang="en-CA" b="1" baseline="-25000" dirty="0" smtClean="0">
                <a:solidFill>
                  <a:srgbClr val="002060"/>
                </a:solidFill>
              </a:rPr>
              <a:t>2</a:t>
            </a:r>
            <a:r>
              <a:rPr lang="en-CA" b="1" dirty="0" smtClean="0">
                <a:solidFill>
                  <a:srgbClr val="002060"/>
                </a:solidFill>
              </a:rPr>
              <a:t> + P</a:t>
            </a:r>
            <a:r>
              <a:rPr lang="en-CA" b="1" baseline="-25000" dirty="0" smtClean="0">
                <a:solidFill>
                  <a:srgbClr val="002060"/>
                </a:solidFill>
              </a:rPr>
              <a:t>3</a:t>
            </a:r>
            <a:r>
              <a:rPr lang="en-CA" b="1" dirty="0" smtClean="0">
                <a:solidFill>
                  <a:srgbClr val="002060"/>
                </a:solidFill>
              </a:rPr>
              <a:t> + ...</a:t>
            </a:r>
            <a:endParaRPr lang="en-CA" dirty="0" smtClean="0">
              <a:solidFill>
                <a:srgbClr val="002060"/>
              </a:solidFill>
            </a:endParaRPr>
          </a:p>
          <a:p>
            <a:pPr eaLnBrk="1" hangingPunct="1">
              <a:buFont typeface="Wingdings 3" pitchFamily="18" charset="2"/>
              <a:buNone/>
            </a:pPr>
            <a:endParaRPr lang="en-CA" dirty="0" smtClean="0"/>
          </a:p>
          <a:p>
            <a:pPr eaLnBrk="1" hangingPunct="1">
              <a:buFont typeface="Wingdings 3" pitchFamily="18" charset="2"/>
              <a:buNone/>
            </a:pPr>
            <a:endParaRPr lang="en-CA" dirty="0" smtClean="0"/>
          </a:p>
          <a:p>
            <a:pPr eaLnBrk="1" hangingPunct="1">
              <a:buFont typeface="Wingdings 3" pitchFamily="18" charset="2"/>
              <a:buNone/>
            </a:pPr>
            <a:r>
              <a:rPr lang="en-CA" dirty="0" smtClean="0"/>
              <a:t>Where </a:t>
            </a:r>
            <a:r>
              <a:rPr lang="en-CA" dirty="0" err="1" smtClean="0"/>
              <a:t>P</a:t>
            </a:r>
            <a:r>
              <a:rPr lang="en-CA" baseline="-25000" dirty="0" err="1" smtClean="0"/>
              <a:t>total</a:t>
            </a:r>
            <a:r>
              <a:rPr lang="en-CA" dirty="0" smtClean="0"/>
              <a:t> is the total pressure of the mixture and P</a:t>
            </a:r>
            <a:r>
              <a:rPr lang="en-CA" baseline="-25000" dirty="0" smtClean="0"/>
              <a:t>1</a:t>
            </a:r>
            <a:r>
              <a:rPr lang="en-CA" dirty="0" smtClean="0"/>
              <a:t>, P</a:t>
            </a:r>
            <a:r>
              <a:rPr lang="en-CA" baseline="-25000" dirty="0" smtClean="0"/>
              <a:t>2</a:t>
            </a:r>
            <a:r>
              <a:rPr lang="en-CA" dirty="0" smtClean="0"/>
              <a:t>, and P</a:t>
            </a:r>
            <a:r>
              <a:rPr lang="en-CA" baseline="-25000" dirty="0" smtClean="0"/>
              <a:t>3</a:t>
            </a:r>
            <a:r>
              <a:rPr lang="en-CA" dirty="0" smtClean="0"/>
              <a:t> are the partial pressures </a:t>
            </a:r>
            <a:r>
              <a:rPr lang="en-CA" dirty="0" smtClean="0"/>
              <a:t>each </a:t>
            </a:r>
            <a:r>
              <a:rPr lang="en-CA" dirty="0" smtClean="0"/>
              <a:t>has in the mixture. </a:t>
            </a:r>
          </a:p>
          <a:p>
            <a:pPr eaLnBrk="1" hangingPunct="1">
              <a:buFont typeface="Wingdings 3" pitchFamily="18" charset="2"/>
              <a:buNone/>
            </a:pPr>
            <a:endParaRPr lang="en-CA" dirty="0" smtClean="0"/>
          </a:p>
        </p:txBody>
      </p:sp>
      <p:sp>
        <p:nvSpPr>
          <p:cNvPr id="3" name="Title 2"/>
          <p:cNvSpPr>
            <a:spLocks noGrp="1"/>
          </p:cNvSpPr>
          <p:nvPr>
            <p:ph type="title"/>
          </p:nvPr>
        </p:nvSpPr>
        <p:spPr/>
        <p:txBody>
          <a:bodyPr>
            <a:normAutofit/>
          </a:bodyPr>
          <a:lstStyle/>
          <a:p>
            <a:pPr eaLnBrk="1" fontAlgn="auto" hangingPunct="1">
              <a:spcAft>
                <a:spcPts val="0"/>
              </a:spcAft>
              <a:defRPr/>
            </a:pPr>
            <a:r>
              <a:rPr lang="en-CA" dirty="0" smtClean="0"/>
              <a:t>Dalton’s Law of Partial Pressures</a:t>
            </a:r>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1"/>
          <p:cNvSpPr>
            <a:spLocks noGrp="1"/>
          </p:cNvSpPr>
          <p:nvPr>
            <p:ph idx="1"/>
          </p:nvPr>
        </p:nvSpPr>
        <p:spPr/>
        <p:txBody>
          <a:bodyPr/>
          <a:lstStyle/>
          <a:p>
            <a:pPr eaLnBrk="1" hangingPunct="1"/>
            <a:endParaRPr lang="en-CA" smtClean="0"/>
          </a:p>
        </p:txBody>
      </p:sp>
      <p:sp>
        <p:nvSpPr>
          <p:cNvPr id="3" name="Title 2"/>
          <p:cNvSpPr>
            <a:spLocks noGrp="1"/>
          </p:cNvSpPr>
          <p:nvPr>
            <p:ph type="title"/>
          </p:nvPr>
        </p:nvSpPr>
        <p:spPr/>
        <p:txBody>
          <a:bodyPr>
            <a:normAutofit/>
          </a:bodyPr>
          <a:lstStyle/>
          <a:p>
            <a:pPr eaLnBrk="1" fontAlgn="auto" hangingPunct="1">
              <a:spcAft>
                <a:spcPts val="0"/>
              </a:spcAft>
              <a:defRPr/>
            </a:pPr>
            <a:r>
              <a:rPr lang="en-CA" dirty="0" smtClean="0"/>
              <a:t>Dalton’s Law of Partial Pressures</a:t>
            </a:r>
            <a:endParaRPr lang="en-CA" dirty="0"/>
          </a:p>
        </p:txBody>
      </p:sp>
      <p:pic>
        <p:nvPicPr>
          <p:cNvPr id="62466" name="Picture 2" descr="FG05_14"/>
          <p:cNvPicPr>
            <a:picLocks noChangeAspect="1" noChangeArrowheads="1"/>
          </p:cNvPicPr>
          <p:nvPr/>
        </p:nvPicPr>
        <p:blipFill>
          <a:blip r:embed="rId2" cstate="print"/>
          <a:srcRect/>
          <a:stretch>
            <a:fillRect/>
          </a:stretch>
        </p:blipFill>
        <p:spPr bwMode="auto">
          <a:xfrm>
            <a:off x="1000100" y="1330198"/>
            <a:ext cx="7150126" cy="552780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1"/>
          <p:cNvSpPr>
            <a:spLocks noGrp="1"/>
          </p:cNvSpPr>
          <p:nvPr>
            <p:ph idx="1"/>
          </p:nvPr>
        </p:nvSpPr>
        <p:spPr/>
        <p:txBody>
          <a:bodyPr/>
          <a:lstStyle/>
          <a:p>
            <a:pPr eaLnBrk="1" hangingPunct="1"/>
            <a:r>
              <a:rPr lang="en-CA" smtClean="0"/>
              <a:t>This law can be explained by the molecular kinetic theory, the type of gas particle doesn’t matter because they are all behaving in the same manner. They are all consistently moving, and colliding with each other and with the walls of the container. </a:t>
            </a:r>
          </a:p>
          <a:p>
            <a:pPr eaLnBrk="1" hangingPunct="1"/>
            <a:endParaRPr lang="en-CA" smtClean="0"/>
          </a:p>
        </p:txBody>
      </p:sp>
      <p:sp>
        <p:nvSpPr>
          <p:cNvPr id="3" name="Title 2"/>
          <p:cNvSpPr>
            <a:spLocks noGrp="1"/>
          </p:cNvSpPr>
          <p:nvPr>
            <p:ph type="title"/>
          </p:nvPr>
        </p:nvSpPr>
        <p:spPr/>
        <p:txBody>
          <a:bodyPr/>
          <a:lstStyle/>
          <a:p>
            <a:pPr eaLnBrk="1" fontAlgn="auto" hangingPunct="1">
              <a:spcAft>
                <a:spcPts val="0"/>
              </a:spcAft>
              <a:defRPr/>
            </a:pPr>
            <a:endParaRPr lang="en-CA"/>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The law is based on two concepts. </a:t>
            </a:r>
          </a:p>
          <a:p>
            <a:pPr marL="596646" lvl="0" indent="-514350">
              <a:buFont typeface="+mj-lt"/>
              <a:buAutoNum type="arabicPeriod"/>
            </a:pPr>
            <a:r>
              <a:rPr lang="en-CA" b="1" dirty="0" smtClean="0">
                <a:solidFill>
                  <a:srgbClr val="002060"/>
                </a:solidFill>
              </a:rPr>
              <a:t>The pressure of a gas is caused by the collisions with the walls of the container. </a:t>
            </a:r>
          </a:p>
          <a:p>
            <a:pPr marL="596646" lvl="0" indent="-514350">
              <a:buFont typeface="+mj-lt"/>
              <a:buAutoNum type="arabicPeriod"/>
            </a:pPr>
            <a:r>
              <a:rPr lang="en-CA" b="1" dirty="0" smtClean="0">
                <a:solidFill>
                  <a:srgbClr val="002060"/>
                </a:solidFill>
              </a:rPr>
              <a:t>Gas molecules act independently of each other. </a:t>
            </a:r>
          </a:p>
          <a:p>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1"/>
          <p:cNvSpPr>
            <a:spLocks noGrp="1"/>
          </p:cNvSpPr>
          <p:nvPr>
            <p:ph idx="1"/>
          </p:nvPr>
        </p:nvSpPr>
        <p:spPr/>
        <p:txBody>
          <a:bodyPr/>
          <a:lstStyle/>
          <a:p>
            <a:pPr eaLnBrk="1" hangingPunct="1"/>
            <a:r>
              <a:rPr lang="en-CA" smtClean="0"/>
              <a:t>The air that we are breathing right now is primarily composed of nitrogen, oxygen and carbon dioxide. What is the air pressure in this room if the following pressures occur?  N</a:t>
            </a:r>
            <a:r>
              <a:rPr lang="en-CA" baseline="-25000" smtClean="0"/>
              <a:t>2</a:t>
            </a:r>
            <a:r>
              <a:rPr lang="en-CA" smtClean="0"/>
              <a:t>  = 79.03 kPa, O</a:t>
            </a:r>
            <a:r>
              <a:rPr lang="en-CA" baseline="-25000" smtClean="0"/>
              <a:t>2</a:t>
            </a:r>
            <a:r>
              <a:rPr lang="en-CA" smtClean="0"/>
              <a:t> = 21.28 kPa and CO</a:t>
            </a:r>
            <a:r>
              <a:rPr lang="en-CA" baseline="-25000" smtClean="0"/>
              <a:t>2</a:t>
            </a:r>
            <a:r>
              <a:rPr lang="en-CA" smtClean="0"/>
              <a:t> = 1.01 kPa. </a:t>
            </a:r>
          </a:p>
          <a:p>
            <a:pPr eaLnBrk="1" hangingPunct="1"/>
            <a:endParaRPr lang="en-CA" smtClean="0"/>
          </a:p>
        </p:txBody>
      </p:sp>
      <p:sp>
        <p:nvSpPr>
          <p:cNvPr id="3" name="Title 2"/>
          <p:cNvSpPr>
            <a:spLocks noGrp="1"/>
          </p:cNvSpPr>
          <p:nvPr>
            <p:ph type="title"/>
          </p:nvPr>
        </p:nvSpPr>
        <p:spPr/>
        <p:txBody>
          <a:bodyPr/>
          <a:lstStyle/>
          <a:p>
            <a:pPr eaLnBrk="1" fontAlgn="auto" hangingPunct="1">
              <a:spcAft>
                <a:spcPts val="0"/>
              </a:spcAft>
              <a:defRPr/>
            </a:pPr>
            <a:r>
              <a:rPr lang="en-CA" dirty="0" smtClean="0"/>
              <a:t>Example</a:t>
            </a:r>
            <a:endParaRPr lang="en-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85750" y="1643063"/>
          <a:ext cx="8429684" cy="4929222"/>
        </p:xfrm>
        <a:graphic>
          <a:graphicData uri="http://schemas.openxmlformats.org/drawingml/2006/table">
            <a:tbl>
              <a:tblPr/>
              <a:tblGrid>
                <a:gridCol w="719199"/>
                <a:gridCol w="3495643"/>
                <a:gridCol w="622367"/>
                <a:gridCol w="3592475"/>
              </a:tblGrid>
              <a:tr h="2957532">
                <a:tc>
                  <a:txBody>
                    <a:bodyPr/>
                    <a:lstStyle/>
                    <a:p>
                      <a:pPr>
                        <a:lnSpc>
                          <a:spcPct val="115000"/>
                        </a:lnSpc>
                        <a:spcAft>
                          <a:spcPts val="0"/>
                        </a:spcAft>
                      </a:pPr>
                      <a:r>
                        <a:rPr lang="en-CA" sz="2800" kern="50" dirty="0">
                          <a:latin typeface="Times New Roman"/>
                          <a:ea typeface="Arial Unicode MS"/>
                        </a:rPr>
                        <a:t>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2800" kern="50" dirty="0">
                          <a:latin typeface="Times New Roman"/>
                          <a:ea typeface="Arial Unicode MS"/>
                        </a:rPr>
                        <a:t>N</a:t>
                      </a:r>
                      <a:r>
                        <a:rPr lang="en-CA" sz="2800" kern="50" baseline="-25000" dirty="0">
                          <a:latin typeface="Times New Roman"/>
                          <a:ea typeface="Arial Unicode MS"/>
                        </a:rPr>
                        <a:t>2</a:t>
                      </a:r>
                      <a:r>
                        <a:rPr lang="en-CA" sz="2800" kern="50" dirty="0">
                          <a:latin typeface="Times New Roman"/>
                          <a:ea typeface="Arial Unicode MS"/>
                        </a:rPr>
                        <a:t> = </a:t>
                      </a:r>
                      <a:r>
                        <a:rPr lang="en-US" sz="2800" kern="50" dirty="0">
                          <a:latin typeface="Times New Roman"/>
                          <a:ea typeface="Arial Unicode MS"/>
                        </a:rPr>
                        <a:t>79.03 </a:t>
                      </a:r>
                      <a:r>
                        <a:rPr lang="en-US" sz="2800" kern="50" dirty="0" err="1">
                          <a:latin typeface="Times New Roman"/>
                          <a:ea typeface="Arial Unicode MS"/>
                        </a:rPr>
                        <a:t>kPa</a:t>
                      </a:r>
                      <a:endParaRPr lang="en-CA" sz="2800" kern="50" dirty="0">
                        <a:latin typeface="Times New Roman"/>
                        <a:ea typeface="Arial Unicode MS"/>
                      </a:endParaRPr>
                    </a:p>
                    <a:p>
                      <a:pPr>
                        <a:lnSpc>
                          <a:spcPct val="115000"/>
                        </a:lnSpc>
                        <a:spcAft>
                          <a:spcPts val="0"/>
                        </a:spcAft>
                      </a:pPr>
                      <a:r>
                        <a:rPr lang="en-US" sz="2800" kern="50" dirty="0">
                          <a:latin typeface="Times New Roman"/>
                          <a:ea typeface="Arial Unicode MS"/>
                        </a:rPr>
                        <a:t>O</a:t>
                      </a:r>
                      <a:r>
                        <a:rPr lang="en-US" sz="2800" kern="50" baseline="-25000" dirty="0">
                          <a:latin typeface="Times New Roman"/>
                          <a:ea typeface="Arial Unicode MS"/>
                        </a:rPr>
                        <a:t>2</a:t>
                      </a:r>
                      <a:r>
                        <a:rPr lang="en-US" sz="2800" kern="50" dirty="0">
                          <a:latin typeface="Times New Roman"/>
                          <a:ea typeface="Arial Unicode MS"/>
                        </a:rPr>
                        <a:t> = 21.28 </a:t>
                      </a:r>
                      <a:r>
                        <a:rPr lang="en-US" sz="2800" kern="50" dirty="0" err="1">
                          <a:latin typeface="Times New Roman"/>
                          <a:ea typeface="Arial Unicode MS"/>
                        </a:rPr>
                        <a:t>kPa</a:t>
                      </a:r>
                      <a:endParaRPr lang="en-CA" sz="2800" kern="50" dirty="0">
                        <a:latin typeface="Times New Roman"/>
                        <a:ea typeface="Arial Unicode MS"/>
                      </a:endParaRPr>
                    </a:p>
                    <a:p>
                      <a:pPr>
                        <a:lnSpc>
                          <a:spcPct val="115000"/>
                        </a:lnSpc>
                        <a:spcAft>
                          <a:spcPts val="0"/>
                        </a:spcAft>
                      </a:pPr>
                      <a:r>
                        <a:rPr lang="en-US" sz="2800" kern="50" dirty="0">
                          <a:latin typeface="Times New Roman"/>
                          <a:ea typeface="Arial Unicode MS"/>
                        </a:rPr>
                        <a:t>CO</a:t>
                      </a:r>
                      <a:r>
                        <a:rPr lang="en-US" sz="2800" kern="50" baseline="-25000" dirty="0">
                          <a:latin typeface="Times New Roman"/>
                          <a:ea typeface="Arial Unicode MS"/>
                        </a:rPr>
                        <a:t>2</a:t>
                      </a:r>
                      <a:r>
                        <a:rPr lang="en-US" sz="2800" kern="50" dirty="0">
                          <a:latin typeface="Times New Roman"/>
                          <a:ea typeface="Arial Unicode MS"/>
                        </a:rPr>
                        <a:t> = 1.01 </a:t>
                      </a:r>
                      <a:r>
                        <a:rPr lang="en-US" sz="2800" kern="50" dirty="0" err="1">
                          <a:latin typeface="Times New Roman"/>
                          <a:ea typeface="Arial Unicode MS"/>
                        </a:rPr>
                        <a:t>kPa</a:t>
                      </a:r>
                      <a:endParaRPr lang="en-CA" sz="2800" kern="50" dirty="0">
                        <a:latin typeface="Times New Roman"/>
                        <a:ea typeface="Arial Unicode M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2800" kern="50">
                          <a:latin typeface="Times New Roman"/>
                          <a:ea typeface="Arial Unicode MS"/>
                        </a:rPr>
                        <a: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2800" kern="50" dirty="0" err="1">
                          <a:latin typeface="Times New Roman"/>
                          <a:ea typeface="Times New Roman"/>
                        </a:rPr>
                        <a:t>P</a:t>
                      </a:r>
                      <a:r>
                        <a:rPr lang="en-CA" sz="2800" kern="50" baseline="-25000" dirty="0" err="1">
                          <a:latin typeface="Times New Roman"/>
                          <a:ea typeface="Times New Roman"/>
                        </a:rPr>
                        <a:t>total</a:t>
                      </a:r>
                      <a:r>
                        <a:rPr lang="en-CA" sz="2800" kern="50" dirty="0">
                          <a:latin typeface="Times New Roman"/>
                          <a:ea typeface="Times New Roman"/>
                        </a:rPr>
                        <a:t> = </a:t>
                      </a:r>
                      <a:r>
                        <a:rPr lang="en-US" sz="2800" kern="50" dirty="0">
                          <a:latin typeface="Times New Roman"/>
                          <a:ea typeface="Arial Unicode MS"/>
                        </a:rPr>
                        <a:t>79.03 </a:t>
                      </a:r>
                      <a:r>
                        <a:rPr lang="en-US" sz="2800" kern="50" dirty="0" err="1">
                          <a:latin typeface="Times New Roman"/>
                          <a:ea typeface="Arial Unicode MS"/>
                        </a:rPr>
                        <a:t>kPa</a:t>
                      </a:r>
                      <a:r>
                        <a:rPr lang="en-US" sz="2800" kern="50" dirty="0">
                          <a:latin typeface="Times New Roman"/>
                          <a:ea typeface="Arial Unicode MS"/>
                        </a:rPr>
                        <a:t> + 21.28 </a:t>
                      </a:r>
                      <a:r>
                        <a:rPr lang="en-US" sz="2800" kern="50" dirty="0" err="1">
                          <a:latin typeface="Times New Roman"/>
                          <a:ea typeface="Arial Unicode MS"/>
                        </a:rPr>
                        <a:t>kPa</a:t>
                      </a:r>
                      <a:r>
                        <a:rPr lang="en-US" sz="2800" kern="50" dirty="0">
                          <a:latin typeface="Times New Roman"/>
                          <a:ea typeface="Arial Unicode MS"/>
                        </a:rPr>
                        <a:t> + 1.01 </a:t>
                      </a:r>
                      <a:r>
                        <a:rPr lang="en-US" sz="2800" kern="50" dirty="0" err="1">
                          <a:latin typeface="Times New Roman"/>
                          <a:ea typeface="Arial Unicode MS"/>
                        </a:rPr>
                        <a:t>kPa</a:t>
                      </a:r>
                      <a:endParaRPr lang="en-CA" sz="2800" kern="50" dirty="0">
                        <a:latin typeface="Times New Roman"/>
                        <a:ea typeface="Arial Unicode MS"/>
                      </a:endParaRPr>
                    </a:p>
                    <a:p>
                      <a:pPr>
                        <a:lnSpc>
                          <a:spcPct val="115000"/>
                        </a:lnSpc>
                        <a:spcAft>
                          <a:spcPts val="0"/>
                        </a:spcAft>
                      </a:pPr>
                      <a:endParaRPr lang="en-US" sz="2800" kern="50" dirty="0" smtClean="0">
                        <a:latin typeface="Times New Roman"/>
                        <a:ea typeface="Arial Unicode MS"/>
                      </a:endParaRPr>
                    </a:p>
                    <a:p>
                      <a:pPr>
                        <a:lnSpc>
                          <a:spcPct val="115000"/>
                        </a:lnSpc>
                        <a:spcAft>
                          <a:spcPts val="0"/>
                        </a:spcAft>
                      </a:pPr>
                      <a:r>
                        <a:rPr lang="en-US" sz="2800" kern="50" dirty="0" smtClean="0">
                          <a:latin typeface="Times New Roman"/>
                          <a:ea typeface="Arial Unicode MS"/>
                        </a:rPr>
                        <a:t>= </a:t>
                      </a:r>
                      <a:r>
                        <a:rPr lang="en-US" sz="2800" kern="50" dirty="0">
                          <a:latin typeface="Times New Roman"/>
                          <a:ea typeface="Arial Unicode MS"/>
                        </a:rPr>
                        <a:t>101. 32 </a:t>
                      </a:r>
                      <a:r>
                        <a:rPr lang="en-US" sz="2800" kern="50" dirty="0" err="1">
                          <a:latin typeface="Times New Roman"/>
                          <a:ea typeface="Arial Unicode MS"/>
                        </a:rPr>
                        <a:t>kPa</a:t>
                      </a:r>
                      <a:endParaRPr lang="en-CA" sz="2800" kern="50" dirty="0">
                        <a:latin typeface="Times New Roman"/>
                        <a:ea typeface="Arial Unicode M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5845">
                <a:tc>
                  <a:txBody>
                    <a:bodyPr/>
                    <a:lstStyle/>
                    <a:p>
                      <a:pPr>
                        <a:lnSpc>
                          <a:spcPct val="115000"/>
                        </a:lnSpc>
                        <a:spcAft>
                          <a:spcPts val="0"/>
                        </a:spcAft>
                      </a:pPr>
                      <a:r>
                        <a:rPr lang="en-CA" sz="2800" kern="50">
                          <a:latin typeface="Times New Roman"/>
                          <a:ea typeface="Arial Unicode MS"/>
                        </a:rPr>
                        <a:t>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2800" kern="50">
                          <a:latin typeface="Times New Roman"/>
                          <a:ea typeface="Arial Unicode MS"/>
                        </a:rPr>
                        <a:t>P</a:t>
                      </a:r>
                      <a:r>
                        <a:rPr lang="en-CA" sz="2800" kern="50" baseline="-25000">
                          <a:latin typeface="Times New Roman"/>
                          <a:ea typeface="Arial Unicode MS"/>
                        </a:rPr>
                        <a:t>total </a:t>
                      </a:r>
                      <a:r>
                        <a:rPr lang="en-CA" sz="2800" kern="50">
                          <a:latin typeface="Times New Roman"/>
                          <a:ea typeface="Arial Unicode M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en-CA" sz="2800" kern="50" dirty="0">
                          <a:latin typeface="Times New Roman"/>
                          <a:ea typeface="Arial Unicode MS"/>
                        </a:rPr>
                        <a:t>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en-CA" sz="2800" kern="50" dirty="0">
                          <a:latin typeface="Times New Roman"/>
                          <a:ea typeface="Arial Unicode MS"/>
                        </a:rPr>
                        <a:t>Therefore, the air pressure in the room is 101.32 </a:t>
                      </a:r>
                      <a:r>
                        <a:rPr lang="en-CA" sz="2800" kern="50" dirty="0" err="1">
                          <a:latin typeface="Times New Roman"/>
                          <a:ea typeface="Arial Unicode MS"/>
                        </a:rPr>
                        <a:t>kPa</a:t>
                      </a:r>
                      <a:r>
                        <a:rPr lang="en-CA" sz="2800" kern="50" dirty="0">
                          <a:latin typeface="Times New Roman"/>
                          <a:ea typeface="Arial Unicode MS"/>
                        </a:rPr>
                        <a:t>. </a:t>
                      </a:r>
                      <a:r>
                        <a:rPr lang="en-CA" sz="2800" kern="50" dirty="0">
                          <a:latin typeface="Times New Roman"/>
                          <a:ea typeface="Times New Roman"/>
                        </a:rPr>
                        <a:t> </a:t>
                      </a:r>
                      <a:endParaRPr lang="en-CA" sz="2800" kern="50" dirty="0">
                        <a:latin typeface="Times New Roman"/>
                        <a:ea typeface="Arial Unicode M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5845">
                <a:tc>
                  <a:txBody>
                    <a:bodyPr/>
                    <a:lstStyle/>
                    <a:p>
                      <a:pPr>
                        <a:lnSpc>
                          <a:spcPct val="115000"/>
                        </a:lnSpc>
                        <a:spcAft>
                          <a:spcPts val="0"/>
                        </a:spcAft>
                      </a:pPr>
                      <a:r>
                        <a:rPr lang="en-CA" sz="2800" kern="50">
                          <a:latin typeface="Times New Roman"/>
                          <a:ea typeface="Arial Unicode MS"/>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2800" dirty="0" err="1">
                          <a:latin typeface="Times New Roman"/>
                          <a:ea typeface="Calibri"/>
                        </a:rPr>
                        <a:t>P</a:t>
                      </a:r>
                      <a:r>
                        <a:rPr lang="en-CA" sz="2800" baseline="-25000" dirty="0" err="1">
                          <a:latin typeface="Times New Roman"/>
                          <a:ea typeface="Calibri"/>
                        </a:rPr>
                        <a:t>total</a:t>
                      </a:r>
                      <a:r>
                        <a:rPr lang="en-CA" sz="2800" dirty="0">
                          <a:latin typeface="Times New Roman"/>
                          <a:ea typeface="Calibri"/>
                        </a:rPr>
                        <a:t> = </a:t>
                      </a:r>
                      <a:r>
                        <a:rPr lang="en-CA" sz="2800" dirty="0">
                          <a:latin typeface="Times New Roman"/>
                          <a:ea typeface="Times New Roman"/>
                        </a:rPr>
                        <a:t>P</a:t>
                      </a:r>
                      <a:r>
                        <a:rPr lang="en-CA" sz="2800" baseline="-25000" dirty="0">
                          <a:latin typeface="Times New Roman"/>
                          <a:ea typeface="Times New Roman"/>
                        </a:rPr>
                        <a:t>1</a:t>
                      </a:r>
                      <a:r>
                        <a:rPr lang="en-CA" sz="2800" dirty="0">
                          <a:latin typeface="Times New Roman"/>
                          <a:ea typeface="Times New Roman"/>
                        </a:rPr>
                        <a:t> + P</a:t>
                      </a:r>
                      <a:r>
                        <a:rPr lang="en-CA" sz="2800" baseline="-25000" dirty="0">
                          <a:latin typeface="Times New Roman"/>
                          <a:ea typeface="Times New Roman"/>
                        </a:rPr>
                        <a:t>2</a:t>
                      </a:r>
                      <a:r>
                        <a:rPr lang="en-CA" sz="2800" dirty="0">
                          <a:latin typeface="Times New Roman"/>
                          <a:ea typeface="Times New Roman"/>
                        </a:rPr>
                        <a:t> + P</a:t>
                      </a:r>
                      <a:r>
                        <a:rPr lang="en-CA" sz="2800" baseline="-25000" dirty="0">
                          <a:latin typeface="Times New Roman"/>
                          <a:ea typeface="Times New Roman"/>
                        </a:rPr>
                        <a:t>3</a:t>
                      </a:r>
                      <a:r>
                        <a:rPr lang="en-CA" sz="2800" dirty="0">
                          <a:latin typeface="Times New Roman"/>
                          <a:ea typeface="Times New Roman"/>
                        </a:rPr>
                        <a:t> + ...</a:t>
                      </a:r>
                      <a:endParaRPr lang="en-CA" sz="28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CA"/>
                    </a:p>
                  </a:txBody>
                  <a:tcPr/>
                </a:tc>
                <a:tc vMerge="1">
                  <a:txBody>
                    <a:bodyPr/>
                    <a:lstStyle/>
                    <a:p>
                      <a:endParaRPr lang="en-CA"/>
                    </a:p>
                  </a:txBody>
                  <a:tcPr/>
                </a:tc>
              </a:tr>
            </a:tbl>
          </a:graphicData>
        </a:graphic>
      </p:graphicFrame>
      <p:sp>
        <p:nvSpPr>
          <p:cNvPr id="3" name="Title 2"/>
          <p:cNvSpPr>
            <a:spLocks noGrp="1"/>
          </p:cNvSpPr>
          <p:nvPr>
            <p:ph type="title"/>
          </p:nvPr>
        </p:nvSpPr>
        <p:spPr/>
        <p:txBody>
          <a:bodyPr/>
          <a:lstStyle/>
          <a:p>
            <a:pPr eaLnBrk="1" fontAlgn="auto" hangingPunct="1">
              <a:spcAft>
                <a:spcPts val="0"/>
              </a:spcAft>
              <a:defRPr/>
            </a:pPr>
            <a:endParaRPr lang="en-CA"/>
          </a:p>
        </p:txBody>
      </p:sp>
      <p:sp>
        <p:nvSpPr>
          <p:cNvPr id="5" name="Rectangle 4"/>
          <p:cNvSpPr/>
          <p:nvPr/>
        </p:nvSpPr>
        <p:spPr>
          <a:xfrm>
            <a:off x="1115616" y="1700808"/>
            <a:ext cx="2808312" cy="22322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CA"/>
          </a:p>
        </p:txBody>
      </p:sp>
      <p:sp>
        <p:nvSpPr>
          <p:cNvPr id="6" name="Rectangle 5"/>
          <p:cNvSpPr/>
          <p:nvPr/>
        </p:nvSpPr>
        <p:spPr>
          <a:xfrm>
            <a:off x="971600" y="4653136"/>
            <a:ext cx="2727920" cy="5844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CA"/>
          </a:p>
        </p:txBody>
      </p:sp>
      <p:sp>
        <p:nvSpPr>
          <p:cNvPr id="7" name="Rectangle 6"/>
          <p:cNvSpPr/>
          <p:nvPr/>
        </p:nvSpPr>
        <p:spPr>
          <a:xfrm>
            <a:off x="1115616" y="5661248"/>
            <a:ext cx="3240360" cy="5844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CA"/>
          </a:p>
        </p:txBody>
      </p:sp>
      <p:sp>
        <p:nvSpPr>
          <p:cNvPr id="8" name="Rectangle 7"/>
          <p:cNvSpPr/>
          <p:nvPr/>
        </p:nvSpPr>
        <p:spPr>
          <a:xfrm>
            <a:off x="5220072" y="1628800"/>
            <a:ext cx="3240360" cy="20882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CA"/>
          </a:p>
        </p:txBody>
      </p:sp>
      <p:sp>
        <p:nvSpPr>
          <p:cNvPr id="9" name="Rectangle 8"/>
          <p:cNvSpPr/>
          <p:nvPr/>
        </p:nvSpPr>
        <p:spPr>
          <a:xfrm>
            <a:off x="5220072" y="4725144"/>
            <a:ext cx="3240360" cy="18722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grpId="0" nodeType="clickEffect">
                                  <p:stCondLst>
                                    <p:cond delay="0"/>
                                  </p:stCondLst>
                                  <p:childTnLst>
                                    <p:animEffect transition="out" filter="diamond(in)">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0" nodeType="clickEffect">
                                  <p:stCondLst>
                                    <p:cond delay="0"/>
                                  </p:stCondLst>
                                  <p:childTnLst>
                                    <p:animEffect transition="out" filter="diamond(in)">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8" presetClass="exit" presetSubtype="16" fill="hold" grpId="0" nodeType="clickEffect">
                                  <p:stCondLst>
                                    <p:cond delay="0"/>
                                  </p:stCondLst>
                                  <p:childTnLst>
                                    <p:animEffect transition="out" filter="diamond(in)">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8" presetClass="exit" presetSubtype="16" fill="hold" grpId="0" nodeType="clickEffect">
                                  <p:stCondLst>
                                    <p:cond delay="0"/>
                                  </p:stCondLst>
                                  <p:childTnLst>
                                    <p:animEffect transition="out" filter="diamond(in)">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8" presetClass="exit" presetSubtype="16" fill="hold" grpId="0" nodeType="clickEffect">
                                  <p:stCondLst>
                                    <p:cond delay="0"/>
                                  </p:stCondLst>
                                  <p:childTnLst>
                                    <p:animEffect transition="out" filter="diamond(in)">
                                      <p:cBhvr>
                                        <p:cTn id="26" dur="2000"/>
                                        <p:tgtEl>
                                          <p:spTgt spid="9"/>
                                        </p:tgtEl>
                                      </p:cBhvr>
                                    </p:animEffect>
                                    <p:set>
                                      <p:cBhvr>
                                        <p:cTn id="2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b="1" dirty="0" smtClean="0"/>
              <a:t>Applications of Partial Pressures</a:t>
            </a:r>
            <a:endParaRPr lang="en-CA" dirty="0" smtClean="0"/>
          </a:p>
          <a:p>
            <a:r>
              <a:rPr lang="en-CA" dirty="0" smtClean="0"/>
              <a:t>Read 463 - 464</a:t>
            </a:r>
          </a:p>
          <a:p>
            <a:endParaRPr lang="en-CA" dirty="0" smtClean="0"/>
          </a:p>
          <a:p>
            <a:r>
              <a:rPr lang="en-CA" dirty="0" smtClean="0"/>
              <a:t>Questions</a:t>
            </a:r>
          </a:p>
          <a:p>
            <a:r>
              <a:rPr lang="en-CA" dirty="0" smtClean="0"/>
              <a:t>Page 461 # 1-3</a:t>
            </a:r>
          </a:p>
          <a:p>
            <a:r>
              <a:rPr lang="en-CA" dirty="0" smtClean="0"/>
              <a:t>Page 463 # 5-7</a:t>
            </a:r>
          </a:p>
          <a:p>
            <a:r>
              <a:rPr lang="en-CA" smtClean="0"/>
              <a:t>Page 465 # 8-10</a:t>
            </a:r>
          </a:p>
          <a:p>
            <a:endParaRPr lang="en-CA"/>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Mixtures of Gases</a:t>
            </a:r>
            <a:endParaRPr lang="en-CA" dirty="0"/>
          </a:p>
        </p:txBody>
      </p:sp>
      <p:sp>
        <p:nvSpPr>
          <p:cNvPr id="3" name="Content Placeholder 2"/>
          <p:cNvSpPr>
            <a:spLocks noGrp="1"/>
          </p:cNvSpPr>
          <p:nvPr>
            <p:ph idx="1"/>
          </p:nvPr>
        </p:nvSpPr>
        <p:spPr>
          <a:xfrm>
            <a:off x="971600" y="2132856"/>
            <a:ext cx="7962088" cy="4725144"/>
          </a:xfrm>
        </p:spPr>
        <p:txBody>
          <a:bodyPr>
            <a:normAutofit/>
          </a:bodyPr>
          <a:lstStyle/>
          <a:p>
            <a:r>
              <a:rPr lang="en-CA" dirty="0" smtClean="0"/>
              <a:t>300 years ago air was thought to be one compound. </a:t>
            </a:r>
          </a:p>
          <a:p>
            <a:r>
              <a:rPr lang="en-CA" dirty="0" smtClean="0"/>
              <a:t>Antoine Lavoisier (1743-1794) discovered that air was actually made up of at </a:t>
            </a:r>
            <a:r>
              <a:rPr lang="en-CA" b="1" dirty="0" smtClean="0">
                <a:solidFill>
                  <a:srgbClr val="002060"/>
                </a:solidFill>
              </a:rPr>
              <a:t>least two gases</a:t>
            </a:r>
            <a:r>
              <a:rPr lang="en-CA" dirty="0" smtClean="0"/>
              <a:t>. </a:t>
            </a:r>
          </a:p>
          <a:p>
            <a:r>
              <a:rPr lang="en-CA" dirty="0" smtClean="0"/>
              <a:t>One that supported combustion and one that did not, this later lead to conservation of mass. </a:t>
            </a:r>
          </a:p>
          <a:p>
            <a:endParaRPr lang="en-CA" dirty="0"/>
          </a:p>
        </p:txBody>
      </p:sp>
      <p:pic>
        <p:nvPicPr>
          <p:cNvPr id="1026" name="Picture 2" descr="http://t3.gstatic.com/images?q=tbn:ANd9GcRUbp_jPMpBdPgLGwAdH3lFq56eEAjghmXIfgeL4q0dqAvIiWaS"/>
          <p:cNvPicPr>
            <a:picLocks noChangeAspect="1" noChangeArrowheads="1"/>
          </p:cNvPicPr>
          <p:nvPr/>
        </p:nvPicPr>
        <p:blipFill>
          <a:blip r:embed="rId2" cstate="print"/>
          <a:srcRect/>
          <a:stretch>
            <a:fillRect/>
          </a:stretch>
        </p:blipFill>
        <p:spPr bwMode="auto">
          <a:xfrm>
            <a:off x="7513762" y="0"/>
            <a:ext cx="1630238" cy="227375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John Dalton (1766-1844) proposed that </a:t>
            </a:r>
            <a:r>
              <a:rPr lang="en-CA" b="1" dirty="0" smtClean="0">
                <a:solidFill>
                  <a:srgbClr val="002060"/>
                </a:solidFill>
              </a:rPr>
              <a:t>gas particles act the same whether they are independent or in a mixture</a:t>
            </a:r>
            <a:r>
              <a:rPr lang="en-CA" dirty="0" smtClean="0"/>
              <a:t>.</a:t>
            </a:r>
            <a:endParaRPr lang="en-CA" dirty="0"/>
          </a:p>
        </p:txBody>
      </p:sp>
      <p:sp>
        <p:nvSpPr>
          <p:cNvPr id="27650" name="AutoShape 2" descr="data:image/jpeg;base64,/9j/4AAQSkZJRgABAQAAAQABAAD/2wBDAAkGBwgHBgkIBwgKCgkLDRYPDQwMDRsUFRAWIB0iIiAdHx8kKDQsJCYxJx8fLT0tMTU3Ojo6Iys/RD84QzQ5Ojf/2wBDAQoKCg0MDRoPDxo3JR8lNzc3Nzc3Nzc3Nzc3Nzc3Nzc3Nzc3Nzc3Nzc3Nzc3Nzc3Nzc3Nzc3Nzc3Nzc3Nzc3Nzf/wAARCADhAOEDASIAAhEBAxEB/8QAGwAAAQUBAQAAAAAAAAAAAAAAAAECAwQFBgf/xAA8EAABAwMDAgMGBQIEBgMAAAABAAIRAwQhEjFBBVETImEGFDJxgZEjM0KhsVLBFTTR4QckYnLw8TVzgv/EABQBAQAAAAAAAAAAAAAAAAAAAAD/xAAUEQEAAAAAAAAAAAAAAAAAAAAA/9oADAMBAAIRAxEAPwDyLlCCjdAIQlhANTtygR2R8kCx9kICBvsgQD0ToyRvGMco7KRrQRgSRwUEUJWtJOy0aHTKlYanDQ07LUtujQAQ3AG/dBgtovIkNPzTm21Uz5CV0TrVlKQ1o1SmNtnOguDQI3KDCFu48R6qF1Co0w5pA7rbr0y12lmZ7KjWHlIHy+SCpoLBlpI5KZB1AFXQdtQniE/3dj2h0QTv8wgzXDzFAb6KxUtnsl0S0KIEhA1wDQI3TJ/ZPeZzymeqBS6R6Jp9EboknjKA45TUvKVAbiEhRKTKBc9/2QklCBS37JpCkbv6IeOIhBHCUBHKVAHdHKX90pGBhA0DupNPISAeUJzRsgfSoPquDabS4nC6fo/QSwh1VoL4k4+H0HqpvZvpWmj75Ubk+WkO57rsLWy8OkcjUMygy6PS20gGtZLpBMqWvaltGWD4jytmhRlslszMKWvbNdbtETOP2QcbStmm4cHHIHZWWdM8Wg5xEnTDQBstanY6a9RzhvmY4lXqNMB2ktwRug4y9sizQ4NII8p9Fl17LeGiRnPddx1Wz8rw0fFkLJo2k3DuWj4tXdByrbJzA97mGGHLu5B2CQ1WlwY0ANOMrratiDR0NbjSduR/7XNX1h4Nd5dinMtcRt3CCGmxmGPzJjUqd7a6WFzNxkq8xukkVciIS1WarYj9QPfcd0HPkccpqt1qQBJ5VaI34QN2QDueyXc7IcMx2QNcISH5JSiECQiEp+6EAhGpCBGO0lKXSZUZS8boFmSjYbpqcgc3BkJSZCbtslHKBzcrS6TaG5rsAEgET6LNacrpvZgNbUl3Dgg7m3ospUqTGggMaBC0HjUCB+sqtbgVCQBjEGVdDCS1z8EEbcBBpMtmttmjRpJBKRlL8PafRX6EGjO89ymDyVDy0+mwQYdzRdSOpuW9uygpucMEg8RyFu3FsXtOnEcLJq0/CcdbJPEoIbunqE7yMrAqtNGu7fJ7LpRBYQHLJ6hRdTfLDqaUEeoaAW/DHKz+pNFRoaWNdGYIVwaGtBDDO0QoqwY/cEEfsg5a4cKDywtDgdnFUrp4a3YyZwePRa3UKBa58GQMgrCuXS7S4mR+6CFz2hsEZ3VeqDIjtlOcJcAkfsQNhlBCBmeyQ9lIIhNOMRIQMCcGiMnKRJqKAIEwJRynAIcM4QNgISw7shBFukQhAbJRJScpQgUJwONk0bpRtugc05xhbvRqxYZicZgbLCbM4XS9HptpW73mNZbE/wAoPQuhB1RjKhGCMhb7LcOEubyqXQqLW2NCd9DVrs8rQEDqDPDbp27GchSukwTuExpggGE8OJAGJHCBr2ggiMFVqtJji4SDGynqsLmmCQN/kqfghs1C50+voUFOvSpNdLZHyCp3LGkQXK5XfiBOxgqjVJIAmSgqGkzJHB4UV02noJIJMfdPrugnSCqNWoWHzCT6n9kFHqjQ1zWFuXOaD9guXvaYaSWx5W7fVbnUrjW5onDXHJ5nlY19Jc9sdgPQIMys2HAjATBCdc1A4mNtsqMH8OIQINzhMeAYgQnjIG+yaSYhAyO6UNHbhK4THGEcZ3QIcnCNySf2St3wEEwgIPYoRnt+6EFZKhESUAEo7JNkBA/COEDZLCBzXSQVvdMqlzWwDA4WA0LZ6C9ouKTS0uioCR6IPYunvNO0pNJh7WAfLCumtiZMDjsuat+veI6GsY1u0O/1Vx17WLPF91lhaXamvE/YmUGtTuS4mDscqdlyHSZwNx3XJ2PW6Fa/dTYfjbscGR6KSv1plm5zXGWT8XHyQdW65AZJGOQqtas6q0gjyxiey5Wp7ZURTLWkEgmSM54U1G76jdMFUU2Na4S2nUqBrnfL/dBrPa3UWvcCVDWDNJLTkhcrfddfa3LqV/butyctJdI9IjBTKfXKhyfMw9ig2qvxlsjbc91ldUqFgrOac6ZA+yui5ZWY00z691n9S1FpMgj+UGRW0vJGwAxPH+yp3tt4ILzMOcQZ+yv31uKNu12rLmyc9tgsu86kalIUgC4nJBHPf5oMm5BDoP2ChDpPOFfdYXdY+JoBn1yq7bdzHHWIc0kEICBgHsmaTuQpnCJBTTMmQEEREwTlBHl+aeRmAPRIRETlAxoxthIfiTwZalLQcgfdBFnshS+XuUIKfdAwcpZkzCEBIQEhTgge2CIRCalnEIHfRbXSOkdRrV6T7A0vGcA5odUDSsQFbnT7o1qRZUpaixsNe1xaQEG1WqVRqY94Hht1O8N2oOduftIws6vdVL68ZSo2lRpLgRVdUJfPeVq9Cs2XFSrTc7S6mxx0H9QIaf7FbNvaU6FTxLejTDiID48wHZBg0LCpXuWXNyatK6oPAa8tP449T/UO/Mrr+r0K3+Gy2uNYHwGk0tdjY4/fdVhQdX6tZ2+oywGpV7eg/utjq7WhoaDxCDzSvTtqDGOsBVHUHB3iUnNltHaC09z+32VfT1igxpaauknU86JPaZ5XU3VkLXrLK4ANO4paJjZ4OPutD3JzWggFoP6Zwg5e2t7x1MUL+H0ngjS4AeG47EDjKP8ACLqzZSfVfQpsrkNY1tUPydpHH1XUPs2U6L6tduGCdR4AyYU3T/Z2hd29IXhrOcW6nS/4SckBBmWnTTY0y69uabGiQWUzP1BUPULxzqD/AHC0JLmgCq92/wBOF0d9023trI2tBg0hobJMkwsOsBRpFuAIgIOb6tT6hdaPFYGDT520+FSbYuojW1gafuF11YgOb4kFuA9vaVkdfoVLegXUX4J0uHoEGW2pcU2/hvBHGJTbn8e2FVzQ2oHQYT+lu1fhOGRkHuEy7eG03DYveYzvCCg5omZTcak8jHH1SGQUEe+6QgT5tk7mU0ygSRhBbJg4SkJCc5QJoHcfdCWPRCClsYQgiChAqAhCBU5NSzhA8Le9m2jW95yNMEH5hc/K0Ok33udXzCWGJQem2fR2VKNK4oP8K4Y4kPjBHY+ivMbUa0F1AGpzGGj1lQezPUmXNix7SIO8LQuKn4bgAgr9EpsZc1qjiTU1+Z55Pom9WreYuwXdlcsnU6NB4DQ46cT35Kw7yq19y8ExjJjhAjn0q9M0avw/EAOCp/fH0gxrQHwPifz2WTd31p7u40qjXOa34mOHlVnozx1Gxa45c3kINLFd4qXNQFoIIpt2+qvi9psZDcALFfrokztPZQOrEtOTk7FBpXl+C3MyOy5rqF21xMuyDIHKdd3Ba2JmSScrCr1Q8h8GZyUGnSugRpguEiZ33TepVH12MpeUtkudJ2VOzOkCoWyQNuCpaz2+EahI1HceiCCm2lbS8u8+nfhoWFc3JuLoOnS1uGgcBWb+41zRokwTDj39FUZRLTq37ygmc+QJyUxxOcpSc7xhN0mJGUBJ5+SUZhLo8smEm43QJBmUQN+E5gjkpNiMIGwPVCWfQIQUEqTZAQKlQI+qIQCUJEqA+qcI52TUBB2HsP1A06tS1LiARqaPXleh22mq0ScRn1XjPTrl1pd0q7DljpXrHSbjxKbXtyHNkZQWuqWFcS+wrDb8txxPzXmPtFddTbcPt7qnUoZ80H4vr2XorerONZ1OlQq1oJBLR5QR6qLqQtru2qG4sXvLsBjnN34MoPK7VlerFGnOlxyAN16L0IMsrJltqmoBlYDLG5tq8ssabGjYl6lNDqD7kVaFSn5N2gnP1QdTWh1MkzKyblxyQIA7K3Y1qlRuiswtdEHKo9Q/De4DPdBRqkvEHOMyqZsC+rqBOh3C0mtBDncRBCYw5/ugqm3DLZwacKjfWLaNjrY97nHg8BadxWFRwpYDZyVF1Bralq5lOdUeVqDjqwqMfLmlk5HqnU7g7OyFq9YoFnT6ZeQTTdpn+VhINIHUMFLqgKrbVM6SrJ7eqBxHBKbscCfRAJTXHMIHA5zv8kjoSbOQ70+iBs/+ShL5u/7oQUUbISjfaUCSlEohHzQOB7IKbhKgVKE3KcCge1ejexV0LnpraTnean5Hdx2XnTPM4DldP7PXH+E3FOpUwyrAfnbsfog9JFt4VoxlFoAbn1JWRd2lWtUODHYLes67KtAEEEkD5FT1KVFg1tIk+iDiqllXADBJHJndWKFHwox5j34W9dGmZIIkcrKr1qVOSTudkEJ8vOeyxepvJqQDzurtzfMALWGTCxq1Ql8uMR/KC0x+ikATnYlUri5bSp6hOopr7kNbBmQcCN0lO2puf41+8yNqTeB6lBFatq3LwcgE+YhadcMYNJIaDvBycJfeYpNbTayjTiBGJ+qoVCHvhhkD4nnhBke0VfWKVNohvxR6LFVnqNwLm5LwIAwPkFWCBWnSZ7K/TcHsBlZysWr86TsguDI/umlsbp3BA2lKYPGAgZuOyX6fVOmDEDITY1R6IGx6ITtLvRCDOQhCBTukRslQASzKRKgXdKBCQKe2ourVWsaJkoLvSrV1R/iFvkafuVa6m8BkN+yusYLW38o+ERHcrGv62snI2Qa/s37Wv6fFve6n0Z8jwcs+foutPX6dy0+DXY5nzheSrSumvdb0K9LcNh0blB6DcdSqv1NaGDv5gsmrc6j+LVmNwCuOpdQrsIlxI+Ste9V3skOkb4CDfqXjGEaGNEY1EqncXRJkCS7tsqNIsfio86o2ImSpRbmqSGB5AyYzAQDKml2p9QD+yt0Lhr3Q0FzzkvdkKCla+fT4RcDxGVo+7toUnFzHkDOgCEEIp1Lh34pgdlR61eNt6Hu1Bw1OnURwP9U65vazmvFKkaVJmSew9Sueq1DVqF7tygYlaJSBPYJQMKVpIM9ildukMbIL9F4IBUpz9FRtn6XaTsVfA2x80AMuB5SRx6p/KI3BQJ4bf6kI8nohBlIQlQIgpYBH8JEChKUiXbKBwErc6LZjT4s+Y7LKsqJrV2tHJjZdU1radIMaAGtaRKCl1CqdABw3YLCuD5DI9Fo9RqHbhZNd2IQQFb/TQ19oA4TxAXPndbvSXA03AjkICv0ltZxFudNQ5a39Lj29F0nQejG46b5meFWpONOo0idLh3+e6yaj5kNwQVq9E6zc2l9Te58sMU6odyOCe8ILLuh21Vpp1qJbVacObiQk6Xa+7B9saZ/DJdq/q7L0Dp5tb3z0g0Foh7SJwobvoNJrQ6js45E7eoQcxR6abhhFJga5uZBwpKHRHPp1BVfEbEhdvZ2NO2bgA4A24VDq5YBOAdoQeZ+2llStOmF1KZdUaHQIHK4Qr0P27Jf03RMgVAcfVeeIFU1Buo7hQK/a0/wy6ON0FSoAHFMKlr/GVCUChX7aoXU5O4wqCmoVhTJDhhBpNd5sHPaU0kcymU3sePKRlSGB6goG6P8ApQiX/wBQQgy0oRhCBEJRxKU7oETgMIAkxH0WhaWD36TUwDsO6DQ6HbBtI3DgZ2C07ksbSlhM91Vvbyh0u1ZTHmeQIZ/dMuapFLVgte3UI9UGTfPmqROyzqu6u13SMxPKpVN0DFr9IeACCCeVkLS6Q8CoWnlBsVGEDVBJI+yjklxDvupgQ5kSmvaC0xmP2Qdh7I9ULtOoxUpQ12fiHBXfiqHNaWiQROV430S5FDqNF7idLjocvVem1S+1YCNu3CC5UuQHRkDZYnU5q1Z1YV65OSTzlUq/wudvOUHD+3NIs6VB31tM9wvO16T/AMS3hlnb0Zgudqgdh/7Xmx3wgVokgLcoU4tYjIErHtm66zQO63XVadINpPwXYBlBg1h5yoyrl8zTUJAwVUIygQIKeWjEdkwhANJGQYKt0rr9NQfUKmlhBoa6f9Q+6FQQgEoQrlnaah4lQQ31QRUbd9XYY7qZ9g9sQ6SeFeGoN0UmpaDHGuGudgZKB9h09lICpUMu/hW2PawvqOOGiVIW6KYkZnKoX9TTZ1SNyPugxLqu65uH1XkkuPfYLS958XpNOfipu0H1ELHVqg7/AJWoDy4IFqmQAq7xspCYUb0EZKntH6aoPCryn0zBQdIyp5GkDPqnioHeXEkfZUrWoX0wJ9Cp5OdkEtKQ/eI5XpvsfeC5s2SDIw5eYNfpyNyPsui9kesCyvBTrn8F2C4cIPRbsANJGw5WdUdq27gRC0H1m1qOuk5pY9sh04KyK93TtaZr1jFNmT9EHDf8Ta09QpUTjSyQuFOVr+03WKnWuqOuXDS34WN7NWQd0Fvprfxi47NCd1SofFEfp2S9OENeVBeO11clBMH+9W5LgNbd/UKmd1Jau01onBCK7Q2qQEDBtvhMdup6dIvYSNhuoX4KBqcOyQxwlaJQLHqhP0oQTWdDxKgJ+EHK1NIMNBgbplvSFOnpjYZPdSTEmJnGUCVqzaTRo7J/TCX13EmdifuqbgXvzsFodMpzTfUEiXQB8kF2sQSMkwFk9Zfpswz+p2y0Dl5iYWN1x7vEpsOYEoMw9lPT/wAuR/1/2UdCi6tVDG889lauGeEHUQZFN8SggOQonJ4mMymOQMhOaMpp+qkpiTEINCxdkCd1oFgDdZOZhZFuS12Z3WrSBdtseEBMjOQn0iQcHSe6caY39EgbpInKDp/ZPqtSlfMtKziaFbADjhrv91p+2NZtDpjmYEv/AIBP+i5Ci5wg0yQRkOA2U/tn1j3yzogfE5mlwH9XKDiW5cg7qWkwwXRsE17UFuznwHwqtUzUcY9FbsxFrXceAqT9kDWHS4FT1W6mh42VeFPbvkaHbIGgwFE7JU7gWOiFA7coEUtJs5UYGVZpAxhA7R6lCdp+aEGhV+Bqr/oCEIK5/LP/AJytfpn+W/8A07+UIQDuPksLr3+bb/2BCECdH/Ocobn8y5/+xCEEB2TXIQgYpaHxhCEE7PzD81s2vwt+iEIJGfm/dFbn6IQgsWn5Tv8AtH8rI678VP6oQgp0/wAp30UR2+qEILtv/wDH1vmFQP6UIQJyE+n+Y35oQgs3G4+QVM8/NCEDm7H5K3Q+EoQglQhC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27652" name="Picture 4" descr="http://www.humantouchofchemistry.com/files/john_dalton.jpg"/>
          <p:cNvPicPr>
            <a:picLocks noChangeAspect="1" noChangeArrowheads="1"/>
          </p:cNvPicPr>
          <p:nvPr/>
        </p:nvPicPr>
        <p:blipFill>
          <a:blip r:embed="rId2" cstate="print"/>
          <a:srcRect/>
          <a:stretch>
            <a:fillRect/>
          </a:stretch>
        </p:blipFill>
        <p:spPr bwMode="auto">
          <a:xfrm>
            <a:off x="7639050" y="0"/>
            <a:ext cx="1504950" cy="150495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After conducting a series of experiments he deducted that each individual gas contributes to the total gas pressure.</a:t>
            </a: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He also found that while the percent composition of the air did not change for gases such as O</a:t>
            </a:r>
            <a:r>
              <a:rPr lang="en-CA" baseline="-25000" dirty="0" smtClean="0"/>
              <a:t>2</a:t>
            </a:r>
            <a:r>
              <a:rPr lang="en-CA" dirty="0" smtClean="0"/>
              <a:t>, CO</a:t>
            </a:r>
            <a:r>
              <a:rPr lang="en-CA" baseline="-25000" dirty="0" smtClean="0"/>
              <a:t>2</a:t>
            </a:r>
            <a:r>
              <a:rPr lang="en-CA" dirty="0" smtClean="0"/>
              <a:t>, and N</a:t>
            </a:r>
            <a:r>
              <a:rPr lang="en-CA" baseline="-25000" dirty="0" smtClean="0"/>
              <a:t>2</a:t>
            </a:r>
            <a:r>
              <a:rPr lang="en-CA" dirty="0" smtClean="0"/>
              <a:t>. </a:t>
            </a:r>
          </a:p>
          <a:p>
            <a:endParaRPr lang="en-CA" dirty="0" smtClean="0"/>
          </a:p>
          <a:p>
            <a:r>
              <a:rPr lang="en-CA" dirty="0" smtClean="0"/>
              <a:t>Water vapour pressure would change depending on the temperature, regardless if it was by itself or in a mixture. .</a:t>
            </a: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Table: Composition of  Dry Air at Sea Level </a:t>
            </a:r>
            <a:endParaRPr lang="en-CA" dirty="0"/>
          </a:p>
        </p:txBody>
      </p:sp>
      <p:graphicFrame>
        <p:nvGraphicFramePr>
          <p:cNvPr id="4" name="Content Placeholder 3"/>
          <p:cNvGraphicFramePr>
            <a:graphicFrameLocks noGrp="1"/>
          </p:cNvGraphicFramePr>
          <p:nvPr>
            <p:ph idx="1"/>
          </p:nvPr>
        </p:nvGraphicFramePr>
        <p:xfrm>
          <a:off x="1" y="1484783"/>
          <a:ext cx="8964484" cy="4032449"/>
        </p:xfrm>
        <a:graphic>
          <a:graphicData uri="http://schemas.openxmlformats.org/drawingml/2006/table">
            <a:tbl>
              <a:tblPr/>
              <a:tblGrid>
                <a:gridCol w="1331639"/>
                <a:gridCol w="662781"/>
                <a:gridCol w="697256"/>
                <a:gridCol w="696424"/>
                <a:gridCol w="697256"/>
                <a:gridCol w="697256"/>
                <a:gridCol w="696424"/>
                <a:gridCol w="697256"/>
                <a:gridCol w="697256"/>
                <a:gridCol w="696424"/>
                <a:gridCol w="697256"/>
                <a:gridCol w="697256"/>
              </a:tblGrid>
              <a:tr h="1099759">
                <a:tc>
                  <a:txBody>
                    <a:bodyPr/>
                    <a:lstStyle/>
                    <a:p>
                      <a:pPr>
                        <a:lnSpc>
                          <a:spcPct val="115000"/>
                        </a:lnSpc>
                        <a:spcAft>
                          <a:spcPts val="0"/>
                        </a:spcAft>
                      </a:pPr>
                      <a:r>
                        <a:rPr lang="en-CA" sz="2000">
                          <a:solidFill>
                            <a:schemeClr val="tx1"/>
                          </a:solidFill>
                          <a:latin typeface="Times New Roman"/>
                          <a:ea typeface="Calibri"/>
                        </a:rPr>
                        <a:t>Component</a:t>
                      </a:r>
                      <a:endParaRPr lang="en-CA" sz="1800">
                        <a:solidFill>
                          <a:schemeClr val="tx1"/>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CA" sz="2000" b="1">
                          <a:solidFill>
                            <a:schemeClr val="tx1"/>
                          </a:solidFill>
                          <a:latin typeface="Times New Roman"/>
                          <a:ea typeface="Times New Roman"/>
                        </a:rPr>
                        <a:t>N</a:t>
                      </a:r>
                      <a:r>
                        <a:rPr lang="en-CA" sz="2000" b="1" baseline="-25000">
                          <a:solidFill>
                            <a:schemeClr val="tx1"/>
                          </a:solidFill>
                          <a:latin typeface="Times New Roman"/>
                          <a:ea typeface="Times New Roman"/>
                        </a:rPr>
                        <a:t>2</a:t>
                      </a:r>
                      <a:endParaRPr lang="en-CA" sz="1800">
                        <a:solidFill>
                          <a:schemeClr val="tx1"/>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CA" sz="2000" b="1">
                          <a:solidFill>
                            <a:schemeClr val="tx1"/>
                          </a:solidFill>
                          <a:latin typeface="Times New Roman"/>
                          <a:ea typeface="Times New Roman"/>
                        </a:rPr>
                        <a:t>O</a:t>
                      </a:r>
                      <a:r>
                        <a:rPr lang="en-CA" sz="2000" b="1" baseline="-25000">
                          <a:solidFill>
                            <a:schemeClr val="tx1"/>
                          </a:solidFill>
                          <a:latin typeface="Times New Roman"/>
                          <a:ea typeface="Times New Roman"/>
                        </a:rPr>
                        <a:t>2</a:t>
                      </a:r>
                      <a:endParaRPr lang="en-CA" sz="1800">
                        <a:solidFill>
                          <a:schemeClr val="tx1"/>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CA" sz="2000" b="1">
                          <a:solidFill>
                            <a:schemeClr val="tx1"/>
                          </a:solidFill>
                          <a:latin typeface="Times New Roman"/>
                          <a:ea typeface="Times New Roman"/>
                        </a:rPr>
                        <a:t>Ar</a:t>
                      </a:r>
                      <a:endParaRPr lang="en-CA" sz="1800">
                        <a:solidFill>
                          <a:schemeClr val="tx1"/>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CA" sz="2000" b="1">
                          <a:solidFill>
                            <a:schemeClr val="tx1"/>
                          </a:solidFill>
                          <a:latin typeface="Times New Roman"/>
                          <a:ea typeface="Times New Roman"/>
                        </a:rPr>
                        <a:t>CO</a:t>
                      </a:r>
                      <a:r>
                        <a:rPr lang="en-CA" sz="2000" b="1" baseline="-25000">
                          <a:solidFill>
                            <a:schemeClr val="tx1"/>
                          </a:solidFill>
                          <a:latin typeface="Times New Roman"/>
                          <a:ea typeface="Times New Roman"/>
                        </a:rPr>
                        <a:t>2</a:t>
                      </a:r>
                      <a:endParaRPr lang="en-CA" sz="1800">
                        <a:solidFill>
                          <a:schemeClr val="tx1"/>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CA" sz="2000" b="1">
                          <a:solidFill>
                            <a:schemeClr val="tx1"/>
                          </a:solidFill>
                          <a:latin typeface="Times New Roman"/>
                          <a:ea typeface="Times New Roman"/>
                        </a:rPr>
                        <a:t>Ne</a:t>
                      </a:r>
                      <a:endParaRPr lang="en-CA" sz="1800">
                        <a:solidFill>
                          <a:schemeClr val="tx1"/>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CA" sz="2000" b="1">
                          <a:solidFill>
                            <a:schemeClr val="tx1"/>
                          </a:solidFill>
                          <a:latin typeface="Times New Roman"/>
                          <a:ea typeface="Times New Roman"/>
                        </a:rPr>
                        <a:t>He</a:t>
                      </a:r>
                      <a:endParaRPr lang="en-CA" sz="1800">
                        <a:solidFill>
                          <a:schemeClr val="tx1"/>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CA" sz="2000" b="1">
                          <a:solidFill>
                            <a:schemeClr val="tx1"/>
                          </a:solidFill>
                          <a:latin typeface="Times New Roman"/>
                          <a:ea typeface="Times New Roman"/>
                        </a:rPr>
                        <a:t>CH</a:t>
                      </a:r>
                      <a:r>
                        <a:rPr lang="en-CA" sz="2000" b="1" baseline="-25000">
                          <a:solidFill>
                            <a:schemeClr val="tx1"/>
                          </a:solidFill>
                          <a:latin typeface="Times New Roman"/>
                          <a:ea typeface="Times New Roman"/>
                        </a:rPr>
                        <a:t>4</a:t>
                      </a:r>
                      <a:endParaRPr lang="en-CA" sz="1800">
                        <a:solidFill>
                          <a:schemeClr val="tx1"/>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CA" sz="2000" b="1">
                          <a:solidFill>
                            <a:schemeClr val="tx1"/>
                          </a:solidFill>
                          <a:latin typeface="Times New Roman"/>
                          <a:ea typeface="Times New Roman"/>
                        </a:rPr>
                        <a:t>Kr</a:t>
                      </a:r>
                      <a:endParaRPr lang="en-CA" sz="1800">
                        <a:solidFill>
                          <a:schemeClr val="tx1"/>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CA" sz="2000" b="1">
                          <a:solidFill>
                            <a:schemeClr val="tx1"/>
                          </a:solidFill>
                          <a:latin typeface="Times New Roman"/>
                          <a:ea typeface="Times New Roman"/>
                        </a:rPr>
                        <a:t>H</a:t>
                      </a:r>
                      <a:r>
                        <a:rPr lang="en-CA" sz="2000" b="1" baseline="-25000">
                          <a:solidFill>
                            <a:schemeClr val="tx1"/>
                          </a:solidFill>
                          <a:latin typeface="Times New Roman"/>
                          <a:ea typeface="Times New Roman"/>
                        </a:rPr>
                        <a:t>2</a:t>
                      </a:r>
                      <a:endParaRPr lang="en-CA" sz="1800">
                        <a:solidFill>
                          <a:schemeClr val="tx1"/>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CA" sz="2000" b="1">
                          <a:solidFill>
                            <a:schemeClr val="tx1"/>
                          </a:solidFill>
                          <a:latin typeface="Times New Roman"/>
                          <a:ea typeface="Times New Roman"/>
                        </a:rPr>
                        <a:t>N</a:t>
                      </a:r>
                      <a:r>
                        <a:rPr lang="en-CA" sz="2000" b="1" baseline="-25000">
                          <a:solidFill>
                            <a:schemeClr val="tx1"/>
                          </a:solidFill>
                          <a:latin typeface="Times New Roman"/>
                          <a:ea typeface="Times New Roman"/>
                        </a:rPr>
                        <a:t>2</a:t>
                      </a:r>
                      <a:r>
                        <a:rPr lang="en-CA" sz="2000" b="1">
                          <a:solidFill>
                            <a:schemeClr val="tx1"/>
                          </a:solidFill>
                          <a:latin typeface="Times New Roman"/>
                          <a:ea typeface="Times New Roman"/>
                        </a:rPr>
                        <a:t>O</a:t>
                      </a:r>
                      <a:endParaRPr lang="en-CA" sz="1800">
                        <a:solidFill>
                          <a:schemeClr val="tx1"/>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CA" sz="2000" b="1">
                          <a:solidFill>
                            <a:schemeClr val="tx1"/>
                          </a:solidFill>
                          <a:latin typeface="Times New Roman"/>
                          <a:ea typeface="Times New Roman"/>
                        </a:rPr>
                        <a:t>Xe</a:t>
                      </a:r>
                      <a:endParaRPr lang="en-CA" sz="1800">
                        <a:solidFill>
                          <a:schemeClr val="tx1"/>
                        </a:solidFill>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832931">
                <a:tc>
                  <a:txBody>
                    <a:bodyPr/>
                    <a:lstStyle/>
                    <a:p>
                      <a:pPr>
                        <a:lnSpc>
                          <a:spcPct val="115000"/>
                        </a:lnSpc>
                        <a:spcAft>
                          <a:spcPts val="0"/>
                        </a:spcAft>
                      </a:pPr>
                      <a:r>
                        <a:rPr lang="en-CA" sz="2000">
                          <a:solidFill>
                            <a:schemeClr val="tx1"/>
                          </a:solidFill>
                          <a:latin typeface="Times New Roman"/>
                          <a:ea typeface="Calibri"/>
                        </a:rPr>
                        <a:t>Mole Percent </a:t>
                      </a:r>
                      <a:endParaRPr lang="en-CA" sz="1800">
                        <a:solidFill>
                          <a:schemeClr val="tx1"/>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CA" sz="1400" b="1">
                          <a:solidFill>
                            <a:schemeClr val="tx1"/>
                          </a:solidFill>
                          <a:latin typeface="Times New Roman"/>
                          <a:ea typeface="Times New Roman"/>
                        </a:rPr>
                        <a:t>78.08 </a:t>
                      </a:r>
                      <a:endParaRPr lang="en-CA" sz="1800">
                        <a:solidFill>
                          <a:schemeClr val="tx1"/>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CA" sz="1400" b="1">
                          <a:solidFill>
                            <a:schemeClr val="tx1"/>
                          </a:solidFill>
                          <a:latin typeface="Times New Roman"/>
                          <a:ea typeface="Times New Roman"/>
                        </a:rPr>
                        <a:t>20.948</a:t>
                      </a:r>
                      <a:endParaRPr lang="en-CA" sz="1800">
                        <a:solidFill>
                          <a:schemeClr val="tx1"/>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CA" sz="1400" b="1">
                          <a:solidFill>
                            <a:schemeClr val="tx1"/>
                          </a:solidFill>
                          <a:latin typeface="Times New Roman"/>
                          <a:ea typeface="Times New Roman"/>
                        </a:rPr>
                        <a:t>0.934</a:t>
                      </a:r>
                      <a:endParaRPr lang="en-CA" sz="1800">
                        <a:solidFill>
                          <a:schemeClr val="tx1"/>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CA" sz="1400" b="1">
                          <a:solidFill>
                            <a:schemeClr val="tx1"/>
                          </a:solidFill>
                          <a:latin typeface="Times New Roman"/>
                          <a:ea typeface="Times New Roman"/>
                        </a:rPr>
                        <a:t>0.0314</a:t>
                      </a:r>
                      <a:endParaRPr lang="en-CA" sz="1800">
                        <a:solidFill>
                          <a:schemeClr val="tx1"/>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CA" sz="1400" b="1">
                          <a:solidFill>
                            <a:schemeClr val="tx1"/>
                          </a:solidFill>
                          <a:latin typeface="Times New Roman"/>
                          <a:ea typeface="Times New Roman"/>
                        </a:rPr>
                        <a:t>0.001818</a:t>
                      </a:r>
                      <a:endParaRPr lang="en-CA" sz="1800">
                        <a:solidFill>
                          <a:schemeClr val="tx1"/>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CA" sz="1400" b="1">
                          <a:solidFill>
                            <a:schemeClr val="tx1"/>
                          </a:solidFill>
                          <a:latin typeface="Times New Roman"/>
                          <a:ea typeface="Times New Roman"/>
                        </a:rPr>
                        <a:t>0.000524</a:t>
                      </a:r>
                      <a:endParaRPr lang="en-CA" sz="1800">
                        <a:solidFill>
                          <a:schemeClr val="tx1"/>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CA" sz="1400" b="1">
                          <a:solidFill>
                            <a:schemeClr val="tx1"/>
                          </a:solidFill>
                          <a:latin typeface="Times New Roman"/>
                          <a:ea typeface="Times New Roman"/>
                        </a:rPr>
                        <a:t>0.002</a:t>
                      </a:r>
                      <a:endParaRPr lang="en-CA" sz="1800">
                        <a:solidFill>
                          <a:schemeClr val="tx1"/>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CA" sz="1400" b="1">
                          <a:solidFill>
                            <a:schemeClr val="tx1"/>
                          </a:solidFill>
                          <a:latin typeface="Times New Roman"/>
                          <a:ea typeface="Times New Roman"/>
                        </a:rPr>
                        <a:t>0.000114</a:t>
                      </a:r>
                      <a:endParaRPr lang="en-CA" sz="1800">
                        <a:solidFill>
                          <a:schemeClr val="tx1"/>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CA" sz="1400" b="1">
                          <a:solidFill>
                            <a:schemeClr val="tx1"/>
                          </a:solidFill>
                          <a:latin typeface="Times New Roman"/>
                          <a:ea typeface="Times New Roman"/>
                        </a:rPr>
                        <a:t>0.00005</a:t>
                      </a:r>
                      <a:endParaRPr lang="en-CA" sz="1800">
                        <a:solidFill>
                          <a:schemeClr val="tx1"/>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CA" sz="1400" b="1">
                          <a:solidFill>
                            <a:schemeClr val="tx1"/>
                          </a:solidFill>
                          <a:latin typeface="Times New Roman"/>
                          <a:ea typeface="Times New Roman"/>
                        </a:rPr>
                        <a:t>0.00005</a:t>
                      </a:r>
                      <a:endParaRPr lang="en-CA" sz="1800">
                        <a:solidFill>
                          <a:schemeClr val="tx1"/>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CA" sz="1400" b="1">
                          <a:solidFill>
                            <a:schemeClr val="tx1"/>
                          </a:solidFill>
                          <a:latin typeface="Times New Roman"/>
                          <a:ea typeface="Times New Roman"/>
                        </a:rPr>
                        <a:t>0.0000087</a:t>
                      </a:r>
                      <a:endParaRPr lang="en-CA" sz="1800">
                        <a:solidFill>
                          <a:schemeClr val="tx1"/>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099759">
                <a:tc>
                  <a:txBody>
                    <a:bodyPr/>
                    <a:lstStyle/>
                    <a:p>
                      <a:pPr>
                        <a:lnSpc>
                          <a:spcPct val="115000"/>
                        </a:lnSpc>
                        <a:spcAft>
                          <a:spcPts val="0"/>
                        </a:spcAft>
                      </a:pPr>
                      <a:r>
                        <a:rPr lang="en-CA" sz="2000">
                          <a:solidFill>
                            <a:schemeClr val="tx1"/>
                          </a:solidFill>
                          <a:latin typeface="Times New Roman"/>
                          <a:ea typeface="Calibri"/>
                        </a:rPr>
                        <a:t>Molar Mass</a:t>
                      </a:r>
                      <a:endParaRPr lang="en-CA" sz="1800">
                        <a:solidFill>
                          <a:schemeClr val="tx1"/>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CA" sz="1400" b="1">
                          <a:solidFill>
                            <a:schemeClr val="tx1"/>
                          </a:solidFill>
                          <a:latin typeface="Times New Roman"/>
                          <a:ea typeface="Times New Roman"/>
                        </a:rPr>
                        <a:t>28.013</a:t>
                      </a:r>
                      <a:endParaRPr lang="en-CA" sz="1800">
                        <a:solidFill>
                          <a:schemeClr val="tx1"/>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CA" sz="1400" b="1">
                          <a:solidFill>
                            <a:schemeClr val="tx1"/>
                          </a:solidFill>
                          <a:latin typeface="Times New Roman"/>
                          <a:ea typeface="Times New Roman"/>
                        </a:rPr>
                        <a:t>31.998</a:t>
                      </a:r>
                      <a:endParaRPr lang="en-CA" sz="1800">
                        <a:solidFill>
                          <a:schemeClr val="tx1"/>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CA" sz="1400" b="1">
                          <a:solidFill>
                            <a:schemeClr val="tx1"/>
                          </a:solidFill>
                          <a:latin typeface="Times New Roman"/>
                          <a:ea typeface="Times New Roman"/>
                        </a:rPr>
                        <a:t>29.948</a:t>
                      </a:r>
                      <a:endParaRPr lang="en-CA" sz="1800">
                        <a:solidFill>
                          <a:schemeClr val="tx1"/>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CA" sz="1400" b="1">
                          <a:solidFill>
                            <a:schemeClr val="tx1"/>
                          </a:solidFill>
                          <a:latin typeface="Times New Roman"/>
                          <a:ea typeface="Times New Roman"/>
                        </a:rPr>
                        <a:t>44.010</a:t>
                      </a:r>
                      <a:endParaRPr lang="en-CA" sz="1800">
                        <a:solidFill>
                          <a:schemeClr val="tx1"/>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CA" sz="1400" b="1">
                          <a:solidFill>
                            <a:schemeClr val="tx1"/>
                          </a:solidFill>
                          <a:latin typeface="Times New Roman"/>
                          <a:ea typeface="Times New Roman"/>
                        </a:rPr>
                        <a:t>20.183</a:t>
                      </a:r>
                      <a:endParaRPr lang="en-CA" sz="1800">
                        <a:solidFill>
                          <a:schemeClr val="tx1"/>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CA" sz="1400" b="1">
                          <a:solidFill>
                            <a:schemeClr val="tx1"/>
                          </a:solidFill>
                          <a:latin typeface="Times New Roman"/>
                          <a:ea typeface="Times New Roman"/>
                        </a:rPr>
                        <a:t>4.003</a:t>
                      </a:r>
                      <a:endParaRPr lang="en-CA" sz="1800">
                        <a:solidFill>
                          <a:schemeClr val="tx1"/>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CA" sz="1400" b="1">
                          <a:solidFill>
                            <a:schemeClr val="tx1"/>
                          </a:solidFill>
                          <a:latin typeface="Times New Roman"/>
                          <a:ea typeface="Times New Roman"/>
                        </a:rPr>
                        <a:t>16.043</a:t>
                      </a:r>
                      <a:endParaRPr lang="en-CA" sz="1800">
                        <a:solidFill>
                          <a:schemeClr val="tx1"/>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CA" sz="1400" b="1">
                          <a:solidFill>
                            <a:schemeClr val="tx1"/>
                          </a:solidFill>
                          <a:latin typeface="Times New Roman"/>
                          <a:ea typeface="Times New Roman"/>
                        </a:rPr>
                        <a:t>83.80</a:t>
                      </a:r>
                      <a:endParaRPr lang="en-CA" sz="1800">
                        <a:solidFill>
                          <a:schemeClr val="tx1"/>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CA" sz="1400" b="1">
                          <a:solidFill>
                            <a:schemeClr val="tx1"/>
                          </a:solidFill>
                          <a:latin typeface="Times New Roman"/>
                          <a:ea typeface="Times New Roman"/>
                        </a:rPr>
                        <a:t>2.016</a:t>
                      </a:r>
                      <a:endParaRPr lang="en-CA" sz="1800">
                        <a:solidFill>
                          <a:schemeClr val="tx1"/>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CA" sz="1400" b="1">
                          <a:solidFill>
                            <a:schemeClr val="tx1"/>
                          </a:solidFill>
                          <a:latin typeface="Times New Roman"/>
                          <a:ea typeface="Times New Roman"/>
                        </a:rPr>
                        <a:t>44.013</a:t>
                      </a:r>
                      <a:endParaRPr lang="en-CA" sz="1800">
                        <a:solidFill>
                          <a:schemeClr val="tx1"/>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en-CA" sz="1400" b="1" dirty="0">
                          <a:solidFill>
                            <a:schemeClr val="tx1"/>
                          </a:solidFill>
                          <a:latin typeface="Times New Roman"/>
                          <a:ea typeface="Times New Roman"/>
                        </a:rPr>
                        <a:t>131.30</a:t>
                      </a:r>
                      <a:endParaRPr lang="en-CA" sz="1800" dirty="0">
                        <a:solidFill>
                          <a:schemeClr val="tx1"/>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CA" dirty="0" smtClean="0"/>
              <a:t>Dalton’s Law of Partial Pressures</a:t>
            </a:r>
            <a:endParaRPr lang="en-CA" dirty="0"/>
          </a:p>
        </p:txBody>
      </p:sp>
      <p:sp>
        <p:nvSpPr>
          <p:cNvPr id="46083" name="Subtitle 2"/>
          <p:cNvSpPr>
            <a:spLocks noGrp="1"/>
          </p:cNvSpPr>
          <p:nvPr>
            <p:ph type="subTitle" idx="1"/>
          </p:nvPr>
        </p:nvSpPr>
        <p:spPr>
          <a:xfrm>
            <a:off x="685800" y="3611563"/>
            <a:ext cx="7772400" cy="1200150"/>
          </a:xfrm>
        </p:spPr>
        <p:txBody>
          <a:bodyPr/>
          <a:lstStyle/>
          <a:p>
            <a:pPr marR="0" eaLnBrk="1" hangingPunct="1"/>
            <a:endParaRPr lang="en-CA"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p:cNvSpPr>
            <a:spLocks noGrp="1"/>
          </p:cNvSpPr>
          <p:nvPr>
            <p:ph idx="1"/>
          </p:nvPr>
        </p:nvSpPr>
        <p:spPr/>
        <p:txBody>
          <a:bodyPr/>
          <a:lstStyle/>
          <a:p>
            <a:pPr eaLnBrk="1" hangingPunct="1"/>
            <a:r>
              <a:rPr lang="en-CA" dirty="0" smtClean="0"/>
              <a:t>When Dalton was conducting his studies, which led him to the atomic-molecular theory of matter, he also included studies of the behaviour of gases. These led him to propose, in 1803, what is now called Dalton's law of partial pressures: </a:t>
            </a:r>
          </a:p>
          <a:p>
            <a:pPr lvl="1" eaLnBrk="1" hangingPunct="1"/>
            <a:r>
              <a:rPr lang="en-CA" b="1" dirty="0" smtClean="0">
                <a:solidFill>
                  <a:srgbClr val="002060"/>
                </a:solidFill>
              </a:rPr>
              <a:t>Partial Pressures </a:t>
            </a:r>
            <a:r>
              <a:rPr lang="en-CA" b="1" dirty="0" smtClean="0"/>
              <a:t>- </a:t>
            </a:r>
            <a:r>
              <a:rPr lang="en-CA" dirty="0" smtClean="0"/>
              <a:t>The pressure, p, that a gas in a mixture would exert if it were the only gas in the same volume, at the same temperature. </a:t>
            </a:r>
          </a:p>
          <a:p>
            <a:pPr lvl="1" eaLnBrk="1" hangingPunct="1"/>
            <a:endParaRPr lang="en-CA" dirty="0" smtClean="0"/>
          </a:p>
        </p:txBody>
      </p:sp>
      <p:sp>
        <p:nvSpPr>
          <p:cNvPr id="3" name="Title 2"/>
          <p:cNvSpPr>
            <a:spLocks noGrp="1"/>
          </p:cNvSpPr>
          <p:nvPr>
            <p:ph type="title"/>
          </p:nvPr>
        </p:nvSpPr>
        <p:spPr/>
        <p:txBody>
          <a:bodyPr>
            <a:normAutofit/>
          </a:bodyPr>
          <a:lstStyle/>
          <a:p>
            <a:pPr eaLnBrk="1" fontAlgn="auto" hangingPunct="1">
              <a:spcAft>
                <a:spcPts val="0"/>
              </a:spcAft>
              <a:defRPr/>
            </a:pPr>
            <a:r>
              <a:rPr lang="en-CA" dirty="0" smtClean="0"/>
              <a:t>Dalton’s Law of Partial Pressures</a:t>
            </a:r>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1"/>
          <p:cNvSpPr>
            <a:spLocks noGrp="1"/>
          </p:cNvSpPr>
          <p:nvPr>
            <p:ph idx="1"/>
          </p:nvPr>
        </p:nvSpPr>
        <p:spPr/>
        <p:txBody>
          <a:bodyPr/>
          <a:lstStyle/>
          <a:p>
            <a:pPr eaLnBrk="1" hangingPunct="1">
              <a:buFont typeface="Wingdings 3" pitchFamily="18" charset="2"/>
              <a:buNone/>
            </a:pPr>
            <a:r>
              <a:rPr lang="en-CA" dirty="0" smtClean="0"/>
              <a:t>Dalton law states that </a:t>
            </a:r>
          </a:p>
          <a:p>
            <a:pPr eaLnBrk="1" hangingPunct="1">
              <a:buFont typeface="Wingdings 3" pitchFamily="18" charset="2"/>
              <a:buNone/>
            </a:pPr>
            <a:endParaRPr lang="en-CA" i="1" dirty="0" smtClean="0"/>
          </a:p>
          <a:p>
            <a:pPr eaLnBrk="1" hangingPunct="1">
              <a:buFont typeface="Wingdings 3" pitchFamily="18" charset="2"/>
              <a:buNone/>
            </a:pPr>
            <a:r>
              <a:rPr lang="en-CA" b="1" i="1" dirty="0" smtClean="0">
                <a:solidFill>
                  <a:srgbClr val="002060"/>
                </a:solidFill>
              </a:rPr>
              <a:t>the total pressure of a mixture of non-reacting gases is equal to the sum of the partial pressures of the individual gases. </a:t>
            </a:r>
          </a:p>
          <a:p>
            <a:pPr eaLnBrk="1" hangingPunct="1"/>
            <a:endParaRPr lang="en-CA" dirty="0" smtClean="0"/>
          </a:p>
        </p:txBody>
      </p:sp>
      <p:sp>
        <p:nvSpPr>
          <p:cNvPr id="3" name="Title 2"/>
          <p:cNvSpPr>
            <a:spLocks noGrp="1"/>
          </p:cNvSpPr>
          <p:nvPr>
            <p:ph type="title"/>
          </p:nvPr>
        </p:nvSpPr>
        <p:spPr/>
        <p:txBody>
          <a:bodyPr>
            <a:normAutofit/>
          </a:bodyPr>
          <a:lstStyle/>
          <a:p>
            <a:pPr eaLnBrk="1" fontAlgn="auto" hangingPunct="1">
              <a:spcAft>
                <a:spcPts val="0"/>
              </a:spcAft>
              <a:defRPr/>
            </a:pPr>
            <a:r>
              <a:rPr lang="en-CA" dirty="0" smtClean="0"/>
              <a:t>Dalton’s Law of Partial Pressures</a:t>
            </a:r>
            <a:endParaRPr lang="en-C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86</TotalTime>
  <Words>478</Words>
  <Application>Microsoft Office PowerPoint</Application>
  <PresentationFormat>On-screen Show (4:3)</PresentationFormat>
  <Paragraphs>92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Solstice</vt:lpstr>
      <vt:lpstr>Mixtures of gases</vt:lpstr>
      <vt:lpstr>Mixtures of Gases</vt:lpstr>
      <vt:lpstr>Slide 3</vt:lpstr>
      <vt:lpstr>Slide 4</vt:lpstr>
      <vt:lpstr>Slide 5</vt:lpstr>
      <vt:lpstr>Table: Composition of  Dry Air at Sea Level </vt:lpstr>
      <vt:lpstr>Dalton’s Law of Partial Pressures</vt:lpstr>
      <vt:lpstr>Dalton’s Law of Partial Pressures</vt:lpstr>
      <vt:lpstr>Dalton’s Law of Partial Pressures</vt:lpstr>
      <vt:lpstr>Dalton’s Law of Partial Pressures</vt:lpstr>
      <vt:lpstr>Dalton’s Law of Partial Pressures</vt:lpstr>
      <vt:lpstr>Slide 12</vt:lpstr>
      <vt:lpstr>Slide 13</vt:lpstr>
      <vt:lpstr>Example</vt:lpstr>
      <vt:lpstr>Slide 15</vt:lpstr>
      <vt:lpstr>Slide 16</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Dave Hoover</dc:creator>
  <cp:lastModifiedBy>Dave Hoover</cp:lastModifiedBy>
  <cp:revision>8</cp:revision>
  <dcterms:created xsi:type="dcterms:W3CDTF">2012-01-17T02:14:46Z</dcterms:created>
  <dcterms:modified xsi:type="dcterms:W3CDTF">2012-01-18T16:13:11Z</dcterms:modified>
</cp:coreProperties>
</file>