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D3BBFF6-B673-4740-9715-7A46DED530F6}" type="datetimeFigureOut">
              <a:rPr lang="en-CA" smtClean="0"/>
              <a:t>16/01/2012</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86C9D4-0207-491D-97DE-44A6D9D87F96}" type="slidenum">
              <a:rPr lang="en-CA" smtClean="0"/>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BBFF6-B673-4740-9715-7A46DED530F6}" type="datetimeFigureOut">
              <a:rPr lang="en-CA" smtClean="0"/>
              <a:t>16/01/2012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186C9D4-0207-491D-97DE-44A6D9D87F96}"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86C9D4-0207-491D-97DE-44A6D9D87F96}" type="slidenum">
              <a:rPr lang="en-CA" smtClean="0"/>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BBFF6-B673-4740-9715-7A46DED530F6}" type="datetimeFigureOut">
              <a:rPr lang="en-CA" smtClean="0"/>
              <a:t>16/01/2012</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D3BBFF6-B673-4740-9715-7A46DED530F6}" type="datetimeFigureOut">
              <a:rPr lang="en-CA" smtClean="0"/>
              <a:t>16/01/2012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7186C9D4-0207-491D-97DE-44A6D9D87F96}" type="slidenum">
              <a:rPr lang="en-CA" smtClean="0"/>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3D3BBFF6-B673-4740-9715-7A46DED530F6}" type="datetimeFigureOut">
              <a:rPr lang="en-CA" smtClean="0"/>
              <a:t>16/01/2012</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86C9D4-0207-491D-97DE-44A6D9D87F96}" type="slidenum">
              <a:rPr lang="en-CA" smtClean="0"/>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D3BBFF6-B673-4740-9715-7A46DED530F6}" type="datetimeFigureOut">
              <a:rPr lang="en-CA" smtClean="0"/>
              <a:t>16/01/2012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186C9D4-0207-491D-97DE-44A6D9D87F96}" type="slidenum">
              <a:rPr lang="en-CA" smtClean="0"/>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D3BBFF6-B673-4740-9715-7A46DED530F6}" type="datetimeFigureOut">
              <a:rPr lang="en-CA" smtClean="0"/>
              <a:t>16/01/2012</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186C9D4-0207-491D-97DE-44A6D9D87F96}" type="slidenum">
              <a:rPr lang="en-CA" smtClean="0"/>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3BBFF6-B673-4740-9715-7A46DED530F6}" type="datetimeFigureOut">
              <a:rPr lang="en-CA" smtClean="0"/>
              <a:t>16/01/2012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7186C9D4-0207-491D-97DE-44A6D9D87F9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D3BBFF6-B673-4740-9715-7A46DED530F6}" type="datetimeFigureOut">
              <a:rPr lang="en-CA" smtClean="0"/>
              <a:t>16/01/2012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86C9D4-0207-491D-97DE-44A6D9D87F9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86C9D4-0207-491D-97DE-44A6D9D87F96}" type="slidenum">
              <a:rPr lang="en-CA" smtClean="0"/>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D3BBFF6-B673-4740-9715-7A46DED530F6}" type="datetimeFigureOut">
              <a:rPr lang="en-CA" smtClean="0"/>
              <a:t>16/01/2012</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186C9D4-0207-491D-97DE-44A6D9D87F96}" type="slidenum">
              <a:rPr lang="en-CA" smtClean="0"/>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D3BBFF6-B673-4740-9715-7A46DED530F6}" type="datetimeFigureOut">
              <a:rPr lang="en-CA" smtClean="0"/>
              <a:t>16/01/2012</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D3BBFF6-B673-4740-9715-7A46DED530F6}" type="datetimeFigureOut">
              <a:rPr lang="en-CA" smtClean="0"/>
              <a:t>16/01/2012</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86C9D4-0207-491D-97DE-44A6D9D87F96}" type="slidenum">
              <a:rPr lang="en-CA" smtClean="0"/>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Lesson 8</a:t>
            </a:r>
            <a:endParaRPr lang="en-CA" dirty="0"/>
          </a:p>
        </p:txBody>
      </p:sp>
      <p:sp>
        <p:nvSpPr>
          <p:cNvPr id="2" name="Title 1"/>
          <p:cNvSpPr>
            <a:spLocks noGrp="1"/>
          </p:cNvSpPr>
          <p:nvPr>
            <p:ph type="ctrTitle"/>
          </p:nvPr>
        </p:nvSpPr>
        <p:spPr/>
        <p:txBody>
          <a:bodyPr/>
          <a:lstStyle/>
          <a:p>
            <a:r>
              <a:rPr lang="en-CA" dirty="0" smtClean="0"/>
              <a:t>Reactions of Gases </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 Avogadro law is equivalent to the statement that volume is directly proportional to number of atoms or molecules. Since the fundamental unit of amount of substance, the mole, is equal to Avogadro's number of atoms or molecules, the amount of substance n, in moles. </a:t>
            </a:r>
          </a:p>
          <a:p>
            <a:endParaRPr lang="en-CA" dirty="0"/>
          </a:p>
        </p:txBody>
      </p:sp>
      <p:graphicFrame>
        <p:nvGraphicFramePr>
          <p:cNvPr id="4" name="Table 3"/>
          <p:cNvGraphicFramePr>
            <a:graphicFrameLocks noGrp="1"/>
          </p:cNvGraphicFramePr>
          <p:nvPr/>
        </p:nvGraphicFramePr>
        <p:xfrm>
          <a:off x="467544" y="4077072"/>
          <a:ext cx="8352927" cy="2520280"/>
        </p:xfrm>
        <a:graphic>
          <a:graphicData uri="http://schemas.openxmlformats.org/drawingml/2006/table">
            <a:tbl>
              <a:tblPr>
                <a:tableStyleId>{3C2FFA5D-87B4-456A-9821-1D502468CF0F}</a:tableStyleId>
              </a:tblPr>
              <a:tblGrid>
                <a:gridCol w="1670411"/>
                <a:gridCol w="1670411"/>
                <a:gridCol w="1670411"/>
                <a:gridCol w="1670411"/>
                <a:gridCol w="1671283"/>
              </a:tblGrid>
              <a:tr h="630070">
                <a:tc>
                  <a:txBody>
                    <a:bodyPr/>
                    <a:lstStyle/>
                    <a:p>
                      <a:pPr algn="ctr">
                        <a:lnSpc>
                          <a:spcPct val="115000"/>
                        </a:lnSpc>
                        <a:spcAft>
                          <a:spcPts val="0"/>
                        </a:spcAft>
                      </a:pPr>
                      <a:endParaRPr lang="en-CA" sz="1800">
                        <a:latin typeface="Times New Roman"/>
                        <a:ea typeface="Calibri"/>
                      </a:endParaRPr>
                    </a:p>
                  </a:txBody>
                  <a:tcPr marL="68580" marR="68580" marT="0" marB="0">
                    <a:solidFill>
                      <a:schemeClr val="bg1"/>
                    </a:solidFill>
                  </a:tcPr>
                </a:tc>
                <a:tc gridSpan="4">
                  <a:txBody>
                    <a:bodyPr/>
                    <a:lstStyle/>
                    <a:p>
                      <a:pPr algn="ctr">
                        <a:lnSpc>
                          <a:spcPct val="115000"/>
                        </a:lnSpc>
                        <a:spcAft>
                          <a:spcPts val="0"/>
                        </a:spcAft>
                      </a:pPr>
                      <a:r>
                        <a:rPr lang="en-CA" sz="1800"/>
                        <a:t>C</a:t>
                      </a:r>
                      <a:r>
                        <a:rPr lang="en-CA" sz="1800" baseline="-25000"/>
                        <a:t>3</a:t>
                      </a:r>
                      <a:r>
                        <a:rPr lang="en-CA" sz="1800"/>
                        <a:t>H</a:t>
                      </a:r>
                      <a:r>
                        <a:rPr lang="en-CA" sz="1800" baseline="-25000"/>
                        <a:t>8(g)</a:t>
                      </a:r>
                      <a:r>
                        <a:rPr lang="en-CA" sz="1800"/>
                        <a:t>         +         5O</a:t>
                      </a:r>
                      <a:r>
                        <a:rPr lang="en-CA" sz="1800" baseline="-25000"/>
                        <a:t>2(g)     </a:t>
                      </a:r>
                      <a:r>
                        <a:rPr lang="en-CA" sz="1800"/>
                        <a:t>    </a:t>
                      </a:r>
                      <a:r>
                        <a:rPr lang="en-CA" sz="1800">
                          <a:sym typeface="Wingdings"/>
                        </a:rPr>
                        <a:t></a:t>
                      </a:r>
                      <a:r>
                        <a:rPr lang="en-CA" sz="1800"/>
                        <a:t>          4 H</a:t>
                      </a:r>
                      <a:r>
                        <a:rPr lang="en-CA" sz="1800" baseline="-25000"/>
                        <a:t>2</a:t>
                      </a:r>
                      <a:r>
                        <a:rPr lang="en-CA" sz="1800"/>
                        <a:t>O</a:t>
                      </a:r>
                      <a:r>
                        <a:rPr lang="en-CA" sz="1800" baseline="-25000"/>
                        <a:t>(g)</a:t>
                      </a:r>
                      <a:r>
                        <a:rPr lang="en-CA" sz="1800"/>
                        <a:t>        +      3CO</a:t>
                      </a:r>
                      <a:r>
                        <a:rPr lang="en-CA" sz="1800" baseline="-25000"/>
                        <a:t>2(g)</a:t>
                      </a:r>
                      <a:r>
                        <a:rPr lang="en-CA" sz="1800"/>
                        <a:t> </a:t>
                      </a:r>
                      <a:endParaRPr lang="en-CA" sz="1600">
                        <a:latin typeface="Times New Roman"/>
                        <a:ea typeface="Calibri"/>
                      </a:endParaRPr>
                    </a:p>
                  </a:txBody>
                  <a:tcPr marL="68580" marR="68580" marT="0" marB="0">
                    <a:solidFill>
                      <a:schemeClr val="bg1"/>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630070">
                <a:tc>
                  <a:txBody>
                    <a:bodyPr/>
                    <a:lstStyle/>
                    <a:p>
                      <a:pPr algn="ctr">
                        <a:lnSpc>
                          <a:spcPct val="115000"/>
                        </a:lnSpc>
                        <a:spcAft>
                          <a:spcPts val="0"/>
                        </a:spcAft>
                      </a:pPr>
                      <a:r>
                        <a:rPr lang="en-CA" sz="1800"/>
                        <a:t>Amounts</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1 mol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5 mol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4 mol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3 mol</a:t>
                      </a:r>
                      <a:endParaRPr lang="en-CA" sz="1600">
                        <a:latin typeface="Times New Roman"/>
                        <a:ea typeface="Calibri"/>
                      </a:endParaRPr>
                    </a:p>
                  </a:txBody>
                  <a:tcPr marL="68580" marR="68580" marT="0" marB="0">
                    <a:solidFill>
                      <a:schemeClr val="bg1"/>
                    </a:solidFill>
                  </a:tcPr>
                </a:tc>
              </a:tr>
              <a:tr h="630070">
                <a:tc>
                  <a:txBody>
                    <a:bodyPr/>
                    <a:lstStyle/>
                    <a:p>
                      <a:pPr algn="ctr">
                        <a:lnSpc>
                          <a:spcPct val="115000"/>
                        </a:lnSpc>
                        <a:spcAft>
                          <a:spcPts val="0"/>
                        </a:spcAft>
                      </a:pPr>
                      <a:r>
                        <a:rPr lang="en-CA" sz="1800"/>
                        <a:t>Volumes</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1 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5 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4 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3 L</a:t>
                      </a:r>
                      <a:endParaRPr lang="en-CA" sz="1600">
                        <a:latin typeface="Times New Roman"/>
                        <a:ea typeface="Calibri"/>
                      </a:endParaRPr>
                    </a:p>
                  </a:txBody>
                  <a:tcPr marL="68580" marR="68580" marT="0" marB="0">
                    <a:solidFill>
                      <a:schemeClr val="bg1"/>
                    </a:solidFill>
                  </a:tcPr>
                </a:tc>
              </a:tr>
              <a:tr h="630070">
                <a:tc>
                  <a:txBody>
                    <a:bodyPr/>
                    <a:lstStyle/>
                    <a:p>
                      <a:pPr algn="ctr">
                        <a:lnSpc>
                          <a:spcPct val="115000"/>
                        </a:lnSpc>
                        <a:spcAft>
                          <a:spcPts val="0"/>
                        </a:spcAft>
                      </a:pPr>
                      <a:r>
                        <a:rPr lang="en-CA" sz="1800"/>
                        <a:t>Example</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4 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20 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a:t>16 L</a:t>
                      </a:r>
                      <a:endParaRPr lang="en-CA" sz="1600">
                        <a:latin typeface="Times New Roman"/>
                        <a:ea typeface="Calibri"/>
                      </a:endParaRPr>
                    </a:p>
                  </a:txBody>
                  <a:tcPr marL="68580" marR="68580" marT="0" marB="0">
                    <a:solidFill>
                      <a:schemeClr val="bg1"/>
                    </a:solidFill>
                  </a:tcPr>
                </a:tc>
                <a:tc>
                  <a:txBody>
                    <a:bodyPr/>
                    <a:lstStyle/>
                    <a:p>
                      <a:pPr algn="ctr">
                        <a:lnSpc>
                          <a:spcPct val="115000"/>
                        </a:lnSpc>
                        <a:spcAft>
                          <a:spcPts val="0"/>
                        </a:spcAft>
                      </a:pPr>
                      <a:r>
                        <a:rPr lang="en-CA" sz="1800" dirty="0"/>
                        <a:t>12 L</a:t>
                      </a:r>
                      <a:endParaRPr lang="en-CA" sz="1600" dirty="0">
                        <a:latin typeface="Times New Roman"/>
                        <a:ea typeface="Calibri"/>
                      </a:endParaRPr>
                    </a:p>
                  </a:txBody>
                  <a:tcPr marL="68580" marR="68580" marT="0" marB="0">
                    <a:solidFill>
                      <a:schemeClr val="bg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a:t>
            </a:r>
            <a:r>
              <a:rPr lang="en-CA" dirty="0" smtClean="0"/>
              <a:t>:</a:t>
            </a:r>
            <a:endParaRPr lang="en-CA" dirty="0"/>
          </a:p>
        </p:txBody>
      </p:sp>
      <p:sp>
        <p:nvSpPr>
          <p:cNvPr id="3" name="Content Placeholder 2"/>
          <p:cNvSpPr>
            <a:spLocks noGrp="1"/>
          </p:cNvSpPr>
          <p:nvPr>
            <p:ph sz="quarter" idx="1"/>
          </p:nvPr>
        </p:nvSpPr>
        <p:spPr/>
        <p:txBody>
          <a:bodyPr>
            <a:normAutofit fontScale="92500" lnSpcReduction="20000"/>
          </a:bodyPr>
          <a:lstStyle/>
          <a:p>
            <a:r>
              <a:rPr lang="en-CA" dirty="0" smtClean="0"/>
              <a:t>134 </a:t>
            </a:r>
            <a:r>
              <a:rPr lang="en-CA" dirty="0" smtClean="0"/>
              <a:t>L of propane are burned in a furnace to heat a house, how many litres of oxygen are needed to completely burn all of the propane. Assume the same temperature and pressure. </a:t>
            </a:r>
          </a:p>
          <a:p>
            <a:endParaRPr lang="en-CA" dirty="0" smtClean="0"/>
          </a:p>
          <a:p>
            <a:endParaRPr lang="en-CA" dirty="0" smtClean="0"/>
          </a:p>
          <a:p>
            <a:endParaRPr lang="en-CA" dirty="0" smtClean="0"/>
          </a:p>
          <a:p>
            <a:endParaRPr lang="en-CA" dirty="0" smtClean="0"/>
          </a:p>
          <a:p>
            <a:endParaRPr lang="en-CA" dirty="0" smtClean="0"/>
          </a:p>
          <a:p>
            <a:r>
              <a:rPr lang="en-CA" dirty="0" smtClean="0"/>
              <a:t>= 670 litres</a:t>
            </a:r>
          </a:p>
          <a:p>
            <a:r>
              <a:rPr lang="en-CA" dirty="0" smtClean="0"/>
              <a:t>Therefore, 670 L of oxygen would be needed to completely burn all of the propane. </a:t>
            </a:r>
            <a:endParaRPr lang="en-CA" dirty="0"/>
          </a:p>
        </p:txBody>
      </p:sp>
      <p:graphicFrame>
        <p:nvGraphicFramePr>
          <p:cNvPr id="7" name="Table 6"/>
          <p:cNvGraphicFramePr>
            <a:graphicFrameLocks noGrp="1"/>
          </p:cNvGraphicFramePr>
          <p:nvPr/>
        </p:nvGraphicFramePr>
        <p:xfrm>
          <a:off x="251521" y="2852936"/>
          <a:ext cx="8640958" cy="864096"/>
        </p:xfrm>
        <a:graphic>
          <a:graphicData uri="http://schemas.openxmlformats.org/drawingml/2006/table">
            <a:tbl>
              <a:tblPr/>
              <a:tblGrid>
                <a:gridCol w="1728011"/>
                <a:gridCol w="1728011"/>
                <a:gridCol w="1728011"/>
                <a:gridCol w="1728011"/>
                <a:gridCol w="1728914"/>
              </a:tblGrid>
              <a:tr h="432048">
                <a:tc>
                  <a:txBody>
                    <a:bodyPr/>
                    <a:lstStyle/>
                    <a:p>
                      <a:pPr algn="ctr">
                        <a:lnSpc>
                          <a:spcPct val="115000"/>
                        </a:lnSpc>
                        <a:spcAft>
                          <a:spcPts val="0"/>
                        </a:spcAft>
                      </a:pPr>
                      <a:endParaRPr lang="en-CA"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CA" sz="1800">
                          <a:latin typeface="Times New Roman"/>
                          <a:ea typeface="Calibri"/>
                        </a:rPr>
                        <a:t>C</a:t>
                      </a:r>
                      <a:r>
                        <a:rPr lang="en-CA" sz="1800" baseline="-25000">
                          <a:latin typeface="Times New Roman"/>
                          <a:ea typeface="Calibri"/>
                        </a:rPr>
                        <a:t>3</a:t>
                      </a:r>
                      <a:r>
                        <a:rPr lang="en-CA" sz="1800">
                          <a:latin typeface="Times New Roman"/>
                          <a:ea typeface="Calibri"/>
                        </a:rPr>
                        <a:t>H</a:t>
                      </a:r>
                      <a:r>
                        <a:rPr lang="en-CA" sz="1800" baseline="-25000">
                          <a:latin typeface="Times New Roman"/>
                          <a:ea typeface="Calibri"/>
                        </a:rPr>
                        <a:t>8(g)</a:t>
                      </a:r>
                      <a:r>
                        <a:rPr lang="en-CA" sz="1800">
                          <a:latin typeface="Times New Roman"/>
                          <a:ea typeface="Calibri"/>
                        </a:rPr>
                        <a:t>         +         5O</a:t>
                      </a:r>
                      <a:r>
                        <a:rPr lang="en-CA" sz="1800" baseline="-25000">
                          <a:latin typeface="Times New Roman"/>
                          <a:ea typeface="Calibri"/>
                        </a:rPr>
                        <a:t>2(g)     </a:t>
                      </a:r>
                      <a:r>
                        <a:rPr lang="en-CA" sz="1800">
                          <a:latin typeface="Times New Roman"/>
                          <a:ea typeface="Calibri"/>
                        </a:rPr>
                        <a:t>    </a:t>
                      </a:r>
                      <a:r>
                        <a:rPr lang="en-CA" sz="1800">
                          <a:latin typeface="Times New Roman"/>
                          <a:ea typeface="Calibri"/>
                          <a:sym typeface="Wingdings"/>
                        </a:rPr>
                        <a:t></a:t>
                      </a:r>
                      <a:r>
                        <a:rPr lang="en-CA" sz="1800">
                          <a:latin typeface="Times New Roman"/>
                          <a:ea typeface="Calibri"/>
                        </a:rPr>
                        <a:t>          4 H</a:t>
                      </a:r>
                      <a:r>
                        <a:rPr lang="en-CA" sz="1800" baseline="-25000">
                          <a:latin typeface="Times New Roman"/>
                          <a:ea typeface="Calibri"/>
                        </a:rPr>
                        <a:t>2</a:t>
                      </a:r>
                      <a:r>
                        <a:rPr lang="en-CA" sz="1800">
                          <a:latin typeface="Times New Roman"/>
                          <a:ea typeface="Calibri"/>
                        </a:rPr>
                        <a:t>O</a:t>
                      </a:r>
                      <a:r>
                        <a:rPr lang="en-CA" sz="1800" baseline="-25000">
                          <a:latin typeface="Times New Roman"/>
                          <a:ea typeface="Calibri"/>
                        </a:rPr>
                        <a:t>(g)</a:t>
                      </a:r>
                      <a:r>
                        <a:rPr lang="en-CA" sz="1800">
                          <a:latin typeface="Times New Roman"/>
                          <a:ea typeface="Calibri"/>
                        </a:rPr>
                        <a:t>        +      3CO</a:t>
                      </a:r>
                      <a:r>
                        <a:rPr lang="en-CA" sz="1800" baseline="-25000">
                          <a:latin typeface="Times New Roman"/>
                          <a:ea typeface="Calibri"/>
                        </a:rPr>
                        <a:t>2(g)</a:t>
                      </a:r>
                      <a:r>
                        <a:rPr lang="en-CA" sz="1800">
                          <a:latin typeface="Times New Roman"/>
                          <a:ea typeface="Calibri"/>
                        </a:rPr>
                        <a:t> </a:t>
                      </a:r>
                      <a:endParaRPr lang="en-CA" sz="16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432048">
                <a:tc>
                  <a:txBody>
                    <a:bodyPr/>
                    <a:lstStyle/>
                    <a:p>
                      <a:pPr algn="ctr">
                        <a:lnSpc>
                          <a:spcPct val="115000"/>
                        </a:lnSpc>
                        <a:spcAft>
                          <a:spcPts val="0"/>
                        </a:spcAft>
                      </a:pPr>
                      <a:r>
                        <a:rPr lang="en-CA" sz="1800" dirty="0">
                          <a:latin typeface="Times New Roman"/>
                          <a:ea typeface="Calibri"/>
                        </a:rPr>
                        <a:t>ratio</a:t>
                      </a:r>
                      <a:endParaRPr lang="en-CA"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a:latin typeface="Times New Roman"/>
                          <a:ea typeface="Calibri"/>
                        </a:rPr>
                        <a:t>1 </a:t>
                      </a:r>
                      <a:endParaRPr lang="en-CA" sz="16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a:latin typeface="Times New Roman"/>
                          <a:ea typeface="Calibri"/>
                        </a:rPr>
                        <a:t>5 </a:t>
                      </a:r>
                      <a:endParaRPr lang="en-CA" sz="16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a:latin typeface="Times New Roman"/>
                          <a:ea typeface="Calibri"/>
                        </a:rPr>
                        <a:t>4 </a:t>
                      </a:r>
                      <a:endParaRPr lang="en-CA" sz="16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dirty="0">
                          <a:latin typeface="Times New Roman"/>
                          <a:ea typeface="Calibri"/>
                        </a:rPr>
                        <a:t>3 </a:t>
                      </a:r>
                      <a:endParaRPr lang="en-CA" sz="16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253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3717032"/>
            <a:ext cx="5265916" cy="9087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 calcmode="lin" valueType="num">
                                      <p:cBhvr additive="base">
                                        <p:cTn id="12" dur="500" fill="hold"/>
                                        <p:tgtEl>
                                          <p:spTgt spid="22532"/>
                                        </p:tgtEl>
                                        <p:attrNameLst>
                                          <p:attrName>ppt_x</p:attrName>
                                        </p:attrNameLst>
                                      </p:cBhvr>
                                      <p:tavLst>
                                        <p:tav tm="0">
                                          <p:val>
                                            <p:strVal val="#ppt_x"/>
                                          </p:val>
                                        </p:tav>
                                        <p:tav tm="100000">
                                          <p:val>
                                            <p:strVal val="#ppt_x"/>
                                          </p:val>
                                        </p:tav>
                                      </p:tavLst>
                                    </p:anim>
                                    <p:anim calcmode="lin" valueType="num">
                                      <p:cBhvr additive="base">
                                        <p:cTn id="13"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dissolv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Molar Volume of </a:t>
            </a:r>
            <a:r>
              <a:rPr lang="en-CA" b="1" dirty="0" smtClean="0"/>
              <a:t>Gases</a:t>
            </a:r>
            <a:endParaRPr lang="en-CA" dirty="0"/>
          </a:p>
        </p:txBody>
      </p:sp>
      <p:sp>
        <p:nvSpPr>
          <p:cNvPr id="3" name="Content Placeholder 2"/>
          <p:cNvSpPr>
            <a:spLocks noGrp="1"/>
          </p:cNvSpPr>
          <p:nvPr>
            <p:ph sz="quarter" idx="1"/>
          </p:nvPr>
        </p:nvSpPr>
        <p:spPr/>
        <p:txBody>
          <a:bodyPr/>
          <a:lstStyle/>
          <a:p>
            <a:r>
              <a:rPr lang="en-CA" dirty="0" smtClean="0"/>
              <a:t>All gases at specific pressure and temperature must be a certain volume that contains one mol of gas. This molar volume is the same for all gases at the same temperature and pressure. </a:t>
            </a:r>
          </a:p>
          <a:p>
            <a:r>
              <a:rPr lang="en-CA" dirty="0" smtClean="0"/>
              <a:t>Molar volume – </a:t>
            </a:r>
            <a:r>
              <a:rPr lang="en-CA" b="1" dirty="0" smtClean="0">
                <a:solidFill>
                  <a:srgbClr val="002060"/>
                </a:solidFill>
              </a:rPr>
              <a:t>The volume that one mole, in this case a gas, occupies at a specified temperature and pressure. </a:t>
            </a:r>
            <a:endParaRPr lang="en-CA" b="1" dirty="0" smtClean="0">
              <a:solidFill>
                <a:srgbClr val="002060"/>
              </a:solidFill>
            </a:endParaRPr>
          </a:p>
          <a:p>
            <a:r>
              <a:rPr lang="en-CA" dirty="0" smtClean="0"/>
              <a:t>The molar volume of gas </a:t>
            </a:r>
          </a:p>
          <a:p>
            <a:r>
              <a:rPr lang="en-CA" dirty="0" smtClean="0"/>
              <a:t>STP = 22.4 mol/L </a:t>
            </a:r>
          </a:p>
          <a:p>
            <a:r>
              <a:rPr lang="en-CA" dirty="0" smtClean="0"/>
              <a:t>SATP = 24.8 mol/L</a:t>
            </a:r>
          </a:p>
          <a:p>
            <a:endParaRPr lang="en-CA" b="1" dirty="0" smtClean="0">
              <a:solidFill>
                <a:srgbClr val="002060"/>
              </a:solidFill>
            </a:endParaRPr>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smtClean="0"/>
          </a:p>
          <a:p>
            <a:r>
              <a:rPr lang="en-CA" dirty="0" smtClean="0"/>
              <a:t>This knowledge allows us to measure volumes of gasses instead of masses and we can also calculate the number of moles using this method. </a:t>
            </a:r>
            <a:endParaRPr lang="en-CA" dirty="0" smtClean="0"/>
          </a:p>
          <a:p>
            <a:endParaRPr lang="en-CA" dirty="0" smtClean="0"/>
          </a:p>
          <a:p>
            <a:endParaRPr lang="en-CA" dirty="0" smtClean="0"/>
          </a:p>
          <a:p>
            <a:endParaRPr lang="en-CA" dirty="0" smtClean="0"/>
          </a:p>
          <a:p>
            <a:r>
              <a:rPr lang="en-CA" dirty="0" smtClean="0"/>
              <a:t>n  = moles , V = molar volume, v = volume. </a:t>
            </a:r>
          </a:p>
          <a:p>
            <a:endParaRPr lang="en-CA" dirty="0" smtClean="0"/>
          </a:p>
          <a:p>
            <a:endParaRPr lang="en-CA"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63888" y="3356992"/>
            <a:ext cx="1526986" cy="134076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Example</a:t>
            </a:r>
            <a:endParaRPr lang="en-CA" dirty="0"/>
          </a:p>
        </p:txBody>
      </p:sp>
      <p:sp>
        <p:nvSpPr>
          <p:cNvPr id="3" name="Content Placeholder 2"/>
          <p:cNvSpPr>
            <a:spLocks noGrp="1"/>
          </p:cNvSpPr>
          <p:nvPr>
            <p:ph sz="quarter" idx="1"/>
          </p:nvPr>
        </p:nvSpPr>
        <p:spPr/>
        <p:txBody>
          <a:bodyPr/>
          <a:lstStyle/>
          <a:p>
            <a:r>
              <a:rPr lang="en-CA" dirty="0" smtClean="0"/>
              <a:t>What </a:t>
            </a:r>
            <a:r>
              <a:rPr lang="en-CA" dirty="0" smtClean="0"/>
              <a:t>is the volume occupied by 10 mol of O</a:t>
            </a:r>
            <a:r>
              <a:rPr lang="en-CA" baseline="-25000" dirty="0" smtClean="0"/>
              <a:t>2</a:t>
            </a:r>
            <a:r>
              <a:rPr lang="en-CA" dirty="0" smtClean="0"/>
              <a:t> at SATP. </a:t>
            </a:r>
          </a:p>
          <a:p>
            <a:endParaRPr lang="en-CA" dirty="0"/>
          </a:p>
        </p:txBody>
      </p:sp>
      <p:graphicFrame>
        <p:nvGraphicFramePr>
          <p:cNvPr id="4" name="Table 3"/>
          <p:cNvGraphicFramePr>
            <a:graphicFrameLocks noGrp="1"/>
          </p:cNvGraphicFramePr>
          <p:nvPr/>
        </p:nvGraphicFramePr>
        <p:xfrm>
          <a:off x="467544" y="2492896"/>
          <a:ext cx="8352928" cy="3816423"/>
        </p:xfrm>
        <a:graphic>
          <a:graphicData uri="http://schemas.openxmlformats.org/drawingml/2006/table">
            <a:tbl>
              <a:tblPr/>
              <a:tblGrid>
                <a:gridCol w="712650"/>
                <a:gridCol w="3463814"/>
                <a:gridCol w="616700"/>
                <a:gridCol w="3559764"/>
              </a:tblGrid>
              <a:tr h="2062931">
                <a:tc>
                  <a:txBody>
                    <a:bodyPr/>
                    <a:lstStyle/>
                    <a:p>
                      <a:pPr>
                        <a:spcAft>
                          <a:spcPts val="600"/>
                        </a:spcAft>
                      </a:pPr>
                      <a:r>
                        <a:rPr lang="en-CA" sz="2800" kern="50" dirty="0">
                          <a:latin typeface="Times New Roman"/>
                          <a:ea typeface="Arial Unicode MS"/>
                          <a:cs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2800" kern="50">
                          <a:latin typeface="Times New Roman"/>
                          <a:ea typeface="Arial Unicode MS"/>
                          <a:cs typeface="Times New Roman"/>
                        </a:rPr>
                        <a:t> n</a:t>
                      </a:r>
                      <a:r>
                        <a:rPr lang="en-CA" sz="2800" kern="50" baseline="-25000">
                          <a:latin typeface="Times New Roman"/>
                          <a:ea typeface="Arial Unicode MS"/>
                          <a:cs typeface="Times New Roman"/>
                        </a:rPr>
                        <a:t>O2</a:t>
                      </a:r>
                      <a:r>
                        <a:rPr lang="en-CA" sz="2800" kern="50">
                          <a:latin typeface="Times New Roman"/>
                          <a:ea typeface="Arial Unicode MS"/>
                          <a:cs typeface="Times New Roman"/>
                        </a:rPr>
                        <a:t> = 10 mol</a:t>
                      </a:r>
                    </a:p>
                    <a:p>
                      <a:pPr>
                        <a:spcAft>
                          <a:spcPts val="0"/>
                        </a:spcAft>
                      </a:pPr>
                      <a:r>
                        <a:rPr lang="en-CA" sz="2800" kern="50">
                          <a:latin typeface="Times New Roman"/>
                          <a:ea typeface="Arial Unicode MS"/>
                          <a:cs typeface="Times New Roman"/>
                        </a:rPr>
                        <a:t>V</a:t>
                      </a:r>
                      <a:r>
                        <a:rPr lang="en-CA" sz="2800" kern="50" baseline="-25000">
                          <a:latin typeface="Times New Roman"/>
                          <a:ea typeface="Arial Unicode MS"/>
                          <a:cs typeface="Times New Roman"/>
                        </a:rPr>
                        <a:t>SATP</a:t>
                      </a:r>
                      <a:r>
                        <a:rPr lang="en-CA" sz="2800" kern="50">
                          <a:latin typeface="Times New Roman"/>
                          <a:ea typeface="Arial Unicode MS"/>
                          <a:cs typeface="Times New Roman"/>
                        </a:rPr>
                        <a:t> = 24.8 L/mol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CA" sz="2800" kern="50" dirty="0">
                          <a:latin typeface="Times New Roman"/>
                          <a:ea typeface="Arial Unicode MS"/>
                          <a:cs typeface="Times New Roman"/>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en-CA" sz="2800" kern="50" dirty="0">
                        <a:latin typeface="Times New Roman"/>
                        <a:ea typeface="Arial Unicode MS"/>
                        <a:cs typeface="Times New Roman"/>
                      </a:endParaRPr>
                    </a:p>
                    <a:p>
                      <a:pPr>
                        <a:spcAft>
                          <a:spcPts val="600"/>
                        </a:spcAft>
                      </a:pPr>
                      <a:endParaRPr lang="en-CA" sz="2800" kern="50" dirty="0" smtClean="0">
                        <a:latin typeface="Times New Roman"/>
                        <a:ea typeface="Arial Unicode MS"/>
                        <a:cs typeface="Times New Roman"/>
                      </a:endParaRPr>
                    </a:p>
                    <a:p>
                      <a:pPr>
                        <a:spcAft>
                          <a:spcPts val="600"/>
                        </a:spcAft>
                      </a:pPr>
                      <a:r>
                        <a:rPr lang="en-CA" sz="2800" kern="50" dirty="0" smtClean="0">
                          <a:latin typeface="Times New Roman"/>
                          <a:ea typeface="Arial Unicode MS"/>
                          <a:cs typeface="Times New Roman"/>
                        </a:rPr>
                        <a:t>248 </a:t>
                      </a:r>
                      <a:r>
                        <a:rPr lang="en-CA" sz="2800" kern="50" dirty="0">
                          <a:latin typeface="Times New Roman"/>
                          <a:ea typeface="Arial Unicode MS"/>
                          <a:cs typeface="Times New Roman"/>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626">
                <a:tc>
                  <a:txBody>
                    <a:bodyPr/>
                    <a:lstStyle/>
                    <a:p>
                      <a:pPr>
                        <a:spcAft>
                          <a:spcPts val="600"/>
                        </a:spcAft>
                      </a:pPr>
                      <a:r>
                        <a:rPr lang="en-CA" sz="2800" kern="50">
                          <a:latin typeface="Times New Roman"/>
                          <a:ea typeface="Arial Unicode MS"/>
                          <a:cs typeface="Times New Roman"/>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CA" sz="2800" kern="50">
                          <a:latin typeface="Times New Roman"/>
                          <a:ea typeface="Arial Unicode MS"/>
                          <a:cs typeface="Times New Roman"/>
                        </a:rPr>
                        <a:t> v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600"/>
                        </a:spcAft>
                      </a:pPr>
                      <a:r>
                        <a:rPr lang="en-CA" sz="2800" kern="50">
                          <a:latin typeface="Times New Roman"/>
                          <a:ea typeface="Arial Unicode MS"/>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600"/>
                        </a:spcAft>
                      </a:pPr>
                      <a:r>
                        <a:rPr lang="en-CA" sz="2800" kern="50" dirty="0">
                          <a:latin typeface="Times New Roman"/>
                          <a:ea typeface="Arial Unicode MS"/>
                          <a:cs typeface="Times New Roman"/>
                        </a:rPr>
                        <a:t>   Therefore, the 10 </a:t>
                      </a:r>
                      <a:r>
                        <a:rPr lang="en-CA" sz="2800" kern="50" dirty="0" err="1">
                          <a:latin typeface="Times New Roman"/>
                          <a:ea typeface="Arial Unicode MS"/>
                          <a:cs typeface="Times New Roman"/>
                        </a:rPr>
                        <a:t>mols</a:t>
                      </a:r>
                      <a:r>
                        <a:rPr lang="en-CA" sz="2800" kern="50" dirty="0">
                          <a:latin typeface="Times New Roman"/>
                          <a:ea typeface="Arial Unicode MS"/>
                          <a:cs typeface="Times New Roman"/>
                        </a:rPr>
                        <a:t> of O</a:t>
                      </a:r>
                      <a:r>
                        <a:rPr lang="en-CA" sz="2800" kern="50" baseline="-25000" dirty="0">
                          <a:latin typeface="Times New Roman"/>
                          <a:ea typeface="Arial Unicode MS"/>
                          <a:cs typeface="Times New Roman"/>
                        </a:rPr>
                        <a:t>2</a:t>
                      </a:r>
                      <a:r>
                        <a:rPr lang="en-CA" sz="2800" kern="50" dirty="0">
                          <a:latin typeface="Times New Roman"/>
                          <a:ea typeface="Arial Unicode MS"/>
                          <a:cs typeface="Times New Roman"/>
                        </a:rPr>
                        <a:t> would have a volume of 248 L at SATP.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9866">
                <a:tc>
                  <a:txBody>
                    <a:bodyPr/>
                    <a:lstStyle/>
                    <a:p>
                      <a:pPr>
                        <a:spcAft>
                          <a:spcPts val="600"/>
                        </a:spcAft>
                      </a:pPr>
                      <a:r>
                        <a:rPr lang="en-CA" sz="2800" kern="50">
                          <a:latin typeface="Times New Roman"/>
                          <a:ea typeface="Arial Unicode MS"/>
                          <a:cs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Times New Roman"/>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vMerge="1">
                  <a:txBody>
                    <a:bodyPr/>
                    <a:lstStyle/>
                    <a:p>
                      <a:endParaRPr lang="en-CA"/>
                    </a:p>
                  </a:txBody>
                  <a:tcPr/>
                </a:tc>
              </a:tr>
            </a:tbl>
          </a:graphicData>
        </a:graphic>
      </p:graphicFrame>
      <p:pic>
        <p:nvPicPr>
          <p:cNvPr id="266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20072" y="2420888"/>
            <a:ext cx="3623245" cy="980728"/>
          </a:xfrm>
          <a:prstGeom prst="rect">
            <a:avLst/>
          </a:prstGeom>
          <a:noFill/>
        </p:spPr>
      </p:pic>
      <p:pic>
        <p:nvPicPr>
          <p:cNvPr id="266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361950" cy="266700"/>
          </a:xfrm>
          <a:prstGeom prst="rect">
            <a:avLst/>
          </a:prstGeom>
          <a:noFill/>
        </p:spPr>
      </p:pic>
      <p:pic>
        <p:nvPicPr>
          <p:cNvPr id="266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47664" y="5445224"/>
            <a:ext cx="2552038" cy="692696"/>
          </a:xfrm>
          <a:prstGeom prst="rect">
            <a:avLst/>
          </a:prstGeom>
          <a:noFill/>
        </p:spPr>
      </p:pic>
      <p:sp>
        <p:nvSpPr>
          <p:cNvPr id="8" name="Rectangle 7"/>
          <p:cNvSpPr/>
          <p:nvPr/>
        </p:nvSpPr>
        <p:spPr>
          <a:xfrm>
            <a:off x="1259632" y="2564904"/>
            <a:ext cx="2952328" cy="1296144"/>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0" name="Rectangle 9"/>
          <p:cNvSpPr/>
          <p:nvPr/>
        </p:nvSpPr>
        <p:spPr>
          <a:xfrm>
            <a:off x="1187624" y="4581128"/>
            <a:ext cx="2727920" cy="495672"/>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1" name="Rectangle 10"/>
          <p:cNvSpPr/>
          <p:nvPr/>
        </p:nvSpPr>
        <p:spPr>
          <a:xfrm>
            <a:off x="1547664" y="5589240"/>
            <a:ext cx="2727920" cy="495672"/>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2" name="Rectangle 11"/>
          <p:cNvSpPr/>
          <p:nvPr/>
        </p:nvSpPr>
        <p:spPr>
          <a:xfrm>
            <a:off x="5292080" y="2492896"/>
            <a:ext cx="3528392" cy="1008112"/>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3" name="Rectangle 12"/>
          <p:cNvSpPr/>
          <p:nvPr/>
        </p:nvSpPr>
        <p:spPr>
          <a:xfrm>
            <a:off x="5292080" y="3501008"/>
            <a:ext cx="2943944" cy="423664"/>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4" name="Rectangle 13"/>
          <p:cNvSpPr/>
          <p:nvPr/>
        </p:nvSpPr>
        <p:spPr>
          <a:xfrm>
            <a:off x="5364088" y="4581128"/>
            <a:ext cx="3168352" cy="1584176"/>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0" nodeType="clickEffect">
                                  <p:stCondLst>
                                    <p:cond delay="0"/>
                                  </p:stCondLst>
                                  <p:childTnLst>
                                    <p:animEffect transition="out" filter="checkerboard(across)">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0" nodeType="clickEffect">
                                  <p:stCondLst>
                                    <p:cond delay="0"/>
                                  </p:stCondLst>
                                  <p:childTnLst>
                                    <p:animEffect transition="out" filter="checkerboard(across)">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0" nodeType="clickEffect">
                                  <p:stCondLst>
                                    <p:cond delay="0"/>
                                  </p:stCondLst>
                                  <p:childTnLst>
                                    <p:animEffect transition="out" filter="checkerboard(across)">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grpId="0" nodeType="clickEffect">
                                  <p:stCondLst>
                                    <p:cond delay="0"/>
                                  </p:stCondLst>
                                  <p:childTnLst>
                                    <p:animEffect transition="out" filter="checkerboard(across)">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Questions</a:t>
            </a:r>
          </a:p>
          <a:p>
            <a:r>
              <a:rPr lang="en-CA" dirty="0" smtClean="0"/>
              <a:t>Page 468 # 2-5</a:t>
            </a:r>
          </a:p>
          <a:p>
            <a:r>
              <a:rPr lang="en-CA" smtClean="0"/>
              <a:t>Page 471 # 7-11</a:t>
            </a:r>
          </a:p>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Chemical reactions which consumed and produced gases were studied carefully by many chemists at the beginning of the nineteenth century. </a:t>
            </a:r>
            <a:endParaRPr lang="en-CA" dirty="0" smtClean="0"/>
          </a:p>
          <a:p>
            <a:endParaRPr lang="en-CA" dirty="0" smtClean="0"/>
          </a:p>
          <a:p>
            <a:r>
              <a:rPr lang="en-CA" dirty="0" smtClean="0"/>
              <a:t>In </a:t>
            </a:r>
            <a:r>
              <a:rPr lang="en-CA" dirty="0" smtClean="0"/>
              <a:t>1809, the French chemist Joseph-Louis Gay-Lussac summarized the results of many experiments into what we now call Gay-Lussac's law of combining volumes:</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b="1" i="1" dirty="0" smtClean="0">
                <a:solidFill>
                  <a:srgbClr val="002060"/>
                </a:solidFill>
                <a:latin typeface="Arial Narrow" pitchFamily="34" charset="0"/>
              </a:rPr>
              <a:t>When measured under the same conditions of temperature and pressure, the volumes of gases which react together are in the ratio of small whole numbers.</a:t>
            </a:r>
            <a:r>
              <a:rPr lang="en-CA" i="1" dirty="0" smtClean="0">
                <a:solidFill>
                  <a:srgbClr val="002060"/>
                </a:solidFill>
                <a:latin typeface="Arial Narrow" pitchFamily="34" charset="0"/>
              </a:rPr>
              <a:t> </a:t>
            </a:r>
            <a:endParaRPr lang="en-CA" dirty="0" smtClean="0">
              <a:solidFill>
                <a:srgbClr val="002060"/>
              </a:solidFill>
              <a:latin typeface="Arial Narrow" pitchFamily="34" charset="0"/>
            </a:endParaRP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 measurements of volume made in 1809 were sufficiently accurate to show that the volume relationships were in fact integers. </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For example, one volume of hydrogen reacts with one volume of chlorine to produce one volume of hydrogen chloride; </a:t>
            </a:r>
            <a:endParaRPr lang="en-CA" dirty="0" smtClean="0"/>
          </a:p>
          <a:p>
            <a:r>
              <a:rPr lang="en-CA" dirty="0" smtClean="0"/>
              <a:t>two </a:t>
            </a:r>
            <a:r>
              <a:rPr lang="en-CA" dirty="0" smtClean="0"/>
              <a:t>volumes of hydrogen react with one volume of oxygen to produce two volumes of water vapour</a:t>
            </a:r>
          </a:p>
          <a:p>
            <a:endParaRPr lang="en-CA" dirty="0"/>
          </a:p>
        </p:txBody>
      </p:sp>
      <p:pic>
        <p:nvPicPr>
          <p:cNvPr id="4" name="Picture 3" descr="http://www.mcgrawhill.ca/school/applets/atlchem/Ch02/atlchem_Law_of_Combining_Volume.jpeg"/>
          <p:cNvPicPr/>
          <p:nvPr/>
        </p:nvPicPr>
        <p:blipFill>
          <a:blip r:embed="rId2" cstate="print"/>
          <a:srcRect/>
          <a:stretch>
            <a:fillRect/>
          </a:stretch>
        </p:blipFill>
        <p:spPr bwMode="auto">
          <a:xfrm>
            <a:off x="1763688" y="3717032"/>
            <a:ext cx="5904656" cy="314096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Three volumes of hydrogen react with one volume of nitrogen to produce three volumes of ammonia</a:t>
            </a:r>
          </a:p>
          <a:p>
            <a:endParaRPr lang="en-CA" dirty="0"/>
          </a:p>
        </p:txBody>
      </p:sp>
      <p:pic>
        <p:nvPicPr>
          <p:cNvPr id="4" name="Picture 3" descr="http://upload.wikimedia.org/wikipedia/commons/thumb/4/4b/Law_of_combining_volumes.svg/150px-Law_of_combining_volumes.svg.png"/>
          <p:cNvPicPr/>
          <p:nvPr/>
        </p:nvPicPr>
        <p:blipFill>
          <a:blip r:embed="rId2" cstate="print"/>
          <a:srcRect/>
          <a:stretch>
            <a:fillRect/>
          </a:stretch>
        </p:blipFill>
        <p:spPr bwMode="auto">
          <a:xfrm>
            <a:off x="2483768" y="2492896"/>
            <a:ext cx="4392488" cy="345638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 law of combining volumes was interpreted by the Italian chemist </a:t>
            </a:r>
            <a:r>
              <a:rPr lang="en-CA" dirty="0" err="1" smtClean="0"/>
              <a:t>Amedeo</a:t>
            </a:r>
            <a:r>
              <a:rPr lang="en-CA" dirty="0" smtClean="0"/>
              <a:t> Avogadro in 1811, using what was then known as the Avogadro hypothesis. We would now properly refer to it as </a:t>
            </a:r>
            <a:r>
              <a:rPr lang="en-CA" i="1" dirty="0" smtClean="0"/>
              <a:t>Avogadro's law</a:t>
            </a:r>
            <a:r>
              <a:rPr lang="en-CA" dirty="0" smtClean="0"/>
              <a:t>: </a:t>
            </a:r>
          </a:p>
          <a:p>
            <a:endParaRPr lang="en-CA" dirty="0" smtClean="0"/>
          </a:p>
          <a:p>
            <a:r>
              <a:rPr lang="en-CA" b="1" i="1" dirty="0" smtClean="0">
                <a:solidFill>
                  <a:srgbClr val="002060"/>
                </a:solidFill>
                <a:latin typeface="Arial Narrow" pitchFamily="34" charset="0"/>
              </a:rPr>
              <a:t>Equal volumes of gases under the same conditions of temperature and pressure contain equal numbers of molecules.</a:t>
            </a:r>
            <a:r>
              <a:rPr lang="en-CA" i="1" dirty="0" smtClean="0">
                <a:solidFill>
                  <a:srgbClr val="002060"/>
                </a:solidFill>
                <a:latin typeface="Arial Narrow" pitchFamily="34" charset="0"/>
              </a:rPr>
              <a:t> </a:t>
            </a:r>
            <a:endParaRPr lang="en-CA" dirty="0" smtClean="0">
              <a:solidFill>
                <a:srgbClr val="002060"/>
              </a:solidFill>
              <a:latin typeface="Arial Narrow" pitchFamily="34" charset="0"/>
            </a:endParaRP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Avogadro's interpretation was not accepted for some forty years, during which confusion prevailed in distinguishing atoms from molecules. </a:t>
            </a:r>
            <a:endParaRPr lang="en-CA" dirty="0" smtClean="0"/>
          </a:p>
          <a:p>
            <a:r>
              <a:rPr lang="en-CA" dirty="0" smtClean="0"/>
              <a:t>Elemental</a:t>
            </a:r>
          </a:p>
          <a:p>
            <a:r>
              <a:rPr lang="en-CA" dirty="0" smtClean="0"/>
              <a:t>We now know that most of the common gaseous elements actually exist as diatomic molecules: hydrogen, nitrogen, oxygen, fluorine, and chlorine. </a:t>
            </a:r>
            <a:r>
              <a:rPr lang="en-CA" dirty="0" smtClean="0"/>
              <a:t> </a:t>
            </a:r>
            <a:r>
              <a:rPr lang="en-CA" dirty="0" smtClean="0"/>
              <a:t>gases were assumed to be monatomic. </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Avogadro's interpretation cleared up many of these discrepancies; it enabled explanation of the empirical results of Gay-Lussac in terms of simple molecular reactions: </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TotalTime>
  <Words>607</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Reactions of Gases </vt:lpstr>
      <vt:lpstr>Slide 2</vt:lpstr>
      <vt:lpstr>Slide 3</vt:lpstr>
      <vt:lpstr>Slide 4</vt:lpstr>
      <vt:lpstr>Slide 5</vt:lpstr>
      <vt:lpstr>Slide 6</vt:lpstr>
      <vt:lpstr>Slide 7</vt:lpstr>
      <vt:lpstr>Slide 8</vt:lpstr>
      <vt:lpstr>Slide 9</vt:lpstr>
      <vt:lpstr>Slide 10</vt:lpstr>
      <vt:lpstr>Example:</vt:lpstr>
      <vt:lpstr>Molar Volume of Gases</vt:lpstr>
      <vt:lpstr>Slide 13</vt:lpstr>
      <vt:lpstr>Example</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Hoover</dc:creator>
  <cp:lastModifiedBy>Dave Hoover</cp:lastModifiedBy>
  <cp:revision>4</cp:revision>
  <dcterms:created xsi:type="dcterms:W3CDTF">2012-01-17T04:03:03Z</dcterms:created>
  <dcterms:modified xsi:type="dcterms:W3CDTF">2012-01-17T04:18:25Z</dcterms:modified>
</cp:coreProperties>
</file>