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3"/>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tableStyles" Target="tableStyles.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0A42AF-18DB-4C13-800F-B6B23A262018}" type="datetimeFigureOut">
              <a:rPr lang="en-CA" smtClean="0"/>
              <a:pPr/>
              <a:t>26/05/2011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E8E39-92CD-4F20-8F56-3C7DFBD2F3F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DD13A6-0BE8-49F5-86B9-8A2647D35366}" type="slidenum">
              <a:rPr lang="en-CA" smtClean="0"/>
              <a:pPr fontAlgn="base">
                <a:spcBef>
                  <a:spcPct val="0"/>
                </a:spcBef>
                <a:spcAft>
                  <a:spcPct val="0"/>
                </a:spcAft>
                <a:defRPr/>
              </a:pPr>
              <a:t>13</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mtClean="0"/>
              <a:t>Ended here</a:t>
            </a:r>
            <a:endParaRPr lang="en-CA" dirty="0"/>
          </a:p>
        </p:txBody>
      </p:sp>
      <p:sp>
        <p:nvSpPr>
          <p:cNvPr id="4" name="Slide Number Placeholder 3"/>
          <p:cNvSpPr>
            <a:spLocks noGrp="1"/>
          </p:cNvSpPr>
          <p:nvPr>
            <p:ph type="sldNum" sz="quarter" idx="10"/>
          </p:nvPr>
        </p:nvSpPr>
        <p:spPr/>
        <p:txBody>
          <a:bodyPr/>
          <a:lstStyle/>
          <a:p>
            <a:fld id="{EA6E8E39-92CD-4F20-8F56-3C7DFBD2F3FE}" type="slidenum">
              <a:rPr lang="en-CA" smtClean="0"/>
              <a:pPr/>
              <a:t>75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05A9349E-84B8-49CE-B581-BAE4C7913903}"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228600" y="3886200"/>
            <a:ext cx="8610600" cy="998538"/>
          </a:xfrm>
        </p:spPr>
        <p:txBody>
          <a:bodyPr/>
          <a:lstStyle>
            <a:lvl1pPr algn="ctr">
              <a:defRPr>
                <a:solidFill>
                  <a:schemeClr val="tx1"/>
                </a:solidFill>
              </a:defRPr>
            </a:lvl1pPr>
          </a:lstStyle>
          <a:p>
            <a:r>
              <a:rPr lang="en-US" smtClean="0"/>
              <a:t>Click to edit Master title style</a:t>
            </a:r>
            <a:endParaRPr lang="en-CA"/>
          </a:p>
        </p:txBody>
      </p:sp>
      <p:sp>
        <p:nvSpPr>
          <p:cNvPr id="62467" name="Rectangle 3"/>
          <p:cNvSpPr>
            <a:spLocks noGrp="1" noChangeArrowheads="1"/>
          </p:cNvSpPr>
          <p:nvPr>
            <p:ph type="subTitle" idx="1"/>
          </p:nvPr>
        </p:nvSpPr>
        <p:spPr>
          <a:xfrm>
            <a:off x="228600" y="4953000"/>
            <a:ext cx="8610600" cy="838200"/>
          </a:xfrm>
        </p:spPr>
        <p:txBody>
          <a:bodyPr/>
          <a:lstStyle>
            <a:lvl1pPr marL="0" indent="0" algn="ctr">
              <a:buFont typeface="Wingdings" pitchFamily="2" charset="2"/>
              <a:buNone/>
              <a:defRPr b="1"/>
            </a:lvl1pPr>
          </a:lstStyle>
          <a:p>
            <a:r>
              <a:rPr lang="en-US" smtClean="0"/>
              <a:t>Click to edit Master subtitle style</a:t>
            </a:r>
            <a:endParaRPr lang="en-CA"/>
          </a:p>
        </p:txBody>
      </p:sp>
      <p:sp>
        <p:nvSpPr>
          <p:cNvPr id="62472" name="Rectangle 8"/>
          <p:cNvSpPr>
            <a:spLocks noGrp="1" noChangeArrowheads="1"/>
          </p:cNvSpPr>
          <p:nvPr>
            <p:ph type="dt" sz="quarter" idx="2"/>
          </p:nvPr>
        </p:nvSpPr>
        <p:spPr/>
        <p:txBody>
          <a:bodyPr/>
          <a:lstStyle>
            <a:lvl1pPr>
              <a:defRPr/>
            </a:lvl1pPr>
          </a:lstStyle>
          <a:p>
            <a:fld id="{5144CE49-08CE-438B-B7E2-488C2FB62447}" type="datetimeFigureOut">
              <a:rPr lang="en-CA" smtClean="0"/>
              <a:pPr/>
              <a:t>26/05/2011</a:t>
            </a:fld>
            <a:endParaRPr lang="en-CA"/>
          </a:p>
        </p:txBody>
      </p:sp>
      <p:sp>
        <p:nvSpPr>
          <p:cNvPr id="62473" name="Rectangle 9"/>
          <p:cNvSpPr>
            <a:spLocks noGrp="1" noChangeArrowheads="1"/>
          </p:cNvSpPr>
          <p:nvPr>
            <p:ph type="ftr" sz="quarter" idx="3"/>
          </p:nvPr>
        </p:nvSpPr>
        <p:spPr/>
        <p:txBody>
          <a:bodyPr/>
          <a:lstStyle>
            <a:lvl1pPr>
              <a:defRPr/>
            </a:lvl1pPr>
          </a:lstStyle>
          <a:p>
            <a:endParaRPr lang="en-CA"/>
          </a:p>
        </p:txBody>
      </p:sp>
      <p:sp>
        <p:nvSpPr>
          <p:cNvPr id="62474" name="Rectangle 10"/>
          <p:cNvSpPr>
            <a:spLocks noGrp="1" noChangeArrowheads="1"/>
          </p:cNvSpPr>
          <p:nvPr>
            <p:ph type="sldNum" sz="quarter" idx="4"/>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28600" y="16764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10100" y="16764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400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28600" y="152400"/>
            <a:ext cx="63055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5A9349E-84B8-49CE-B581-BAE4C791390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5A9349E-84B8-49CE-B581-BAE4C7913903}"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05A9349E-84B8-49CE-B581-BAE4C7913903}"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5A9349E-84B8-49CE-B581-BAE4C791390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44CE49-08CE-438B-B7E2-488C2FB62447}" type="datetimeFigureOut">
              <a:rPr lang="en-CA" smtClean="0"/>
              <a:pPr/>
              <a:t>26/05/2011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5A9349E-84B8-49CE-B581-BAE4C7913903}"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44CE49-08CE-438B-B7E2-488C2FB62447}" type="datetimeFigureOut">
              <a:rPr lang="en-CA" smtClean="0"/>
              <a:pPr/>
              <a:t>26/05/2011</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5A9349E-84B8-49CE-B581-BAE4C7913903}"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1371600" y="152400"/>
            <a:ext cx="74676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title style</a:t>
            </a:r>
          </a:p>
        </p:txBody>
      </p:sp>
      <p:sp>
        <p:nvSpPr>
          <p:cNvPr id="61443" name="Rectangle 3"/>
          <p:cNvSpPr>
            <a:spLocks noGrp="1" noChangeArrowheads="1"/>
          </p:cNvSpPr>
          <p:nvPr>
            <p:ph type="body" idx="1"/>
          </p:nvPr>
        </p:nvSpPr>
        <p:spPr bwMode="auto">
          <a:xfrm>
            <a:off x="228600" y="16764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61447"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5144CE49-08CE-438B-B7E2-488C2FB62447}" type="datetimeFigureOut">
              <a:rPr lang="en-CA" smtClean="0"/>
              <a:pPr/>
              <a:t>26/05/2011</a:t>
            </a:fld>
            <a:endParaRPr lang="en-CA"/>
          </a:p>
        </p:txBody>
      </p:sp>
      <p:sp>
        <p:nvSpPr>
          <p:cNvPr id="61448"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CA"/>
          </a:p>
        </p:txBody>
      </p:sp>
      <p:sp>
        <p:nvSpPr>
          <p:cNvPr id="61449"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5A9349E-84B8-49CE-B581-BAE4C791390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kumimoji="1" sz="4400" b="1">
          <a:solidFill>
            <a:schemeClr val="bg1"/>
          </a:solidFill>
          <a:latin typeface="+mj-lt"/>
          <a:ea typeface="+mj-ea"/>
          <a:cs typeface="+mj-cs"/>
        </a:defRPr>
      </a:lvl1pPr>
      <a:lvl2pPr algn="l" rtl="0" eaLnBrk="1" fontAlgn="base" hangingPunct="1">
        <a:spcBef>
          <a:spcPct val="0"/>
        </a:spcBef>
        <a:spcAft>
          <a:spcPct val="0"/>
        </a:spcAft>
        <a:defRPr kumimoji="1" sz="4400" b="1">
          <a:solidFill>
            <a:schemeClr val="bg1"/>
          </a:solidFill>
          <a:latin typeface="Arial" charset="0"/>
        </a:defRPr>
      </a:lvl2pPr>
      <a:lvl3pPr algn="l" rtl="0" eaLnBrk="1" fontAlgn="base" hangingPunct="1">
        <a:spcBef>
          <a:spcPct val="0"/>
        </a:spcBef>
        <a:spcAft>
          <a:spcPct val="0"/>
        </a:spcAft>
        <a:defRPr kumimoji="1" sz="4400" b="1">
          <a:solidFill>
            <a:schemeClr val="bg1"/>
          </a:solidFill>
          <a:latin typeface="Arial" charset="0"/>
        </a:defRPr>
      </a:lvl3pPr>
      <a:lvl4pPr algn="l" rtl="0" eaLnBrk="1" fontAlgn="base" hangingPunct="1">
        <a:spcBef>
          <a:spcPct val="0"/>
        </a:spcBef>
        <a:spcAft>
          <a:spcPct val="0"/>
        </a:spcAft>
        <a:defRPr kumimoji="1" sz="4400" b="1">
          <a:solidFill>
            <a:schemeClr val="bg1"/>
          </a:solidFill>
          <a:latin typeface="Arial" charset="0"/>
        </a:defRPr>
      </a:lvl4pPr>
      <a:lvl5pPr algn="l" rtl="0" eaLnBrk="1" fontAlgn="base" hangingPunct="1">
        <a:spcBef>
          <a:spcPct val="0"/>
        </a:spcBef>
        <a:spcAft>
          <a:spcPct val="0"/>
        </a:spcAft>
        <a:defRPr kumimoji="1" sz="4400" b="1">
          <a:solidFill>
            <a:schemeClr val="bg1"/>
          </a:solidFill>
          <a:latin typeface="Arial" charset="0"/>
        </a:defRPr>
      </a:lvl5pPr>
      <a:lvl6pPr marL="457200" algn="l" rtl="0" eaLnBrk="1" fontAlgn="base" hangingPunct="1">
        <a:spcBef>
          <a:spcPct val="0"/>
        </a:spcBef>
        <a:spcAft>
          <a:spcPct val="0"/>
        </a:spcAft>
        <a:defRPr kumimoji="1" sz="4400" b="1">
          <a:solidFill>
            <a:schemeClr val="bg1"/>
          </a:solidFill>
          <a:latin typeface="Arial" charset="0"/>
        </a:defRPr>
      </a:lvl6pPr>
      <a:lvl7pPr marL="914400" algn="l" rtl="0" eaLnBrk="1" fontAlgn="base" hangingPunct="1">
        <a:spcBef>
          <a:spcPct val="0"/>
        </a:spcBef>
        <a:spcAft>
          <a:spcPct val="0"/>
        </a:spcAft>
        <a:defRPr kumimoji="1" sz="4400" b="1">
          <a:solidFill>
            <a:schemeClr val="bg1"/>
          </a:solidFill>
          <a:latin typeface="Arial" charset="0"/>
        </a:defRPr>
      </a:lvl7pPr>
      <a:lvl8pPr marL="1371600" algn="l" rtl="0" eaLnBrk="1" fontAlgn="base" hangingPunct="1">
        <a:spcBef>
          <a:spcPct val="0"/>
        </a:spcBef>
        <a:spcAft>
          <a:spcPct val="0"/>
        </a:spcAft>
        <a:defRPr kumimoji="1" sz="4400" b="1">
          <a:solidFill>
            <a:schemeClr val="bg1"/>
          </a:solidFill>
          <a:latin typeface="Arial" charset="0"/>
        </a:defRPr>
      </a:lvl8pPr>
      <a:lvl9pPr marL="1828800" algn="l" rtl="0" eaLnBrk="1" fontAlgn="base" hangingPunct="1">
        <a:spcBef>
          <a:spcPct val="0"/>
        </a:spcBef>
        <a:spcAft>
          <a:spcPct val="0"/>
        </a:spcAft>
        <a:defRPr kumimoji="1" sz="4400" b="1">
          <a:solidFill>
            <a:schemeClr val="bg1"/>
          </a:solidFill>
          <a:latin typeface="Arial" charset="0"/>
        </a:defRPr>
      </a:lvl9pPr>
    </p:titleStyle>
    <p:bodyStyle>
      <a:lvl1pPr marL="342900" indent="-342900" algn="l" rtl="0" eaLnBrk="1" fontAlgn="base" hangingPunct="1">
        <a:spcBef>
          <a:spcPct val="20000"/>
        </a:spcBef>
        <a:spcAft>
          <a:spcPct val="0"/>
        </a:spcAft>
        <a:buClr>
          <a:srgbClr val="0000D4"/>
        </a:buClr>
        <a:buSzPct val="75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00D4"/>
        </a:buClr>
        <a:buSzPct val="75000"/>
        <a:buFont typeface="Wingdings" pitchFamily="2" charset="2"/>
        <a:buChar char="n"/>
        <a:defRPr kumimoji="1" sz="2800">
          <a:solidFill>
            <a:schemeClr val="tx1"/>
          </a:solidFill>
          <a:latin typeface="+mn-lt"/>
        </a:defRPr>
      </a:lvl2pPr>
      <a:lvl3pPr marL="1143000" indent="-228600" algn="l" rtl="0" eaLnBrk="1" fontAlgn="base" hangingPunct="1">
        <a:spcBef>
          <a:spcPct val="20000"/>
        </a:spcBef>
        <a:spcAft>
          <a:spcPct val="0"/>
        </a:spcAft>
        <a:buClr>
          <a:srgbClr val="0000D4"/>
        </a:buClr>
        <a:buSzPct val="75000"/>
        <a:buFont typeface="Wingdings" pitchFamily="2" charset="2"/>
        <a:buChar char="n"/>
        <a:defRPr kumimoji="1" sz="2400">
          <a:solidFill>
            <a:schemeClr val="tx1"/>
          </a:solidFill>
          <a:latin typeface="+mn-lt"/>
        </a:defRPr>
      </a:lvl3pPr>
      <a:lvl4pPr marL="16002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4pPr>
      <a:lvl5pPr marL="20574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defRPr/>
            </a:pPr>
            <a:r>
              <a:rPr lang="en-CA" b="1" dirty="0" smtClean="0"/>
              <a:t>Water: Essential for Life</a:t>
            </a:r>
            <a:endParaRPr lang="en-CA" dirty="0" smtClean="0"/>
          </a:p>
        </p:txBody>
      </p:sp>
      <p:sp>
        <p:nvSpPr>
          <p:cNvPr id="3" name="Subtitle 2"/>
          <p:cNvSpPr>
            <a:spLocks noGrp="1"/>
          </p:cNvSpPr>
          <p:nvPr>
            <p:ph type="subTitle" idx="1"/>
          </p:nvPr>
        </p:nvSpPr>
        <p:spPr/>
        <p:txBody>
          <a:bodyPr/>
          <a:lstStyle/>
          <a:p>
            <a:pPr eaLnBrk="1" hangingPunct="1">
              <a:defRPr/>
            </a:pPr>
            <a:r>
              <a:rPr lang="en-CA" dirty="0" smtClean="0"/>
              <a:t>Lesson 1 </a:t>
            </a:r>
          </a:p>
          <a:p>
            <a:pPr eaLnBrk="1" hangingPunct="1">
              <a:defRPr/>
            </a:pPr>
            <a:r>
              <a:rPr lang="en-CA" dirty="0" smtClean="0"/>
              <a:t>Unit 4: Chemistry in the Environment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CA" dirty="0" smtClean="0"/>
              <a:t> </a:t>
            </a:r>
            <a:br>
              <a:rPr lang="en-CA" dirty="0" smtClean="0"/>
            </a:br>
            <a:r>
              <a:rPr lang="en-CA" b="1" dirty="0" smtClean="0"/>
              <a:t>Physical properties of water</a:t>
            </a:r>
            <a:r>
              <a:rPr lang="en-CA" dirty="0" smtClean="0"/>
              <a:t/>
            </a:r>
            <a:br>
              <a:rPr lang="en-CA" dirty="0" smtClean="0"/>
            </a:br>
            <a:endParaRPr lang="en-CA" dirty="0" smtClean="0"/>
          </a:p>
        </p:txBody>
      </p:sp>
      <p:sp>
        <p:nvSpPr>
          <p:cNvPr id="3" name="Content Placeholder 2"/>
          <p:cNvSpPr>
            <a:spLocks noGrp="1"/>
          </p:cNvSpPr>
          <p:nvPr>
            <p:ph idx="1"/>
          </p:nvPr>
        </p:nvSpPr>
        <p:spPr/>
        <p:txBody>
          <a:bodyPr/>
          <a:lstStyle/>
          <a:p>
            <a:pPr eaLnBrk="1" hangingPunct="1">
              <a:defRPr/>
            </a:pPr>
            <a:r>
              <a:rPr lang="en-CA" dirty="0" smtClean="0"/>
              <a:t>Water is unique in the fact that its density decreases when it becomes a solid, this is what causes ice to float. This in turn acts a blanket which prevents the water underneath from freezing and killing all life.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en-CA" smtClean="0"/>
          </a:p>
        </p:txBody>
      </p:sp>
      <p:sp>
        <p:nvSpPr>
          <p:cNvPr id="27651" name="Content Placeholder 2"/>
          <p:cNvSpPr>
            <a:spLocks noGrp="1"/>
          </p:cNvSpPr>
          <p:nvPr>
            <p:ph idx="1"/>
          </p:nvPr>
        </p:nvSpPr>
        <p:spPr/>
        <p:txBody>
          <a:bodyPr/>
          <a:lstStyle/>
          <a:p>
            <a:pPr eaLnBrk="1" hangingPunct="1"/>
            <a:r>
              <a:rPr lang="en-CA" b="1" smtClean="0"/>
              <a:t>Questions:</a:t>
            </a:r>
            <a:r>
              <a:rPr lang="en-CA" smtClean="0"/>
              <a:t> page 323 # 1-8</a:t>
            </a:r>
          </a:p>
          <a:p>
            <a:pPr eaLnBrk="1" hangingPunct="1"/>
            <a:endParaRPr lang="en-CA" smtClean="0"/>
          </a:p>
          <a:p>
            <a:pPr eaLnBrk="1" hangingPunct="1"/>
            <a:r>
              <a:rPr lang="en-CA" smtClean="0"/>
              <a:t>Read page 324 </a:t>
            </a:r>
          </a:p>
          <a:p>
            <a:pPr eaLnBrk="1" hangingPunct="1"/>
            <a:endParaRPr lang="en-CA"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CA" dirty="0" smtClean="0"/>
              <a:t> </a:t>
            </a:r>
            <a:br>
              <a:rPr lang="en-CA" dirty="0" smtClean="0"/>
            </a:br>
            <a:r>
              <a:rPr lang="en-CA" b="1" dirty="0" smtClean="0"/>
              <a:t>Physical properties of water</a:t>
            </a:r>
            <a:r>
              <a:rPr lang="en-CA" dirty="0" smtClean="0"/>
              <a:t/>
            </a:r>
            <a:br>
              <a:rPr lang="en-CA" dirty="0" smtClean="0"/>
            </a:br>
            <a:endParaRPr lang="en-CA" dirty="0" smtClean="0"/>
          </a:p>
        </p:txBody>
      </p:sp>
      <p:sp>
        <p:nvSpPr>
          <p:cNvPr id="3" name="Content Placeholder 2"/>
          <p:cNvSpPr>
            <a:spLocks noGrp="1"/>
          </p:cNvSpPr>
          <p:nvPr>
            <p:ph idx="1"/>
          </p:nvPr>
        </p:nvSpPr>
        <p:spPr/>
        <p:txBody>
          <a:bodyPr/>
          <a:lstStyle/>
          <a:p>
            <a:pPr eaLnBrk="1" hangingPunct="1">
              <a:defRPr/>
            </a:pPr>
            <a:r>
              <a:rPr lang="en-CA" dirty="0" smtClean="0"/>
              <a:t>Heat capacity is a measure of how much heat it takes to heat one gram of a substance 1 ° C. Water requires </a:t>
            </a:r>
            <a:r>
              <a:rPr lang="en-CA" b="1" dirty="0" smtClean="0">
                <a:solidFill>
                  <a:srgbClr val="002060"/>
                </a:solidFill>
              </a:rPr>
              <a:t>4.18 J</a:t>
            </a:r>
            <a:r>
              <a:rPr lang="en-CA" dirty="0" smtClean="0"/>
              <a:t> of heat to increase the temperature of 1 gram 1 ° C.</a:t>
            </a:r>
            <a:endParaRPr lang="en-CA" sz="2800" dirty="0" smtClean="0"/>
          </a:p>
          <a:p>
            <a:pPr lvl="1" eaLnBrk="1" hangingPunct="1">
              <a:buFont typeface="Tahoma" charset="0"/>
              <a:buChar char="–"/>
              <a:defRPr/>
            </a:pPr>
            <a:r>
              <a:rPr lang="en-CA" dirty="0" smtClean="0"/>
              <a:t>This allows water to help control land temperature by acting as a huge heat sink in the summer and a source of warm in the winter. </a:t>
            </a:r>
            <a:endParaRPr lang="en-CA" sz="2400" dirty="0" smtClean="0"/>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CA" b="1" dirty="0" smtClean="0"/>
              <a:t>Chemical Properties of Water </a:t>
            </a:r>
            <a:endParaRPr lang="en-CA" dirty="0" smtClean="0"/>
          </a:p>
        </p:txBody>
      </p:sp>
      <p:sp>
        <p:nvSpPr>
          <p:cNvPr id="3" name="Content Placeholder 2"/>
          <p:cNvSpPr>
            <a:spLocks noGrp="1"/>
          </p:cNvSpPr>
          <p:nvPr>
            <p:ph idx="1"/>
          </p:nvPr>
        </p:nvSpPr>
        <p:spPr/>
        <p:txBody>
          <a:bodyPr/>
          <a:lstStyle/>
          <a:p>
            <a:pPr eaLnBrk="1" hangingPunct="1">
              <a:defRPr/>
            </a:pPr>
            <a:r>
              <a:rPr lang="en-CA" dirty="0" smtClean="0"/>
              <a:t>Water is a </a:t>
            </a:r>
            <a:r>
              <a:rPr lang="en-CA" b="1" dirty="0" smtClean="0">
                <a:solidFill>
                  <a:srgbClr val="002060"/>
                </a:solidFill>
              </a:rPr>
              <a:t>polar</a:t>
            </a:r>
            <a:r>
              <a:rPr lang="en-CA" dirty="0" smtClean="0"/>
              <a:t> molecule that consists of oxygen and hydrogen molecules. </a:t>
            </a:r>
          </a:p>
          <a:p>
            <a:pPr eaLnBrk="1" hangingPunct="1">
              <a:defRPr/>
            </a:pPr>
            <a:r>
              <a:rPr lang="en-CA" dirty="0" smtClean="0"/>
              <a:t>The oxygen has a larger electronegativity and so it creates a partial – charge as it draws hydrogen’s electrons closer to it. </a:t>
            </a:r>
          </a:p>
          <a:p>
            <a:pPr eaLnBrk="1" hangingPunct="1">
              <a:defRPr/>
            </a:pPr>
            <a:endParaRPr lang="en-CA" dirty="0" smtClean="0"/>
          </a:p>
        </p:txBody>
      </p:sp>
      <p:pic>
        <p:nvPicPr>
          <p:cNvPr id="14340" name="Picture 2" descr="168033"/>
          <p:cNvPicPr>
            <a:picLocks noChangeAspect="1" noChangeArrowheads="1"/>
          </p:cNvPicPr>
          <p:nvPr/>
        </p:nvPicPr>
        <p:blipFill>
          <a:blip r:embed="rId2" cstate="print"/>
          <a:srcRect/>
          <a:stretch>
            <a:fillRect/>
          </a:stretch>
        </p:blipFill>
        <p:spPr bwMode="auto">
          <a:xfrm>
            <a:off x="2857500" y="4405313"/>
            <a:ext cx="2740025" cy="230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CA" b="1" dirty="0" smtClean="0"/>
              <a:t>Chemical Properties of Water </a:t>
            </a:r>
            <a:endParaRPr lang="en-CA" dirty="0" smtClean="0"/>
          </a:p>
        </p:txBody>
      </p:sp>
      <p:sp>
        <p:nvSpPr>
          <p:cNvPr id="3" name="Content Placeholder 2"/>
          <p:cNvSpPr>
            <a:spLocks noGrp="1"/>
          </p:cNvSpPr>
          <p:nvPr>
            <p:ph idx="1"/>
          </p:nvPr>
        </p:nvSpPr>
        <p:spPr/>
        <p:txBody>
          <a:bodyPr/>
          <a:lstStyle/>
          <a:p>
            <a:pPr eaLnBrk="1" hangingPunct="1">
              <a:defRPr/>
            </a:pPr>
            <a:r>
              <a:rPr lang="en-CA" dirty="0" smtClean="0"/>
              <a:t>The large difference in charge allows for Hydrogen bonding to occur between molecules. This provides water with its unique surface tension, high boiling point and ice that is less dense. (see page 272 fig 5 for diagram) </a:t>
            </a:r>
            <a:endParaRPr lang="en-CA" sz="2800" dirty="0" smtClean="0"/>
          </a:p>
          <a:p>
            <a:pPr eaLnBrk="1" hangingPunct="1">
              <a:defRPr/>
            </a:pPr>
            <a:r>
              <a:rPr lang="en-CA" dirty="0" smtClean="0"/>
              <a:t>The polarity of water also allows water to dissolve other polar molecules. </a:t>
            </a:r>
            <a:endParaRPr lang="en-CA" sz="2800" dirty="0" smtClean="0"/>
          </a:p>
          <a:p>
            <a:pPr lvl="2" eaLnBrk="1" hangingPunct="1">
              <a:defRPr/>
            </a:pPr>
            <a:r>
              <a:rPr lang="en-CA" sz="3200" b="1" i="1" dirty="0" smtClean="0">
                <a:solidFill>
                  <a:srgbClr val="002060"/>
                </a:solidFill>
              </a:rPr>
              <a:t>Like dissolves Like</a:t>
            </a:r>
            <a:endParaRPr lang="en-CA" sz="2800" b="1" dirty="0" smtClean="0">
              <a:solidFill>
                <a:srgbClr val="002060"/>
              </a:solidFill>
            </a:endParaRP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marL="342900" lvl="1" indent="-342900" eaLnBrk="1" hangingPunct="1">
              <a:buClr>
                <a:schemeClr val="hlink"/>
              </a:buClr>
              <a:buSzPct val="120000"/>
              <a:buFontTx/>
              <a:buChar char="•"/>
              <a:defRPr/>
            </a:pPr>
            <a:r>
              <a:rPr lang="en-CA" dirty="0" smtClean="0"/>
              <a:t>Substances disassociates into charged ions when dissolved in water form electrolytic solutions – conduct electricity </a:t>
            </a:r>
            <a:endParaRPr lang="en-CA" sz="2400" dirty="0" smtClean="0"/>
          </a:p>
          <a:p>
            <a:pPr eaLnBrk="1" hangingPunct="1">
              <a:defRPr/>
            </a:pPr>
            <a:endParaRPr lang="en-CA" dirty="0" smtClean="0"/>
          </a:p>
        </p:txBody>
      </p:sp>
      <p:pic>
        <p:nvPicPr>
          <p:cNvPr id="16388" name="Picture 2" descr="ion_water_img_bonds"/>
          <p:cNvPicPr>
            <a:picLocks noChangeAspect="1" noChangeArrowheads="1"/>
          </p:cNvPicPr>
          <p:nvPr/>
        </p:nvPicPr>
        <p:blipFill>
          <a:blip r:embed="rId2" cstate="print"/>
          <a:srcRect/>
          <a:stretch>
            <a:fillRect/>
          </a:stretch>
        </p:blipFill>
        <p:spPr bwMode="auto">
          <a:xfrm>
            <a:off x="1500188" y="3568700"/>
            <a:ext cx="5726112" cy="303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marL="342900" lvl="1" indent="-342900" eaLnBrk="1" hangingPunct="1">
              <a:buClr>
                <a:schemeClr val="hlink"/>
              </a:buClr>
              <a:buSzPct val="120000"/>
              <a:buFontTx/>
              <a:buChar char="•"/>
              <a:defRPr/>
            </a:pPr>
            <a:r>
              <a:rPr lang="en-CA" dirty="0" smtClean="0"/>
              <a:t>Substances that stay electronically neutral when dissolved in water are called nonelectrolytes.  Ex glucose</a:t>
            </a:r>
          </a:p>
          <a:p>
            <a:pPr eaLnBrk="1" hangingPunct="1">
              <a:defRPr/>
            </a:pPr>
            <a:endParaRPr lang="en-CA" dirty="0" smtClean="0"/>
          </a:p>
        </p:txBody>
      </p:sp>
      <p:pic>
        <p:nvPicPr>
          <p:cNvPr id="17412" name="Picture 2" descr="glucose2"/>
          <p:cNvPicPr>
            <a:picLocks noChangeAspect="1" noChangeArrowheads="1"/>
          </p:cNvPicPr>
          <p:nvPr/>
        </p:nvPicPr>
        <p:blipFill>
          <a:blip r:embed="rId2" cstate="print"/>
          <a:srcRect/>
          <a:stretch>
            <a:fillRect/>
          </a:stretch>
        </p:blipFill>
        <p:spPr bwMode="auto">
          <a:xfrm>
            <a:off x="2643188" y="3000375"/>
            <a:ext cx="3668712" cy="341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r>
              <a:rPr lang="en-CA" dirty="0" smtClean="0"/>
              <a:t>Due to waters great ability to be a solvent it can become contaminated easily.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Questions</a:t>
            </a:r>
          </a:p>
        </p:txBody>
      </p:sp>
      <p:sp>
        <p:nvSpPr>
          <p:cNvPr id="3" name="Content Placeholder 2"/>
          <p:cNvSpPr>
            <a:spLocks noGrp="1"/>
          </p:cNvSpPr>
          <p:nvPr>
            <p:ph idx="1"/>
          </p:nvPr>
        </p:nvSpPr>
        <p:spPr/>
        <p:txBody>
          <a:bodyPr/>
          <a:lstStyle/>
          <a:p>
            <a:pPr eaLnBrk="1" hangingPunct="1">
              <a:defRPr/>
            </a:pPr>
            <a:r>
              <a:rPr lang="en-CA" dirty="0" smtClean="0"/>
              <a:t>Page 274 # 1, 3, 4 ,5, 6,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Hard Water</a:t>
            </a:r>
            <a:endParaRPr lang="en-CA" dirty="0" smtClean="0"/>
          </a:p>
        </p:txBody>
      </p:sp>
      <p:sp>
        <p:nvSpPr>
          <p:cNvPr id="3" name="Content Placeholder 2"/>
          <p:cNvSpPr>
            <a:spLocks noGrp="1"/>
          </p:cNvSpPr>
          <p:nvPr>
            <p:ph idx="1"/>
          </p:nvPr>
        </p:nvSpPr>
        <p:spPr/>
        <p:txBody>
          <a:bodyPr/>
          <a:lstStyle/>
          <a:p>
            <a:pPr eaLnBrk="1" hangingPunct="1">
              <a:defRPr/>
            </a:pPr>
            <a:r>
              <a:rPr lang="en-CA" b="1" dirty="0" smtClean="0">
                <a:solidFill>
                  <a:srgbClr val="002060"/>
                </a:solidFill>
              </a:rPr>
              <a:t>Water that contains dissolved calcium, magnesium and iron ions. </a:t>
            </a:r>
          </a:p>
          <a:p>
            <a:pPr eaLnBrk="1" hangingPunct="1">
              <a:defRPr/>
            </a:pPr>
            <a:endParaRPr lang="en-CA" dirty="0" smtClean="0"/>
          </a:p>
          <a:p>
            <a:pPr eaLnBrk="1" hangingPunct="1">
              <a:defRPr/>
            </a:pPr>
            <a:r>
              <a:rPr lang="en-CA" dirty="0" smtClean="0"/>
              <a:t>When slightly acidic water flows through limestone, calcium, iron, magnesium and manganese irons dissolve in the water at a higher concentration.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Hard water</a:t>
            </a:r>
          </a:p>
        </p:txBody>
      </p:sp>
      <p:sp>
        <p:nvSpPr>
          <p:cNvPr id="3" name="Content Placeholder 2"/>
          <p:cNvSpPr>
            <a:spLocks noGrp="1"/>
          </p:cNvSpPr>
          <p:nvPr>
            <p:ph idx="1"/>
          </p:nvPr>
        </p:nvSpPr>
        <p:spPr>
          <a:xfrm>
            <a:off x="4286250" y="0"/>
            <a:ext cx="4857750" cy="6019800"/>
          </a:xfrm>
        </p:spPr>
        <p:txBody>
          <a:bodyPr/>
          <a:lstStyle/>
          <a:p>
            <a:pPr eaLnBrk="1" hangingPunct="1">
              <a:defRPr/>
            </a:pPr>
            <a:r>
              <a:rPr lang="en-CA" dirty="0" smtClean="0"/>
              <a:t>Hard water is not dangerous to health but it can change the taste and colour of the water as well as make washing difficult. The soap reacts with the metal ions and forms precipitates which form a scum on the top of the water or in other cases making it difficult to wash the soap off of skin. </a:t>
            </a:r>
          </a:p>
          <a:p>
            <a:pPr eaLnBrk="1" hangingPunct="1">
              <a:defRPr/>
            </a:pPr>
            <a:endParaRPr lang="en-CA" dirty="0" smtClean="0"/>
          </a:p>
        </p:txBody>
      </p:sp>
      <p:pic>
        <p:nvPicPr>
          <p:cNvPr id="21508" name="Picture 2" descr="http://www.culligansoutheastnm.com/ImageFiles/Image/large/shower-door-large.jpg"/>
          <p:cNvPicPr>
            <a:picLocks noChangeAspect="1" noChangeArrowheads="1"/>
          </p:cNvPicPr>
          <p:nvPr/>
        </p:nvPicPr>
        <p:blipFill>
          <a:blip r:embed="rId2" cstate="print"/>
          <a:srcRect/>
          <a:stretch>
            <a:fillRect/>
          </a:stretch>
        </p:blipFill>
        <p:spPr bwMode="auto">
          <a:xfrm>
            <a:off x="642938" y="1643063"/>
            <a:ext cx="3429000"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Water: Essential for Life</a:t>
            </a:r>
            <a:endParaRPr lang="en-CA" dirty="0" smtClean="0"/>
          </a:p>
        </p:txBody>
      </p:sp>
      <p:sp>
        <p:nvSpPr>
          <p:cNvPr id="3" name="Content Placeholder 2"/>
          <p:cNvSpPr>
            <a:spLocks noGrp="1"/>
          </p:cNvSpPr>
          <p:nvPr>
            <p:ph idx="1"/>
          </p:nvPr>
        </p:nvSpPr>
        <p:spPr/>
        <p:txBody>
          <a:bodyPr/>
          <a:lstStyle/>
          <a:p>
            <a:pPr eaLnBrk="1" hangingPunct="1">
              <a:defRPr/>
            </a:pPr>
            <a:r>
              <a:rPr lang="en-CA" b="1" dirty="0" smtClean="0">
                <a:solidFill>
                  <a:srgbClr val="002060"/>
                </a:solidFill>
              </a:rPr>
              <a:t>70% </a:t>
            </a:r>
            <a:r>
              <a:rPr lang="en-CA" dirty="0" smtClean="0"/>
              <a:t>of the earth is covered in water yet only </a:t>
            </a:r>
            <a:r>
              <a:rPr lang="en-CA" b="1" dirty="0" smtClean="0">
                <a:solidFill>
                  <a:srgbClr val="002060"/>
                </a:solidFill>
              </a:rPr>
              <a:t>3 %</a:t>
            </a:r>
            <a:r>
              <a:rPr lang="en-CA" dirty="0" smtClean="0"/>
              <a:t> of it is fresh water and only </a:t>
            </a:r>
            <a:r>
              <a:rPr lang="en-CA" b="1" dirty="0" smtClean="0">
                <a:solidFill>
                  <a:srgbClr val="002060"/>
                </a:solidFill>
              </a:rPr>
              <a:t>1 %</a:t>
            </a:r>
            <a:r>
              <a:rPr lang="en-CA" dirty="0" smtClean="0"/>
              <a:t> of this is water is in a liquid state. (see page 268 for more stats) Canada has the most abundant supply of fresh water in the world but this doesn’t mean that we shouldn’t learn how to conserve water.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Hard water</a:t>
            </a:r>
          </a:p>
        </p:txBody>
      </p:sp>
      <p:sp>
        <p:nvSpPr>
          <p:cNvPr id="3" name="Content Placeholder 2"/>
          <p:cNvSpPr>
            <a:spLocks noGrp="1"/>
          </p:cNvSpPr>
          <p:nvPr>
            <p:ph idx="1"/>
          </p:nvPr>
        </p:nvSpPr>
        <p:spPr/>
        <p:txBody>
          <a:bodyPr/>
          <a:lstStyle/>
          <a:p>
            <a:pPr eaLnBrk="1" hangingPunct="1">
              <a:defRPr/>
            </a:pPr>
            <a:r>
              <a:rPr lang="en-CA" dirty="0" smtClean="0"/>
              <a:t>Hard water also can deteriorate appliances that heat up water by forming scale deposits on them that prevent the water from contacting the element which decreases the efficiency of the appliance.   </a:t>
            </a:r>
          </a:p>
          <a:p>
            <a:pPr eaLnBrk="1" hangingPunct="1">
              <a:defRPr/>
            </a:pPr>
            <a:endParaRPr lang="en-CA" dirty="0" smtClean="0"/>
          </a:p>
        </p:txBody>
      </p:sp>
      <p:pic>
        <p:nvPicPr>
          <p:cNvPr id="22532" name="Picture 2" descr="http://www.hydrocareusa.com/elements/images/hardwater/heating_element.jpg"/>
          <p:cNvPicPr>
            <a:picLocks noChangeAspect="1" noChangeArrowheads="1"/>
          </p:cNvPicPr>
          <p:nvPr/>
        </p:nvPicPr>
        <p:blipFill>
          <a:blip r:embed="rId2" cstate="print"/>
          <a:srcRect/>
          <a:stretch>
            <a:fillRect/>
          </a:stretch>
        </p:blipFill>
        <p:spPr bwMode="auto">
          <a:xfrm>
            <a:off x="3071813" y="4572000"/>
            <a:ext cx="2857500" cy="1900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a:xfrm>
            <a:off x="0" y="1905000"/>
            <a:ext cx="9144000" cy="4114800"/>
          </a:xfrm>
        </p:spPr>
        <p:txBody>
          <a:bodyPr/>
          <a:lstStyle/>
          <a:p>
            <a:pPr eaLnBrk="1" hangingPunct="1">
              <a:defRPr/>
            </a:pPr>
            <a:r>
              <a:rPr lang="en-CA" dirty="0" smtClean="0"/>
              <a:t>Calcium carbonate (limestone rock) reacts with water and carbon dioxide to form calcium bicarbonate which is soluble in water. When heated the reaction reverses leaving calcium carbonate on the heating element. </a:t>
            </a:r>
          </a:p>
          <a:p>
            <a:pPr algn="ctr" eaLnBrk="1" hangingPunct="1">
              <a:defRPr/>
            </a:pPr>
            <a:endParaRPr lang="en-CA" dirty="0" smtClean="0"/>
          </a:p>
          <a:p>
            <a:pPr algn="ctr" eaLnBrk="1" hangingPunct="1">
              <a:defRPr/>
            </a:pPr>
            <a:r>
              <a:rPr lang="en-CA" dirty="0" smtClean="0"/>
              <a:t>Ca(HCO</a:t>
            </a:r>
            <a:r>
              <a:rPr lang="en-CA" baseline="-25000" dirty="0" smtClean="0"/>
              <a:t>3­­</a:t>
            </a:r>
            <a:r>
              <a:rPr lang="en-CA" dirty="0" smtClean="0"/>
              <a:t>)</a:t>
            </a:r>
            <a:r>
              <a:rPr lang="en-CA" baseline="-25000" dirty="0" smtClean="0"/>
              <a:t>2(</a:t>
            </a:r>
            <a:r>
              <a:rPr lang="en-CA" baseline="-25000" dirty="0" err="1" smtClean="0"/>
              <a:t>aq</a:t>
            </a:r>
            <a:r>
              <a:rPr lang="en-CA" baseline="-25000" dirty="0" smtClean="0"/>
              <a:t>)</a:t>
            </a:r>
            <a:r>
              <a:rPr lang="en-CA" dirty="0" smtClean="0"/>
              <a:t> + heat </a:t>
            </a:r>
            <a:r>
              <a:rPr lang="en-CA" dirty="0" smtClean="0">
                <a:sym typeface="Wingdings"/>
              </a:rPr>
              <a:t></a:t>
            </a:r>
            <a:r>
              <a:rPr lang="en-CA" dirty="0" smtClean="0"/>
              <a:t> CaCO</a:t>
            </a:r>
            <a:r>
              <a:rPr lang="en-CA" baseline="-25000" dirty="0" smtClean="0"/>
              <a:t>2(s)</a:t>
            </a:r>
            <a:r>
              <a:rPr lang="en-CA" dirty="0" smtClean="0"/>
              <a:t> + H</a:t>
            </a:r>
            <a:r>
              <a:rPr lang="en-CA" baseline="-25000" dirty="0" smtClean="0"/>
              <a:t>2</a:t>
            </a:r>
            <a:r>
              <a:rPr lang="en-CA" dirty="0" smtClean="0"/>
              <a:t>O + CO</a:t>
            </a:r>
            <a:r>
              <a:rPr lang="en-CA" baseline="-25000" dirty="0" smtClean="0"/>
              <a:t>2</a:t>
            </a:r>
            <a:endParaRPr lang="en-CA" dirty="0" smtClean="0"/>
          </a:p>
          <a:p>
            <a:pPr algn="ctr" eaLnBrk="1" hangingPunct="1">
              <a:defRPr/>
            </a:pPr>
            <a:endParaRPr lang="en-CA"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Soft Water </a:t>
            </a:r>
            <a:endParaRPr lang="en-CA" dirty="0" smtClean="0"/>
          </a:p>
        </p:txBody>
      </p:sp>
      <p:graphicFrame>
        <p:nvGraphicFramePr>
          <p:cNvPr id="4" name="Content Placeholder 3"/>
          <p:cNvGraphicFramePr>
            <a:graphicFrameLocks noGrp="1"/>
          </p:cNvGraphicFramePr>
          <p:nvPr>
            <p:ph idx="1"/>
          </p:nvPr>
        </p:nvGraphicFramePr>
        <p:xfrm>
          <a:off x="1571625" y="2071688"/>
          <a:ext cx="6143667" cy="3435096"/>
        </p:xfrm>
        <a:graphic>
          <a:graphicData uri="http://schemas.openxmlformats.org/drawingml/2006/table">
            <a:tbl>
              <a:tblPr/>
              <a:tblGrid>
                <a:gridCol w="2966302"/>
                <a:gridCol w="3177365"/>
              </a:tblGrid>
              <a:tr h="0">
                <a:tc>
                  <a:txBody>
                    <a:bodyPr/>
                    <a:lstStyle/>
                    <a:p>
                      <a:pPr>
                        <a:lnSpc>
                          <a:spcPct val="115000"/>
                        </a:lnSpc>
                        <a:spcAft>
                          <a:spcPts val="0"/>
                        </a:spcAft>
                      </a:pPr>
                      <a:r>
                        <a:rPr lang="en-CA" sz="2800" b="1" dirty="0">
                          <a:latin typeface="Times New Roman"/>
                          <a:ea typeface="Calibri"/>
                        </a:rPr>
                        <a:t>Hardness index (mg/L) or </a:t>
                      </a:r>
                      <a:r>
                        <a:rPr lang="en-CA" sz="2800" b="1" dirty="0" err="1">
                          <a:latin typeface="Times New Roman"/>
                          <a:ea typeface="Calibri"/>
                        </a:rPr>
                        <a:t>ppm</a:t>
                      </a:r>
                      <a:r>
                        <a:rPr lang="en-CA" sz="2800" b="1" dirty="0">
                          <a:latin typeface="Times New Roman"/>
                          <a:ea typeface="Calibri"/>
                        </a:rPr>
                        <a:t> </a:t>
                      </a:r>
                      <a:endParaRPr lang="en-CA" sz="2400" dirty="0">
                        <a:latin typeface="Times New Roman"/>
                        <a:ea typeface="Calibri"/>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en-CA" sz="2800" b="1">
                          <a:latin typeface="Times New Roman"/>
                          <a:ea typeface="Calibri"/>
                        </a:rPr>
                        <a:t>Water Classification </a:t>
                      </a:r>
                      <a:endParaRPr lang="en-CA" sz="2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CA" sz="2800">
                          <a:latin typeface="Times New Roman"/>
                          <a:ea typeface="Calibri"/>
                        </a:rPr>
                        <a:t>&lt; 50</a:t>
                      </a:r>
                      <a:endParaRPr lang="en-CA" sz="2400">
                        <a:latin typeface="Times New Roman"/>
                        <a:ea typeface="Calibri"/>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a:latin typeface="Times New Roman"/>
                          <a:ea typeface="Calibri"/>
                        </a:rPr>
                        <a:t>Soft</a:t>
                      </a:r>
                      <a:endParaRPr lang="en-CA" sz="2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CA" sz="2800">
                          <a:latin typeface="Times New Roman"/>
                          <a:ea typeface="Calibri"/>
                        </a:rPr>
                        <a:t>50 – 200</a:t>
                      </a:r>
                      <a:endParaRPr lang="en-CA" sz="2400">
                        <a:latin typeface="Times New Roman"/>
                        <a:ea typeface="Calibri"/>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a:latin typeface="Times New Roman"/>
                          <a:ea typeface="Calibri"/>
                        </a:rPr>
                        <a:t>Slightly hard</a:t>
                      </a:r>
                      <a:endParaRPr lang="en-CA" sz="2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CA" sz="2800">
                          <a:latin typeface="Times New Roman"/>
                          <a:ea typeface="Calibri"/>
                        </a:rPr>
                        <a:t>200-400</a:t>
                      </a:r>
                      <a:endParaRPr lang="en-CA" sz="2400">
                        <a:latin typeface="Times New Roman"/>
                        <a:ea typeface="Calibri"/>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a:latin typeface="Times New Roman"/>
                          <a:ea typeface="Calibri"/>
                        </a:rPr>
                        <a:t>Moderately hard</a:t>
                      </a:r>
                      <a:endParaRPr lang="en-CA" sz="2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CA" sz="2800">
                          <a:latin typeface="Times New Roman"/>
                          <a:ea typeface="Calibri"/>
                        </a:rPr>
                        <a:t>400-600</a:t>
                      </a:r>
                      <a:endParaRPr lang="en-CA" sz="2400">
                        <a:latin typeface="Times New Roman"/>
                        <a:ea typeface="Calibri"/>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a:latin typeface="Times New Roman"/>
                          <a:ea typeface="Calibri"/>
                        </a:rPr>
                        <a:t>Hard</a:t>
                      </a:r>
                      <a:endParaRPr lang="en-CA" sz="2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CA" sz="2800">
                          <a:latin typeface="Times New Roman"/>
                          <a:ea typeface="Calibri"/>
                        </a:rPr>
                        <a:t>&gt; 600</a:t>
                      </a:r>
                      <a:endParaRPr lang="en-CA" sz="2400">
                        <a:latin typeface="Times New Roman"/>
                        <a:ea typeface="Calibri"/>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dirty="0">
                          <a:latin typeface="Times New Roman"/>
                          <a:ea typeface="Calibri"/>
                        </a:rPr>
                        <a:t>Very Hard</a:t>
                      </a:r>
                      <a:endParaRPr lang="en-CA" sz="24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Soft Water</a:t>
            </a:r>
          </a:p>
        </p:txBody>
      </p:sp>
      <p:sp>
        <p:nvSpPr>
          <p:cNvPr id="3" name="Content Placeholder 2"/>
          <p:cNvSpPr>
            <a:spLocks noGrp="1"/>
          </p:cNvSpPr>
          <p:nvPr>
            <p:ph idx="1"/>
          </p:nvPr>
        </p:nvSpPr>
        <p:spPr/>
        <p:txBody>
          <a:bodyPr>
            <a:normAutofit lnSpcReduction="10000"/>
          </a:bodyPr>
          <a:lstStyle/>
          <a:p>
            <a:pPr eaLnBrk="1" hangingPunct="1">
              <a:defRPr/>
            </a:pPr>
            <a:r>
              <a:rPr lang="en-CA" b="1" dirty="0" smtClean="0">
                <a:solidFill>
                  <a:srgbClr val="002060"/>
                </a:solidFill>
              </a:rPr>
              <a:t>Soft water contains very few metal ions</a:t>
            </a:r>
            <a:r>
              <a:rPr lang="en-CA" dirty="0" smtClean="0"/>
              <a:t>. </a:t>
            </a:r>
          </a:p>
          <a:p>
            <a:pPr eaLnBrk="1" hangingPunct="1">
              <a:defRPr/>
            </a:pPr>
            <a:r>
              <a:rPr lang="en-CA" dirty="0" smtClean="0"/>
              <a:t>Hard water can be softened by various methods. </a:t>
            </a:r>
          </a:p>
          <a:p>
            <a:pPr lvl="1" eaLnBrk="1" hangingPunct="1">
              <a:buFont typeface="Tahoma" charset="0"/>
              <a:buChar char="–"/>
              <a:defRPr/>
            </a:pPr>
            <a:r>
              <a:rPr lang="en-CA" dirty="0" smtClean="0"/>
              <a:t>One method is to add a product that will cause the calcium ions to precipitate out of the water. </a:t>
            </a:r>
          </a:p>
          <a:p>
            <a:pPr lvl="1" eaLnBrk="1" hangingPunct="1">
              <a:buFont typeface="Tahoma" charset="0"/>
              <a:buChar char="–"/>
              <a:defRPr/>
            </a:pPr>
            <a:r>
              <a:rPr lang="en-CA" dirty="0" smtClean="0"/>
              <a:t>Home softeners use a resin ion exchange system. Sodium is displaced by calcium and magnesium ions in a single displacement reaction.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Soft water</a:t>
            </a:r>
          </a:p>
        </p:txBody>
      </p:sp>
      <p:sp>
        <p:nvSpPr>
          <p:cNvPr id="3" name="Content Placeholder 2"/>
          <p:cNvSpPr>
            <a:spLocks noGrp="1"/>
          </p:cNvSpPr>
          <p:nvPr>
            <p:ph idx="1"/>
          </p:nvPr>
        </p:nvSpPr>
        <p:spPr/>
        <p:txBody>
          <a:bodyPr/>
          <a:lstStyle/>
          <a:p>
            <a:pPr lvl="1" eaLnBrk="1" hangingPunct="1">
              <a:buFont typeface="Tahoma" charset="0"/>
              <a:buChar char="–"/>
              <a:defRPr/>
            </a:pPr>
            <a:r>
              <a:rPr lang="en-CA" dirty="0" smtClean="0"/>
              <a:t>When all of the sodium ions have been displaced the resin is washed with a high concentration of salt and the sodium displaces the other ions which are washed away. </a:t>
            </a:r>
          </a:p>
          <a:p>
            <a:pPr lvl="1" eaLnBrk="1" hangingPunct="1">
              <a:buFont typeface="Tahoma" charset="0"/>
              <a:buChar char="–"/>
              <a:defRPr/>
            </a:pPr>
            <a:r>
              <a:rPr lang="en-CA" dirty="0" smtClean="0"/>
              <a:t>Soda-lime is also used to soften water at the commercial level.  (p 278)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Dissolved Oxygen </a:t>
            </a:r>
            <a:endParaRPr lang="en-CA" dirty="0" smtClean="0"/>
          </a:p>
        </p:txBody>
      </p:sp>
      <p:sp>
        <p:nvSpPr>
          <p:cNvPr id="3" name="Content Placeholder 2"/>
          <p:cNvSpPr>
            <a:spLocks noGrp="1"/>
          </p:cNvSpPr>
          <p:nvPr>
            <p:ph idx="1"/>
          </p:nvPr>
        </p:nvSpPr>
        <p:spPr/>
        <p:txBody>
          <a:bodyPr/>
          <a:lstStyle/>
          <a:p>
            <a:pPr eaLnBrk="1" hangingPunct="1">
              <a:defRPr/>
            </a:pPr>
            <a:r>
              <a:rPr lang="en-CA" dirty="0" smtClean="0"/>
              <a:t>Just like land animals, animals that live in the water also need oxygen to survive. Oxygen in the air can dissolve in the water in small amounts. Most oxygen and other gases are dissolved by </a:t>
            </a:r>
            <a:r>
              <a:rPr lang="en-CA" b="1" dirty="0" smtClean="0">
                <a:solidFill>
                  <a:srgbClr val="FF0000"/>
                </a:solidFill>
              </a:rPr>
              <a:t>aeration</a:t>
            </a:r>
            <a:r>
              <a:rPr lang="en-CA" dirty="0" smtClean="0">
                <a:solidFill>
                  <a:srgbClr val="FF0000"/>
                </a:solidFill>
              </a:rPr>
              <a:t>. </a:t>
            </a:r>
          </a:p>
          <a:p>
            <a:pPr lvl="1" eaLnBrk="1" hangingPunct="1">
              <a:buFont typeface="Tahoma" charset="0"/>
              <a:buNone/>
              <a:defRPr/>
            </a:pPr>
            <a:r>
              <a:rPr lang="en-CA" dirty="0" smtClean="0"/>
              <a:t>– </a:t>
            </a:r>
            <a:r>
              <a:rPr lang="en-CA" b="1" dirty="0" smtClean="0">
                <a:solidFill>
                  <a:srgbClr val="002060"/>
                </a:solidFill>
              </a:rPr>
              <a:t>The process by which agitated water absorbs oxygen from the air.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r>
              <a:rPr lang="en-CA" dirty="0" smtClean="0"/>
              <a:t>Anytime the surface tension of water is broken by waves or flowing down a waterfall O</a:t>
            </a:r>
            <a:r>
              <a:rPr lang="en-CA" baseline="-25000" dirty="0" smtClean="0"/>
              <a:t>2</a:t>
            </a:r>
            <a:r>
              <a:rPr lang="en-CA" dirty="0" smtClean="0"/>
              <a:t> is dissolved into the water.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r>
              <a:rPr lang="en-CA" dirty="0" smtClean="0"/>
              <a:t>Aquatic plants undergo photosynthesis which also adds O</a:t>
            </a:r>
            <a:r>
              <a:rPr lang="en-CA" baseline="-25000" dirty="0" smtClean="0"/>
              <a:t>2</a:t>
            </a:r>
            <a:r>
              <a:rPr lang="en-CA" dirty="0" smtClean="0"/>
              <a:t> to the water. </a:t>
            </a:r>
          </a:p>
          <a:p>
            <a:pPr eaLnBrk="1" hangingPunct="1">
              <a:defRPr/>
            </a:pPr>
            <a:r>
              <a:rPr lang="en-CA" dirty="0" smtClean="0"/>
              <a:t>Explosions in bacteria populations can dramatically reduce the amount of dissolved oxygen which can lead to the death of fish and other organisms.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Questions</a:t>
            </a:r>
          </a:p>
        </p:txBody>
      </p:sp>
      <p:sp>
        <p:nvSpPr>
          <p:cNvPr id="3" name="Content Placeholder 2"/>
          <p:cNvSpPr>
            <a:spLocks noGrp="1"/>
          </p:cNvSpPr>
          <p:nvPr>
            <p:ph idx="1"/>
          </p:nvPr>
        </p:nvSpPr>
        <p:spPr/>
        <p:txBody>
          <a:bodyPr/>
          <a:lstStyle/>
          <a:p>
            <a:pPr eaLnBrk="1" hangingPunct="1">
              <a:defRPr/>
            </a:pPr>
            <a:r>
              <a:rPr lang="en-CA" dirty="0" smtClean="0"/>
              <a:t>Page 279 # 1-3, 5-9</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What’s in Polluted Water?</a:t>
            </a:r>
            <a:endParaRPr lang="en-CA" dirty="0" smtClean="0"/>
          </a:p>
        </p:txBody>
      </p:sp>
      <p:sp>
        <p:nvSpPr>
          <p:cNvPr id="3" name="Content Placeholder 2"/>
          <p:cNvSpPr>
            <a:spLocks noGrp="1"/>
          </p:cNvSpPr>
          <p:nvPr>
            <p:ph idx="1"/>
          </p:nvPr>
        </p:nvSpPr>
        <p:spPr/>
        <p:txBody>
          <a:bodyPr/>
          <a:lstStyle/>
          <a:p>
            <a:pPr eaLnBrk="1" hangingPunct="1">
              <a:buFontTx/>
              <a:buNone/>
              <a:defRPr/>
            </a:pPr>
            <a:r>
              <a:rPr lang="en-CA" dirty="0" smtClean="0"/>
              <a:t>As the amount of human activity increases the amount of contaminants found in nearby water also increase. Contaminants are classified into three types.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Water: Essential for Life</a:t>
            </a:r>
            <a:endParaRPr lang="en-CA" dirty="0" smtClean="0"/>
          </a:p>
        </p:txBody>
      </p:sp>
      <p:sp>
        <p:nvSpPr>
          <p:cNvPr id="3" name="Content Placeholder 2"/>
          <p:cNvSpPr>
            <a:spLocks noGrp="1"/>
          </p:cNvSpPr>
          <p:nvPr>
            <p:ph idx="1"/>
          </p:nvPr>
        </p:nvSpPr>
        <p:spPr/>
        <p:txBody>
          <a:bodyPr/>
          <a:lstStyle/>
          <a:p>
            <a:pPr eaLnBrk="1" hangingPunct="1">
              <a:defRPr/>
            </a:pPr>
            <a:r>
              <a:rPr lang="en-CA" dirty="0" smtClean="0"/>
              <a:t>More and more of Canada’s water sources are not as clean as they once were. </a:t>
            </a:r>
          </a:p>
          <a:p>
            <a:pPr eaLnBrk="1" hangingPunct="1">
              <a:defRPr/>
            </a:pPr>
            <a:r>
              <a:rPr lang="en-CA" dirty="0" smtClean="0"/>
              <a:t>It is rare now to find a river that can actually be drunk from with no purification besides what nature has already done.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solidFill>
                  <a:srgbClr val="002060"/>
                </a:solidFill>
              </a:rPr>
              <a:t>1. </a:t>
            </a:r>
            <a:r>
              <a:rPr lang="en-CA" b="1" dirty="0" smtClean="0">
                <a:solidFill>
                  <a:srgbClr val="002060"/>
                </a:solidFill>
              </a:rPr>
              <a:t>Physical Contaminants </a:t>
            </a:r>
            <a:endParaRPr lang="en-CA" dirty="0" smtClean="0">
              <a:solidFill>
                <a:srgbClr val="002060"/>
              </a:solidFill>
            </a:endParaRPr>
          </a:p>
        </p:txBody>
      </p:sp>
      <p:sp>
        <p:nvSpPr>
          <p:cNvPr id="3" name="Content Placeholder 2"/>
          <p:cNvSpPr>
            <a:spLocks noGrp="1"/>
          </p:cNvSpPr>
          <p:nvPr>
            <p:ph idx="1"/>
          </p:nvPr>
        </p:nvSpPr>
        <p:spPr>
          <a:xfrm>
            <a:off x="0" y="1428750"/>
            <a:ext cx="9144000" cy="4591050"/>
          </a:xfrm>
        </p:spPr>
        <p:txBody>
          <a:bodyPr>
            <a:normAutofit fontScale="92500"/>
          </a:bodyPr>
          <a:lstStyle/>
          <a:p>
            <a:pPr eaLnBrk="1" hangingPunct="1">
              <a:defRPr/>
            </a:pPr>
            <a:r>
              <a:rPr lang="en-CA" sz="2800" dirty="0" smtClean="0"/>
              <a:t>Objects that do not dissolve in water. Ex – oil, plastic, tree branches, leaves, peat, silt. </a:t>
            </a:r>
          </a:p>
          <a:p>
            <a:pPr eaLnBrk="1" hangingPunct="1">
              <a:defRPr/>
            </a:pPr>
            <a:r>
              <a:rPr lang="en-CA" sz="2800" dirty="0" smtClean="0"/>
              <a:t>The removal of physical contaminants is the first step in water purification. </a:t>
            </a:r>
          </a:p>
          <a:p>
            <a:pPr eaLnBrk="1" hangingPunct="1">
              <a:defRPr/>
            </a:pPr>
            <a:r>
              <a:rPr lang="en-CA" sz="2800" dirty="0" smtClean="0"/>
              <a:t>Most physical contaminants can easily be removed because they retain their physical properties which allow them to be physically removed by filters. </a:t>
            </a:r>
          </a:p>
          <a:p>
            <a:pPr eaLnBrk="1" hangingPunct="1">
              <a:defRPr/>
            </a:pPr>
            <a:r>
              <a:rPr lang="en-CA" sz="2800" dirty="0" smtClean="0"/>
              <a:t>Chemical means can also be used to remove the contaminants by forming precipitates which can then be filtered off</a:t>
            </a:r>
            <a:r>
              <a:rPr lang="en-CA" dirty="0" smtClean="0"/>
              <a:t>. </a:t>
            </a:r>
            <a:br>
              <a:rPr lang="en-CA" dirty="0" smtClean="0"/>
            </a:br>
            <a:endParaRPr lang="en-CA"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2. </a:t>
            </a:r>
            <a:r>
              <a:rPr lang="en-CA" b="1" dirty="0" smtClean="0"/>
              <a:t>Biological Contaminants</a:t>
            </a:r>
            <a:r>
              <a:rPr lang="en-CA" dirty="0" smtClean="0"/>
              <a:t> </a:t>
            </a:r>
          </a:p>
        </p:txBody>
      </p:sp>
      <p:sp>
        <p:nvSpPr>
          <p:cNvPr id="3" name="Content Placeholder 2"/>
          <p:cNvSpPr>
            <a:spLocks noGrp="1"/>
          </p:cNvSpPr>
          <p:nvPr>
            <p:ph idx="1"/>
          </p:nvPr>
        </p:nvSpPr>
        <p:spPr/>
        <p:txBody>
          <a:bodyPr/>
          <a:lstStyle/>
          <a:p>
            <a:pPr eaLnBrk="1" hangingPunct="1">
              <a:defRPr/>
            </a:pPr>
            <a:r>
              <a:rPr lang="en-CA" b="1" dirty="0" smtClean="0">
                <a:solidFill>
                  <a:srgbClr val="002060"/>
                </a:solidFill>
              </a:rPr>
              <a:t>Biological contaminants include bacteria and viruses which may make the water unsafe to consume. </a:t>
            </a:r>
          </a:p>
          <a:p>
            <a:pPr eaLnBrk="1" hangingPunct="1">
              <a:defRPr/>
            </a:pPr>
            <a:endParaRPr lang="en-CA" dirty="0" smtClean="0"/>
          </a:p>
          <a:p>
            <a:pPr eaLnBrk="1" hangingPunct="1">
              <a:defRPr/>
            </a:pPr>
            <a:r>
              <a:rPr lang="en-CA" dirty="0" smtClean="0"/>
              <a:t>These contaminants can be removed by various methods such as UV light, filters, other bacteria and chemical means that can kill the contaminants.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3. </a:t>
            </a:r>
            <a:r>
              <a:rPr lang="en-CA" b="1" dirty="0" smtClean="0"/>
              <a:t>Chemical Contaminants </a:t>
            </a:r>
            <a:endParaRPr lang="en-CA" dirty="0" smtClean="0"/>
          </a:p>
        </p:txBody>
      </p:sp>
      <p:sp>
        <p:nvSpPr>
          <p:cNvPr id="3" name="Content Placeholder 2"/>
          <p:cNvSpPr>
            <a:spLocks noGrp="1"/>
          </p:cNvSpPr>
          <p:nvPr>
            <p:ph idx="1"/>
          </p:nvPr>
        </p:nvSpPr>
        <p:spPr/>
        <p:txBody>
          <a:bodyPr/>
          <a:lstStyle/>
          <a:p>
            <a:pPr eaLnBrk="1" hangingPunct="1">
              <a:defRPr/>
            </a:pPr>
            <a:r>
              <a:rPr lang="en-CA" b="1" dirty="0" smtClean="0">
                <a:solidFill>
                  <a:srgbClr val="002060"/>
                </a:solidFill>
              </a:rPr>
              <a:t>Chemicals that are soluble in water. </a:t>
            </a:r>
            <a:r>
              <a:rPr lang="en-CA" dirty="0" smtClean="0"/>
              <a:t>Ex – metal ions, pesticides, fertilizers. </a:t>
            </a:r>
          </a:p>
          <a:p>
            <a:pPr eaLnBrk="1" hangingPunct="1">
              <a:defRPr/>
            </a:pPr>
            <a:r>
              <a:rPr lang="en-CA" dirty="0" smtClean="0"/>
              <a:t>Chemicals that are sprayed, thrown out and spilled contaminate the water. Some of these contaminants can kill things directly while others like phosphorus can cause algae blooms which consume all of the dissolved oxygen and make the water unsafe to use.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b="1" dirty="0" smtClean="0"/>
              <a:t>What you Can Do</a:t>
            </a:r>
            <a:endParaRPr lang="en-CA" dirty="0" smtClean="0"/>
          </a:p>
        </p:txBody>
      </p:sp>
      <p:sp>
        <p:nvSpPr>
          <p:cNvPr id="3" name="Content Placeholder 2"/>
          <p:cNvSpPr>
            <a:spLocks noGrp="1"/>
          </p:cNvSpPr>
          <p:nvPr>
            <p:ph idx="1"/>
          </p:nvPr>
        </p:nvSpPr>
        <p:spPr/>
        <p:txBody>
          <a:bodyPr/>
          <a:lstStyle/>
          <a:p>
            <a:pPr eaLnBrk="1" hangingPunct="1">
              <a:defRPr/>
            </a:pPr>
            <a:r>
              <a:rPr lang="en-CA" dirty="0" smtClean="0"/>
              <a:t>Most household cleaners, paints, batteries, and CFLs contain hazardous chemicals and should not be disposed of in a landfill. Chemicals labelled as corrosive, flammable, reactive, or toxic should be disposed of at specialized sites.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buFontTx/>
              <a:buNone/>
              <a:defRPr/>
            </a:pPr>
            <a:r>
              <a:rPr lang="en-CA" dirty="0" smtClean="0"/>
              <a:t>Everyday things you can do to reduce water contamination </a:t>
            </a:r>
          </a:p>
          <a:p>
            <a:pPr eaLnBrk="1" hangingPunct="1">
              <a:defRPr/>
            </a:pPr>
            <a:r>
              <a:rPr lang="en-CA" b="1" dirty="0" smtClean="0">
                <a:solidFill>
                  <a:srgbClr val="002060"/>
                </a:solidFill>
              </a:rPr>
              <a:t>Reduce, reuse, recycle</a:t>
            </a:r>
          </a:p>
          <a:p>
            <a:pPr eaLnBrk="1" hangingPunct="1">
              <a:defRPr/>
            </a:pPr>
            <a:r>
              <a:rPr lang="en-CA" dirty="0" smtClean="0"/>
              <a:t>Throw out trash in properly labelled bins</a:t>
            </a:r>
          </a:p>
          <a:p>
            <a:pPr eaLnBrk="1" hangingPunct="1">
              <a:defRPr/>
            </a:pPr>
            <a:r>
              <a:rPr lang="en-CA" b="1" dirty="0" smtClean="0">
                <a:solidFill>
                  <a:srgbClr val="002060"/>
                </a:solidFill>
              </a:rPr>
              <a:t>Pick up garbage</a:t>
            </a:r>
          </a:p>
          <a:p>
            <a:pPr eaLnBrk="1" hangingPunct="1">
              <a:defRPr/>
            </a:pPr>
            <a:r>
              <a:rPr lang="en-CA" dirty="0" smtClean="0"/>
              <a:t>Avoid overuse of pesticides, herbicides, and chemical cleaners</a:t>
            </a:r>
          </a:p>
          <a:p>
            <a:pPr eaLnBrk="1" hangingPunct="1">
              <a:defRPr/>
            </a:pPr>
            <a:r>
              <a:rPr lang="en-CA" dirty="0" smtClean="0"/>
              <a:t>Dispose of hazardous chemicals properly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Questions</a:t>
            </a:r>
          </a:p>
        </p:txBody>
      </p:sp>
      <p:sp>
        <p:nvSpPr>
          <p:cNvPr id="3" name="Content Placeholder 2"/>
          <p:cNvSpPr>
            <a:spLocks noGrp="1"/>
          </p:cNvSpPr>
          <p:nvPr>
            <p:ph idx="1"/>
          </p:nvPr>
        </p:nvSpPr>
        <p:spPr/>
        <p:txBody>
          <a:bodyPr/>
          <a:lstStyle/>
          <a:p>
            <a:pPr eaLnBrk="1" hangingPunct="1">
              <a:defRPr/>
            </a:pPr>
            <a:r>
              <a:rPr lang="en-CA" smtClean="0"/>
              <a:t>Page 284 # 1, 2, 4, 5</a:t>
            </a:r>
          </a:p>
          <a:p>
            <a:pPr eaLnBrk="1" hangingPunct="1">
              <a:defRPr/>
            </a:pPr>
            <a:endParaRPr lang="en-CA"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835696" y="4077072"/>
            <a:ext cx="5436096" cy="1472184"/>
          </a:xfrm>
        </p:spPr>
        <p:txBody>
          <a:bodyPr/>
          <a:lstStyle/>
          <a:p>
            <a:pPr eaLnBrk="1" hangingPunct="1"/>
            <a:r>
              <a:rPr lang="en-CA" dirty="0" smtClean="0"/>
              <a:t>Acids and Bases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algn="ctr" eaLnBrk="1" hangingPunct="1"/>
            <a:r>
              <a:rPr lang="en-CA" smtClean="0"/>
              <a:t>Arrhenius Model of Acids and Bases</a:t>
            </a:r>
          </a:p>
        </p:txBody>
      </p:sp>
      <p:sp>
        <p:nvSpPr>
          <p:cNvPr id="4099" name="Content Placeholder 2"/>
          <p:cNvSpPr>
            <a:spLocks noGrp="1"/>
          </p:cNvSpPr>
          <p:nvPr>
            <p:ph idx="1"/>
          </p:nvPr>
        </p:nvSpPr>
        <p:spPr/>
        <p:txBody>
          <a:bodyPr/>
          <a:lstStyle/>
          <a:p>
            <a:pPr eaLnBrk="1" hangingPunct="1"/>
            <a:r>
              <a:rPr lang="en-CA" smtClean="0"/>
              <a:t>Arrhenius Model of Acids and Bases</a:t>
            </a:r>
            <a:br>
              <a:rPr lang="en-CA" smtClean="0"/>
            </a:br>
            <a:r>
              <a:rPr lang="en-CA" smtClean="0"/>
              <a:t>The classical, or Arrhenius, model was developed by Svante Arrhenius in the nineteenth century. </a:t>
            </a:r>
          </a:p>
          <a:p>
            <a:pPr eaLnBrk="1" hangingPunct="1"/>
            <a:r>
              <a:rPr lang="en-CA" smtClean="0"/>
              <a:t>He defined an acid as any substance that liberates or yields hydrogen ions (H+) or protons in water.</a:t>
            </a:r>
          </a:p>
          <a:p>
            <a:pPr eaLnBrk="1" hangingPunct="1"/>
            <a:endParaRPr lang="en-CA"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algn="ctr" eaLnBrk="1" hangingPunct="1"/>
            <a:r>
              <a:rPr lang="en-CA" smtClean="0"/>
              <a:t>Arrhenius Model of Acids and Bases</a:t>
            </a:r>
          </a:p>
        </p:txBody>
      </p:sp>
      <p:sp>
        <p:nvSpPr>
          <p:cNvPr id="5123" name="Content Placeholder 2"/>
          <p:cNvSpPr>
            <a:spLocks noGrp="1"/>
          </p:cNvSpPr>
          <p:nvPr>
            <p:ph idx="1"/>
          </p:nvPr>
        </p:nvSpPr>
        <p:spPr/>
        <p:txBody>
          <a:bodyPr/>
          <a:lstStyle/>
          <a:p>
            <a:pPr eaLnBrk="1" hangingPunct="1"/>
            <a:r>
              <a:rPr lang="en-CA" smtClean="0"/>
              <a:t>H</a:t>
            </a:r>
            <a:r>
              <a:rPr lang="en-CA" baseline="30000" smtClean="0"/>
              <a:t>+</a:t>
            </a:r>
            <a:r>
              <a:rPr lang="en-CA" baseline="-25000" smtClean="0"/>
              <a:t> </a:t>
            </a:r>
            <a:r>
              <a:rPr lang="en-CA" smtClean="0"/>
              <a:t> ions are really just a short form for </a:t>
            </a:r>
            <a:r>
              <a:rPr lang="en-CA" b="1" smtClean="0">
                <a:solidFill>
                  <a:srgbClr val="002060"/>
                </a:solidFill>
              </a:rPr>
              <a:t>Hydronium ions</a:t>
            </a:r>
            <a:r>
              <a:rPr lang="en-CA" smtClean="0">
                <a:solidFill>
                  <a:srgbClr val="002060"/>
                </a:solidFill>
              </a:rPr>
              <a:t> </a:t>
            </a:r>
            <a:r>
              <a:rPr lang="en-CA" smtClean="0"/>
              <a:t>which are a water molecule with a hydrogen ion bonded to it. </a:t>
            </a:r>
            <a:r>
              <a:rPr lang="en-CA" b="1" smtClean="0"/>
              <a:t> </a:t>
            </a:r>
            <a:r>
              <a:rPr lang="en-CA" b="1" smtClean="0">
                <a:solidFill>
                  <a:srgbClr val="002060"/>
                </a:solidFill>
              </a:rPr>
              <a:t>(H</a:t>
            </a:r>
            <a:r>
              <a:rPr lang="en-CA" b="1" baseline="-25000" smtClean="0">
                <a:solidFill>
                  <a:srgbClr val="002060"/>
                </a:solidFill>
              </a:rPr>
              <a:t>3</a:t>
            </a:r>
            <a:r>
              <a:rPr lang="en-CA" b="1" smtClean="0">
                <a:solidFill>
                  <a:srgbClr val="002060"/>
                </a:solidFill>
              </a:rPr>
              <a:t>O</a:t>
            </a:r>
            <a:r>
              <a:rPr lang="en-CA" b="1" baseline="30000" smtClean="0">
                <a:solidFill>
                  <a:srgbClr val="002060"/>
                </a:solidFill>
              </a:rPr>
              <a:t>+</a:t>
            </a:r>
            <a:r>
              <a:rPr lang="en-CA" b="1" smtClean="0">
                <a:solidFill>
                  <a:srgbClr val="002060"/>
                </a:solidFill>
              </a:rPr>
              <a:t>) </a:t>
            </a:r>
            <a:endParaRPr lang="en-CA" smtClean="0">
              <a:solidFill>
                <a:srgbClr val="002060"/>
              </a:solidFill>
            </a:endParaRPr>
          </a:p>
          <a:p>
            <a:pPr eaLnBrk="1" hangingPunct="1"/>
            <a:endParaRPr lang="en-CA"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CA" smtClean="0"/>
          </a:p>
        </p:txBody>
      </p:sp>
      <p:sp>
        <p:nvSpPr>
          <p:cNvPr id="6147" name="Content Placeholder 2"/>
          <p:cNvSpPr>
            <a:spLocks noGrp="1"/>
          </p:cNvSpPr>
          <p:nvPr>
            <p:ph idx="1"/>
          </p:nvPr>
        </p:nvSpPr>
        <p:spPr>
          <a:xfrm>
            <a:off x="0" y="1676400"/>
            <a:ext cx="9144000" cy="4876800"/>
          </a:xfrm>
        </p:spPr>
        <p:txBody>
          <a:bodyPr/>
          <a:lstStyle/>
          <a:p>
            <a:pPr eaLnBrk="1" hangingPunct="1"/>
            <a:r>
              <a:rPr lang="en-CA" smtClean="0"/>
              <a:t>An example would be hydrogen chloride, HCl, gas, which when put in water ionizes to yield hydrogen ions, H+, and chloride ions. </a:t>
            </a:r>
          </a:p>
          <a:p>
            <a:pPr eaLnBrk="1" hangingPunct="1"/>
            <a:r>
              <a:rPr lang="en-CA" smtClean="0"/>
              <a:t>The resulting water solution of ionized H+ and Cl- is known as hydrochloric acid. </a:t>
            </a:r>
          </a:p>
          <a:p>
            <a:pPr lvl="1" eaLnBrk="1" hangingPunct="1"/>
            <a:r>
              <a:rPr lang="en-CA" b="1" smtClean="0">
                <a:solidFill>
                  <a:srgbClr val="002060"/>
                </a:solidFill>
              </a:rPr>
              <a:t>Ionization reaction </a:t>
            </a:r>
            <a:r>
              <a:rPr lang="en-CA" smtClean="0"/>
              <a:t>=  </a:t>
            </a:r>
          </a:p>
          <a:p>
            <a:pPr lvl="2" eaLnBrk="1" hangingPunct="1"/>
            <a:r>
              <a:rPr lang="en-CA" smtClean="0"/>
              <a:t>HCl</a:t>
            </a:r>
            <a:r>
              <a:rPr lang="en-CA" baseline="-25000" smtClean="0"/>
              <a:t>(g) </a:t>
            </a:r>
            <a:r>
              <a:rPr lang="en-CA" smtClean="0"/>
              <a:t>+ H</a:t>
            </a:r>
            <a:r>
              <a:rPr lang="en-CA" baseline="-25000" smtClean="0"/>
              <a:t>2</a:t>
            </a:r>
            <a:r>
              <a:rPr lang="en-CA" smtClean="0"/>
              <a:t>O ↔ H</a:t>
            </a:r>
            <a:r>
              <a:rPr lang="en-CA" baseline="-25000" smtClean="0"/>
              <a:t>3</a:t>
            </a:r>
            <a:r>
              <a:rPr lang="en-CA" smtClean="0"/>
              <a:t>O</a:t>
            </a:r>
            <a:r>
              <a:rPr lang="en-CA" baseline="30000" smtClean="0"/>
              <a:t>+</a:t>
            </a:r>
            <a:r>
              <a:rPr lang="en-CA" baseline="-25000" smtClean="0"/>
              <a:t>(aq) </a:t>
            </a:r>
            <a:r>
              <a:rPr lang="en-CA" smtClean="0"/>
              <a:t>+ Cl</a:t>
            </a:r>
            <a:r>
              <a:rPr lang="en-CA" baseline="30000" smtClean="0"/>
              <a:t>-</a:t>
            </a:r>
            <a:r>
              <a:rPr lang="en-CA" baseline="-25000" smtClean="0"/>
              <a:t>(aq)</a:t>
            </a:r>
            <a:endParaRPr lang="en-CA" smtClean="0"/>
          </a:p>
          <a:p>
            <a:pPr lvl="1" eaLnBrk="1" hangingPunct="1"/>
            <a:r>
              <a:rPr lang="en-CA" b="1" smtClean="0">
                <a:solidFill>
                  <a:srgbClr val="002060"/>
                </a:solidFill>
              </a:rPr>
              <a:t>Simplified ionization reaction </a:t>
            </a:r>
            <a:r>
              <a:rPr lang="en-CA" smtClean="0"/>
              <a:t>= </a:t>
            </a:r>
          </a:p>
          <a:p>
            <a:pPr lvl="2" eaLnBrk="1" hangingPunct="1"/>
            <a:r>
              <a:rPr lang="en-CA" smtClean="0"/>
              <a:t>HCl</a:t>
            </a:r>
            <a:r>
              <a:rPr lang="en-CA" baseline="-25000" smtClean="0"/>
              <a:t>(g) </a:t>
            </a:r>
            <a:r>
              <a:rPr lang="en-CA" smtClean="0"/>
              <a:t>↔ H</a:t>
            </a:r>
            <a:r>
              <a:rPr lang="en-CA" baseline="30000" smtClean="0"/>
              <a:t>+</a:t>
            </a:r>
            <a:r>
              <a:rPr lang="en-CA" baseline="-25000" smtClean="0"/>
              <a:t>(aq)</a:t>
            </a:r>
            <a:r>
              <a:rPr lang="en-CA" smtClean="0"/>
              <a:t>+ Cl</a:t>
            </a:r>
            <a:r>
              <a:rPr lang="en-CA" baseline="30000" smtClean="0"/>
              <a:t>-</a:t>
            </a:r>
            <a:r>
              <a:rPr lang="en-CA" baseline="-25000" smtClean="0"/>
              <a:t>(aq)</a:t>
            </a:r>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dirty="0" smtClean="0"/>
          </a:p>
        </p:txBody>
      </p:sp>
      <p:sp>
        <p:nvSpPr>
          <p:cNvPr id="3" name="Content Placeholder 2"/>
          <p:cNvSpPr>
            <a:spLocks noGrp="1"/>
          </p:cNvSpPr>
          <p:nvPr>
            <p:ph idx="1"/>
          </p:nvPr>
        </p:nvSpPr>
        <p:spPr>
          <a:xfrm>
            <a:off x="1435608" y="1447800"/>
            <a:ext cx="7498080" cy="5149552"/>
          </a:xfrm>
        </p:spPr>
        <p:txBody>
          <a:bodyPr/>
          <a:lstStyle/>
          <a:p>
            <a:pPr eaLnBrk="1" hangingPunct="1">
              <a:defRPr/>
            </a:pPr>
            <a:r>
              <a:rPr lang="en-CA" dirty="0" smtClean="0"/>
              <a:t>The water cycle is one method of natural purification. </a:t>
            </a:r>
          </a:p>
          <a:p>
            <a:pPr eaLnBrk="1" hangingPunct="1">
              <a:defRPr/>
            </a:pPr>
            <a:r>
              <a:rPr lang="en-CA" dirty="0" smtClean="0"/>
              <a:t>Energy from the sun causes water to evaporate, dissolved contaminates are left behind as it rises.  </a:t>
            </a:r>
          </a:p>
          <a:p>
            <a:pPr eaLnBrk="1" hangingPunct="1">
              <a:defRPr/>
            </a:pPr>
            <a:r>
              <a:rPr lang="en-CA" dirty="0" smtClean="0"/>
              <a:t>When the water condenses it forms returns to earth as precipitation. </a:t>
            </a:r>
          </a:p>
          <a:p>
            <a:pPr eaLnBrk="1" hangingPunct="1">
              <a:defRPr/>
            </a:pPr>
            <a:r>
              <a:rPr lang="en-CA" dirty="0" smtClean="0"/>
              <a:t>Most of the water soaks into the soil and becomes ground water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CA" smtClean="0"/>
          </a:p>
        </p:txBody>
      </p:sp>
      <p:sp>
        <p:nvSpPr>
          <p:cNvPr id="7171" name="Content Placeholder 2"/>
          <p:cNvSpPr>
            <a:spLocks noGrp="1"/>
          </p:cNvSpPr>
          <p:nvPr>
            <p:ph idx="1"/>
          </p:nvPr>
        </p:nvSpPr>
        <p:spPr/>
        <p:txBody>
          <a:bodyPr/>
          <a:lstStyle/>
          <a:p>
            <a:pPr eaLnBrk="1" hangingPunct="1"/>
            <a:r>
              <a:rPr lang="en-CA" smtClean="0"/>
              <a:t>This process involving the breakdown of a substance into ions is known as </a:t>
            </a:r>
            <a:r>
              <a:rPr lang="en-CA" b="1" smtClean="0">
                <a:solidFill>
                  <a:srgbClr val="002060"/>
                </a:solidFill>
              </a:rPr>
              <a:t>ionization.</a:t>
            </a:r>
          </a:p>
          <a:p>
            <a:pPr eaLnBrk="1" hangingPunct="1"/>
            <a:r>
              <a:rPr lang="en-CA" smtClean="0"/>
              <a:t>Ionization – a reaction in which electrically neutral molecules (or atoms) produce ions. </a:t>
            </a:r>
          </a:p>
          <a:p>
            <a:pPr eaLnBrk="1" hangingPunct="1"/>
            <a:endParaRPr lang="en-CA"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smtClean="0"/>
              <a:t>Arrhenius base </a:t>
            </a:r>
          </a:p>
        </p:txBody>
      </p:sp>
      <p:sp>
        <p:nvSpPr>
          <p:cNvPr id="8195" name="Content Placeholder 2"/>
          <p:cNvSpPr>
            <a:spLocks noGrp="1"/>
          </p:cNvSpPr>
          <p:nvPr>
            <p:ph idx="1"/>
          </p:nvPr>
        </p:nvSpPr>
        <p:spPr/>
        <p:txBody>
          <a:bodyPr/>
          <a:lstStyle/>
          <a:p>
            <a:pPr eaLnBrk="1" hangingPunct="1"/>
            <a:r>
              <a:rPr lang="en-CA" smtClean="0"/>
              <a:t>An Arrhenius base is a substance that dissociates in water to produce hydroxide ions, OH-. </a:t>
            </a:r>
          </a:p>
          <a:p>
            <a:pPr eaLnBrk="1" hangingPunct="1"/>
            <a:r>
              <a:rPr lang="en-CA" smtClean="0"/>
              <a:t>Two examples of strong, or almost completely dissociated bases are potassium hydroxide, KOH, and sodium hydroxide, NaOH or lye. </a:t>
            </a:r>
          </a:p>
          <a:p>
            <a:pPr algn="ctr" eaLnBrk="1" hangingPunct="1"/>
            <a:r>
              <a:rPr lang="en-CA" smtClean="0"/>
              <a:t>KOH</a:t>
            </a:r>
            <a:r>
              <a:rPr lang="en-CA" baseline="-25000" smtClean="0"/>
              <a:t>(s)</a:t>
            </a:r>
            <a:r>
              <a:rPr lang="en-CA" smtClean="0"/>
              <a:t> + H</a:t>
            </a:r>
            <a:r>
              <a:rPr lang="en-CA" baseline="-25000" smtClean="0"/>
              <a:t>2</a:t>
            </a:r>
            <a:r>
              <a:rPr lang="en-CA" smtClean="0"/>
              <a:t>O</a:t>
            </a:r>
            <a:r>
              <a:rPr lang="en-CA" baseline="-25000" smtClean="0"/>
              <a:t>(l)</a:t>
            </a:r>
            <a:r>
              <a:rPr lang="en-CA" smtClean="0"/>
              <a:t> ↔  K</a:t>
            </a:r>
            <a:r>
              <a:rPr lang="en-CA" baseline="30000" smtClean="0"/>
              <a:t>+</a:t>
            </a:r>
            <a:r>
              <a:rPr lang="en-CA" baseline="-25000" smtClean="0"/>
              <a:t>(aq)</a:t>
            </a:r>
            <a:r>
              <a:rPr lang="en-CA" smtClean="0"/>
              <a:t> + OH</a:t>
            </a:r>
            <a:r>
              <a:rPr lang="en-CA" baseline="30000" smtClean="0"/>
              <a:t>-</a:t>
            </a:r>
            <a:r>
              <a:rPr lang="en-CA" baseline="-25000" smtClean="0"/>
              <a:t>(aq)</a:t>
            </a:r>
            <a:r>
              <a:rPr lang="en-CA" smtClean="0"/>
              <a:t> + H</a:t>
            </a:r>
            <a:r>
              <a:rPr lang="en-CA" baseline="-25000" smtClean="0"/>
              <a:t>2</a:t>
            </a:r>
            <a:r>
              <a:rPr lang="en-CA" smtClean="0"/>
              <a:t>O</a:t>
            </a:r>
            <a:r>
              <a:rPr lang="en-CA" baseline="-25000" smtClean="0"/>
              <a:t>(l)</a:t>
            </a:r>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CA" smtClean="0"/>
          </a:p>
        </p:txBody>
      </p:sp>
      <p:sp>
        <p:nvSpPr>
          <p:cNvPr id="9219" name="Content Placeholder 2"/>
          <p:cNvSpPr>
            <a:spLocks noGrp="1"/>
          </p:cNvSpPr>
          <p:nvPr>
            <p:ph idx="1"/>
          </p:nvPr>
        </p:nvSpPr>
        <p:spPr/>
        <p:txBody>
          <a:bodyPr/>
          <a:lstStyle/>
          <a:p>
            <a:pPr eaLnBrk="1" hangingPunct="1"/>
            <a:r>
              <a:rPr lang="en-CA" smtClean="0"/>
              <a:t>Most solutions formed by the reaction of </a:t>
            </a:r>
            <a:r>
              <a:rPr lang="en-CA" b="1" smtClean="0">
                <a:solidFill>
                  <a:srgbClr val="002060"/>
                </a:solidFill>
              </a:rPr>
              <a:t>polar</a:t>
            </a:r>
            <a:r>
              <a:rPr lang="en-CA" smtClean="0"/>
              <a:t> molecular compounds with water are observed to have either acidic or basic properties.</a:t>
            </a:r>
          </a:p>
          <a:p>
            <a:pPr eaLnBrk="1" hangingPunct="1"/>
            <a:endParaRPr lang="en-CA"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CA" smtClean="0"/>
              <a:t>Properties of Acids and Bases</a:t>
            </a:r>
          </a:p>
        </p:txBody>
      </p:sp>
      <p:graphicFrame>
        <p:nvGraphicFramePr>
          <p:cNvPr id="4" name="Content Placeholder 3"/>
          <p:cNvGraphicFramePr>
            <a:graphicFrameLocks noGrp="1"/>
          </p:cNvGraphicFramePr>
          <p:nvPr>
            <p:ph idx="1"/>
          </p:nvPr>
        </p:nvGraphicFramePr>
        <p:xfrm>
          <a:off x="142875" y="1571625"/>
          <a:ext cx="9001156" cy="5072098"/>
        </p:xfrm>
        <a:graphic>
          <a:graphicData uri="http://schemas.openxmlformats.org/drawingml/2006/table">
            <a:tbl>
              <a:tblPr/>
              <a:tblGrid>
                <a:gridCol w="2250289"/>
                <a:gridCol w="2250289"/>
                <a:gridCol w="2250289"/>
                <a:gridCol w="2250289"/>
              </a:tblGrid>
              <a:tr h="639901">
                <a:tc>
                  <a:txBody>
                    <a:bodyPr/>
                    <a:lstStyle/>
                    <a:p>
                      <a:pPr algn="ctr">
                        <a:lnSpc>
                          <a:spcPct val="115000"/>
                        </a:lnSpc>
                        <a:spcAft>
                          <a:spcPts val="0"/>
                        </a:spcAft>
                      </a:pPr>
                      <a:r>
                        <a:rPr lang="en-CA" sz="2000" b="1" dirty="0">
                          <a:latin typeface="Times New Roman"/>
                          <a:ea typeface="Times New Roman"/>
                        </a:rPr>
                        <a:t>Acids</a:t>
                      </a:r>
                      <a:endParaRPr lang="en-CA" sz="18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2000" b="1">
                          <a:latin typeface="Times New Roman"/>
                          <a:ea typeface="Times New Roman"/>
                        </a:rPr>
                        <a:t>Acidic Properties</a:t>
                      </a:r>
                      <a:endParaRPr lang="en-CA" sz="18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2000" b="1">
                          <a:latin typeface="Times New Roman"/>
                          <a:ea typeface="Times New Roman"/>
                        </a:rPr>
                        <a:t>Bases</a:t>
                      </a:r>
                      <a:endParaRPr lang="en-CA" sz="18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2000" b="1">
                          <a:latin typeface="Times New Roman"/>
                          <a:ea typeface="Times New Roman"/>
                        </a:rPr>
                        <a:t>Basic Properties</a:t>
                      </a:r>
                      <a:endParaRPr lang="en-CA" sz="18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432197">
                <a:tc>
                  <a:txBody>
                    <a:bodyPr/>
                    <a:lstStyle/>
                    <a:p>
                      <a:pPr>
                        <a:lnSpc>
                          <a:spcPct val="115000"/>
                        </a:lnSpc>
                        <a:spcAft>
                          <a:spcPts val="0"/>
                        </a:spcAft>
                      </a:pPr>
                      <a:r>
                        <a:rPr lang="en-CA" sz="2000" b="1" dirty="0">
                          <a:latin typeface="Times New Roman"/>
                          <a:ea typeface="Times New Roman"/>
                        </a:rPr>
                        <a:t>• are water soluble</a:t>
                      </a:r>
                      <a:br>
                        <a:rPr lang="en-CA" sz="2000" b="1" dirty="0">
                          <a:latin typeface="Times New Roman"/>
                          <a:ea typeface="Times New Roman"/>
                        </a:rPr>
                      </a:br>
                      <a:r>
                        <a:rPr lang="en-CA" sz="2000" b="1" dirty="0">
                          <a:latin typeface="Times New Roman"/>
                          <a:ea typeface="Times New Roman"/>
                        </a:rPr>
                        <a:t>• are electrolytes</a:t>
                      </a:r>
                      <a:endParaRPr lang="en-CA" sz="18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000" b="1" dirty="0">
                          <a:latin typeface="Times New Roman"/>
                          <a:ea typeface="Times New Roman"/>
                        </a:rPr>
                        <a:t>• taste sour</a:t>
                      </a:r>
                      <a:br>
                        <a:rPr lang="en-CA" sz="2000" b="1" dirty="0">
                          <a:latin typeface="Times New Roman"/>
                          <a:ea typeface="Times New Roman"/>
                        </a:rPr>
                      </a:br>
                      <a:r>
                        <a:rPr lang="en-CA" sz="2000" b="1" dirty="0">
                          <a:latin typeface="Times New Roman"/>
                          <a:ea typeface="Times New Roman"/>
                        </a:rPr>
                        <a:t>• </a:t>
                      </a:r>
                      <a:r>
                        <a:rPr lang="en-CA" sz="2000" b="1" dirty="0" smtClean="0">
                          <a:latin typeface="Times New Roman"/>
                          <a:ea typeface="Times New Roman"/>
                        </a:rPr>
                        <a:t>Inflict</a:t>
                      </a:r>
                      <a:r>
                        <a:rPr lang="en-CA" sz="2000" b="1" baseline="0" dirty="0" smtClean="0">
                          <a:latin typeface="Times New Roman"/>
                          <a:ea typeface="Times New Roman"/>
                        </a:rPr>
                        <a:t> a sharp burning pain</a:t>
                      </a:r>
                      <a:r>
                        <a:rPr lang="en-CA" sz="2000" b="1" dirty="0">
                          <a:latin typeface="Times New Roman"/>
                          <a:ea typeface="Times New Roman"/>
                        </a:rPr>
                        <a:t/>
                      </a:r>
                      <a:br>
                        <a:rPr lang="en-CA" sz="2000" b="1" dirty="0">
                          <a:latin typeface="Times New Roman"/>
                          <a:ea typeface="Times New Roman"/>
                        </a:rPr>
                      </a:br>
                      <a:r>
                        <a:rPr lang="en-CA" sz="2000" b="1" dirty="0">
                          <a:latin typeface="Times New Roman"/>
                          <a:ea typeface="Times New Roman"/>
                        </a:rPr>
                        <a:t>• turn blue litmus red</a:t>
                      </a:r>
                      <a:br>
                        <a:rPr lang="en-CA" sz="2000" b="1" dirty="0">
                          <a:latin typeface="Times New Roman"/>
                          <a:ea typeface="Times New Roman"/>
                        </a:rPr>
                      </a:br>
                      <a:r>
                        <a:rPr lang="en-CA" sz="2000" b="1" dirty="0">
                          <a:latin typeface="Times New Roman"/>
                          <a:ea typeface="Times New Roman"/>
                        </a:rPr>
                        <a:t>• neutralize basic solutions</a:t>
                      </a:r>
                      <a:br>
                        <a:rPr lang="en-CA" sz="2000" b="1" dirty="0">
                          <a:latin typeface="Times New Roman"/>
                          <a:ea typeface="Times New Roman"/>
                        </a:rPr>
                      </a:br>
                      <a:r>
                        <a:rPr lang="en-CA" sz="2000" b="1" dirty="0">
                          <a:latin typeface="Times New Roman"/>
                          <a:ea typeface="Times New Roman"/>
                        </a:rPr>
                        <a:t>• react with active metals to </a:t>
                      </a:r>
                      <a:br>
                        <a:rPr lang="en-CA" sz="2000" b="1" dirty="0">
                          <a:latin typeface="Times New Roman"/>
                          <a:ea typeface="Times New Roman"/>
                        </a:rPr>
                      </a:br>
                      <a:r>
                        <a:rPr lang="en-CA" sz="2000" b="1" dirty="0">
                          <a:latin typeface="Times New Roman"/>
                          <a:ea typeface="Times New Roman"/>
                        </a:rPr>
                        <a:t>produce hydrogen gas</a:t>
                      </a:r>
                      <a:endParaRPr lang="en-CA" sz="18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000" b="1">
                          <a:latin typeface="Times New Roman"/>
                          <a:ea typeface="Times New Roman"/>
                        </a:rPr>
                        <a:t>• are water soluble</a:t>
                      </a:r>
                      <a:br>
                        <a:rPr lang="en-CA" sz="2000" b="1">
                          <a:latin typeface="Times New Roman"/>
                          <a:ea typeface="Times New Roman"/>
                        </a:rPr>
                      </a:br>
                      <a:r>
                        <a:rPr lang="en-CA" sz="2000" b="1">
                          <a:latin typeface="Times New Roman"/>
                          <a:ea typeface="Times New Roman"/>
                        </a:rPr>
                        <a:t>• are electrolytes</a:t>
                      </a:r>
                      <a:endParaRPr lang="en-CA" sz="18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000" b="1" dirty="0">
                          <a:latin typeface="Times New Roman"/>
                          <a:ea typeface="Times New Roman"/>
                        </a:rPr>
                        <a:t>• taste bitter</a:t>
                      </a:r>
                      <a:br>
                        <a:rPr lang="en-CA" sz="2000" b="1" dirty="0">
                          <a:latin typeface="Times New Roman"/>
                          <a:ea typeface="Times New Roman"/>
                        </a:rPr>
                      </a:br>
                      <a:r>
                        <a:rPr lang="en-CA" sz="2000" b="1" dirty="0">
                          <a:latin typeface="Times New Roman"/>
                          <a:ea typeface="Times New Roman"/>
                        </a:rPr>
                        <a:t>• feel slippery</a:t>
                      </a:r>
                      <a:br>
                        <a:rPr lang="en-CA" sz="2000" b="1" dirty="0">
                          <a:latin typeface="Times New Roman"/>
                          <a:ea typeface="Times New Roman"/>
                        </a:rPr>
                      </a:br>
                      <a:r>
                        <a:rPr lang="en-CA" sz="2000" b="1" dirty="0">
                          <a:latin typeface="Times New Roman"/>
                          <a:ea typeface="Times New Roman"/>
                        </a:rPr>
                        <a:t>• turn red litmus blue</a:t>
                      </a:r>
                      <a:br>
                        <a:rPr lang="en-CA" sz="2000" b="1" dirty="0">
                          <a:latin typeface="Times New Roman"/>
                          <a:ea typeface="Times New Roman"/>
                        </a:rPr>
                      </a:br>
                      <a:r>
                        <a:rPr lang="en-CA" sz="2000" b="1" dirty="0">
                          <a:latin typeface="Times New Roman"/>
                          <a:ea typeface="Times New Roman"/>
                        </a:rPr>
                        <a:t>• neutralize acidic solutions</a:t>
                      </a:r>
                      <a:endParaRPr lang="en-CA" sz="18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smtClean="0"/>
              <a:t>Strong versus Weak</a:t>
            </a:r>
          </a:p>
        </p:txBody>
      </p:sp>
      <p:sp>
        <p:nvSpPr>
          <p:cNvPr id="11267" name="Content Placeholder 2"/>
          <p:cNvSpPr>
            <a:spLocks noGrp="1"/>
          </p:cNvSpPr>
          <p:nvPr>
            <p:ph idx="1"/>
          </p:nvPr>
        </p:nvSpPr>
        <p:spPr/>
        <p:txBody>
          <a:bodyPr/>
          <a:lstStyle/>
          <a:p>
            <a:pPr eaLnBrk="1" hangingPunct="1"/>
            <a:r>
              <a:rPr lang="en-CA" b="1" smtClean="0">
                <a:solidFill>
                  <a:srgbClr val="002060"/>
                </a:solidFill>
              </a:rPr>
              <a:t>Strong acids </a:t>
            </a:r>
            <a:r>
              <a:rPr lang="en-CA" smtClean="0"/>
              <a:t>are ones that dissolve completely into their ions.  HCl, and HNO3 are strong acids. </a:t>
            </a:r>
            <a:r>
              <a:rPr lang="en-CA" b="1" smtClean="0">
                <a:solidFill>
                  <a:srgbClr val="002060"/>
                </a:solidFill>
              </a:rPr>
              <a:t>Weak acids </a:t>
            </a:r>
            <a:r>
              <a:rPr lang="en-CA" smtClean="0"/>
              <a:t>only partially ionize and are usually organic in nature like oxalic acid, citric acid, ascorbic acid and vinegar, etc.</a:t>
            </a:r>
          </a:p>
          <a:p>
            <a:pPr lvl="1" eaLnBrk="1" hangingPunct="1"/>
            <a:r>
              <a:rPr lang="en-CA" smtClean="0"/>
              <a:t>Strong acid </a:t>
            </a:r>
          </a:p>
          <a:p>
            <a:pPr lvl="2" eaLnBrk="1" hangingPunct="1"/>
            <a:r>
              <a:rPr lang="en-CA" smtClean="0"/>
              <a:t>HCl</a:t>
            </a:r>
            <a:r>
              <a:rPr lang="en-CA" baseline="-25000" smtClean="0"/>
              <a:t>(aq)</a:t>
            </a:r>
            <a:r>
              <a:rPr lang="en-CA" smtClean="0"/>
              <a:t>  +  H</a:t>
            </a:r>
            <a:r>
              <a:rPr lang="en-CA" baseline="-25000" smtClean="0"/>
              <a:t>2</a:t>
            </a:r>
            <a:r>
              <a:rPr lang="en-CA" smtClean="0"/>
              <a:t>O</a:t>
            </a:r>
            <a:r>
              <a:rPr lang="en-CA" baseline="-25000" smtClean="0"/>
              <a:t>(l)</a:t>
            </a:r>
            <a:r>
              <a:rPr lang="en-CA" smtClean="0"/>
              <a:t>  </a:t>
            </a:r>
            <a:r>
              <a:rPr lang="en-CA" smtClean="0">
                <a:sym typeface="Wingdings" pitchFamily="2" charset="2"/>
              </a:rPr>
              <a:t></a:t>
            </a:r>
            <a:r>
              <a:rPr lang="en-CA" smtClean="0"/>
              <a:t>  H</a:t>
            </a:r>
            <a:r>
              <a:rPr lang="en-CA" baseline="-25000" smtClean="0"/>
              <a:t>3</a:t>
            </a:r>
            <a:r>
              <a:rPr lang="en-CA" smtClean="0"/>
              <a:t>O</a:t>
            </a:r>
            <a:r>
              <a:rPr lang="en-CA" baseline="30000" smtClean="0"/>
              <a:t>+</a:t>
            </a:r>
            <a:r>
              <a:rPr lang="en-CA" baseline="-25000" smtClean="0"/>
              <a:t>(aq)   </a:t>
            </a:r>
            <a:r>
              <a:rPr lang="en-CA" smtClean="0"/>
              <a:t>+  Cl</a:t>
            </a:r>
            <a:r>
              <a:rPr lang="en-CA" baseline="30000" smtClean="0"/>
              <a:t>-</a:t>
            </a:r>
            <a:r>
              <a:rPr lang="en-CA" baseline="-25000" smtClean="0"/>
              <a:t>(aq)</a:t>
            </a:r>
            <a:r>
              <a:rPr lang="en-CA" smtClean="0"/>
              <a:t>   </a:t>
            </a:r>
          </a:p>
          <a:p>
            <a:pPr lvl="1" eaLnBrk="1" hangingPunct="1"/>
            <a:r>
              <a:rPr lang="en-CA" smtClean="0"/>
              <a:t>100% dissociated - all the HCl  breaks down into ions.</a:t>
            </a:r>
          </a:p>
          <a:p>
            <a:pPr eaLnBrk="1" hangingPunct="1"/>
            <a:endParaRPr lang="en-CA"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CA" smtClean="0"/>
          </a:p>
        </p:txBody>
      </p:sp>
      <p:sp>
        <p:nvSpPr>
          <p:cNvPr id="12291" name="Content Placeholder 2"/>
          <p:cNvSpPr>
            <a:spLocks noGrp="1"/>
          </p:cNvSpPr>
          <p:nvPr>
            <p:ph idx="1"/>
          </p:nvPr>
        </p:nvSpPr>
        <p:spPr>
          <a:xfrm>
            <a:off x="0" y="1571625"/>
            <a:ext cx="9144000" cy="4981575"/>
          </a:xfrm>
        </p:spPr>
        <p:txBody>
          <a:bodyPr/>
          <a:lstStyle/>
          <a:p>
            <a:pPr eaLnBrk="1" hangingPunct="1"/>
            <a:r>
              <a:rPr lang="en-CA" sz="2700" smtClean="0"/>
              <a:t>Strong acid </a:t>
            </a:r>
          </a:p>
          <a:p>
            <a:pPr lvl="2" eaLnBrk="1" hangingPunct="1"/>
            <a:r>
              <a:rPr lang="en-CA" sz="2700" smtClean="0"/>
              <a:t>HCl</a:t>
            </a:r>
            <a:r>
              <a:rPr lang="en-CA" sz="2700" baseline="-25000" smtClean="0"/>
              <a:t>(aq)</a:t>
            </a:r>
            <a:r>
              <a:rPr lang="en-CA" sz="2700" smtClean="0"/>
              <a:t>  +  H</a:t>
            </a:r>
            <a:r>
              <a:rPr lang="en-CA" sz="2700" baseline="-25000" smtClean="0"/>
              <a:t>2</a:t>
            </a:r>
            <a:r>
              <a:rPr lang="en-CA" sz="2700" smtClean="0"/>
              <a:t>O</a:t>
            </a:r>
            <a:r>
              <a:rPr lang="en-CA" sz="2700" baseline="-25000" smtClean="0"/>
              <a:t>(l)</a:t>
            </a:r>
            <a:r>
              <a:rPr lang="en-CA" sz="2700" smtClean="0"/>
              <a:t>  </a:t>
            </a:r>
            <a:r>
              <a:rPr lang="en-CA" sz="2700" smtClean="0">
                <a:sym typeface="Wingdings" pitchFamily="2" charset="2"/>
              </a:rPr>
              <a:t></a:t>
            </a:r>
            <a:r>
              <a:rPr lang="en-CA" sz="2700" smtClean="0"/>
              <a:t>  H</a:t>
            </a:r>
            <a:r>
              <a:rPr lang="en-CA" sz="2700" baseline="-25000" smtClean="0"/>
              <a:t>3</a:t>
            </a:r>
            <a:r>
              <a:rPr lang="en-CA" sz="2700" smtClean="0"/>
              <a:t>O</a:t>
            </a:r>
            <a:r>
              <a:rPr lang="en-CA" sz="2700" baseline="30000" smtClean="0"/>
              <a:t>+</a:t>
            </a:r>
            <a:r>
              <a:rPr lang="en-CA" sz="2700" baseline="-25000" smtClean="0"/>
              <a:t>(aq)   </a:t>
            </a:r>
            <a:r>
              <a:rPr lang="en-CA" sz="2700" smtClean="0"/>
              <a:t>+  Cl</a:t>
            </a:r>
            <a:r>
              <a:rPr lang="en-CA" sz="2700" baseline="30000" smtClean="0"/>
              <a:t>-</a:t>
            </a:r>
            <a:r>
              <a:rPr lang="en-CA" sz="2700" baseline="-25000" smtClean="0"/>
              <a:t>(aq)</a:t>
            </a:r>
            <a:r>
              <a:rPr lang="en-CA" sz="2700" smtClean="0"/>
              <a:t>   </a:t>
            </a:r>
          </a:p>
          <a:p>
            <a:pPr lvl="1" eaLnBrk="1" hangingPunct="1"/>
            <a:r>
              <a:rPr lang="en-CA" sz="2700" smtClean="0"/>
              <a:t>100% dissociated - all the HCl  breaks down into ions.</a:t>
            </a:r>
          </a:p>
          <a:p>
            <a:pPr eaLnBrk="1" hangingPunct="1"/>
            <a:r>
              <a:rPr lang="en-CA" sz="2700" smtClean="0"/>
              <a:t>Weak acids   </a:t>
            </a:r>
          </a:p>
          <a:p>
            <a:pPr lvl="2" eaLnBrk="1" hangingPunct="1"/>
            <a:r>
              <a:rPr lang="en-CA" sz="2700" smtClean="0"/>
              <a:t>HCH</a:t>
            </a:r>
            <a:r>
              <a:rPr lang="en-CA" sz="2700" baseline="-25000" smtClean="0"/>
              <a:t>3</a:t>
            </a:r>
            <a:r>
              <a:rPr lang="en-CA" sz="2700" smtClean="0"/>
              <a:t>COO</a:t>
            </a:r>
            <a:r>
              <a:rPr lang="en-CA" sz="2700" baseline="-25000" smtClean="0"/>
              <a:t>(l)</a:t>
            </a:r>
            <a:r>
              <a:rPr lang="en-CA" sz="2700" smtClean="0"/>
              <a:t> + H</a:t>
            </a:r>
            <a:r>
              <a:rPr lang="en-CA" sz="2700" baseline="-25000" smtClean="0"/>
              <a:t>2</a:t>
            </a:r>
            <a:r>
              <a:rPr lang="en-CA" sz="2700" smtClean="0"/>
              <a:t>O</a:t>
            </a:r>
            <a:r>
              <a:rPr lang="en-CA" sz="2700" baseline="-25000" smtClean="0"/>
              <a:t>(l)</a:t>
            </a:r>
            <a:r>
              <a:rPr lang="en-CA" sz="2700" smtClean="0"/>
              <a:t>  </a:t>
            </a:r>
            <a:r>
              <a:rPr lang="en-CA" sz="2700" smtClean="0">
                <a:sym typeface="Wingdings" pitchFamily="2" charset="2"/>
              </a:rPr>
              <a:t></a:t>
            </a:r>
            <a:r>
              <a:rPr lang="en-CA" sz="2700" smtClean="0"/>
              <a:t>  H</a:t>
            </a:r>
            <a:r>
              <a:rPr lang="en-CA" sz="2700" baseline="-25000" smtClean="0"/>
              <a:t>3</a:t>
            </a:r>
            <a:r>
              <a:rPr lang="en-CA" sz="2700" smtClean="0"/>
              <a:t>O</a:t>
            </a:r>
            <a:r>
              <a:rPr lang="en-CA" sz="2700" baseline="30000" smtClean="0"/>
              <a:t>+</a:t>
            </a:r>
            <a:r>
              <a:rPr lang="en-CA" sz="2700" baseline="-25000" smtClean="0"/>
              <a:t>(aq) </a:t>
            </a:r>
            <a:r>
              <a:rPr lang="en-CA" sz="2700" smtClean="0"/>
              <a:t>+ CH</a:t>
            </a:r>
            <a:r>
              <a:rPr lang="en-CA" sz="2700" baseline="-25000" smtClean="0"/>
              <a:t>3</a:t>
            </a:r>
            <a:r>
              <a:rPr lang="en-CA" sz="2700" smtClean="0"/>
              <a:t>COO</a:t>
            </a:r>
            <a:r>
              <a:rPr lang="en-CA" sz="2700" baseline="30000" smtClean="0"/>
              <a:t>-</a:t>
            </a:r>
            <a:r>
              <a:rPr lang="en-CA" sz="2700" baseline="-25000" smtClean="0"/>
              <a:t>(aq) </a:t>
            </a:r>
            <a:r>
              <a:rPr lang="en-CA" sz="2700" smtClean="0"/>
              <a:t>+ HCH</a:t>
            </a:r>
            <a:r>
              <a:rPr lang="en-CA" sz="2700" baseline="-25000" smtClean="0"/>
              <a:t>3</a:t>
            </a:r>
            <a:r>
              <a:rPr lang="en-CA" sz="2700" smtClean="0"/>
              <a:t>COO</a:t>
            </a:r>
            <a:r>
              <a:rPr lang="en-CA" sz="2700" baseline="-25000" smtClean="0"/>
              <a:t>(aq)</a:t>
            </a:r>
            <a:endParaRPr lang="en-CA" sz="2700" smtClean="0"/>
          </a:p>
          <a:p>
            <a:pPr lvl="1" eaLnBrk="1" hangingPunct="1"/>
            <a:r>
              <a:rPr lang="en-CA" sz="2700" smtClean="0"/>
              <a:t>1.3 % dissociated - For every 1000 molecules of vinegar dissolved in water only 13 actually break down into ions. The rest remain as complete molecules. This means that the number of hydrogen ions released into the water is much smaller.</a:t>
            </a:r>
          </a:p>
          <a:p>
            <a:pPr eaLnBrk="1" hangingPunct="1"/>
            <a:endParaRPr lang="en-CA"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CA" smtClean="0"/>
              <a:t>Concentrated versus Dilute</a:t>
            </a:r>
          </a:p>
        </p:txBody>
      </p:sp>
      <p:sp>
        <p:nvSpPr>
          <p:cNvPr id="13315" name="Content Placeholder 2"/>
          <p:cNvSpPr>
            <a:spLocks noGrp="1"/>
          </p:cNvSpPr>
          <p:nvPr>
            <p:ph idx="1"/>
          </p:nvPr>
        </p:nvSpPr>
        <p:spPr/>
        <p:txBody>
          <a:bodyPr/>
          <a:lstStyle/>
          <a:p>
            <a:pPr eaLnBrk="1" hangingPunct="1"/>
            <a:r>
              <a:rPr lang="en-CA" smtClean="0"/>
              <a:t>Concentrated and dilute are relative terms about concentration.  </a:t>
            </a:r>
          </a:p>
          <a:p>
            <a:pPr lvl="1" eaLnBrk="1" hangingPunct="1"/>
            <a:r>
              <a:rPr lang="en-CA" b="1" smtClean="0">
                <a:solidFill>
                  <a:srgbClr val="002060"/>
                </a:solidFill>
              </a:rPr>
              <a:t>Dilute</a:t>
            </a:r>
            <a:r>
              <a:rPr lang="en-CA" smtClean="0">
                <a:solidFill>
                  <a:srgbClr val="002060"/>
                </a:solidFill>
              </a:rPr>
              <a:t> </a:t>
            </a:r>
            <a:r>
              <a:rPr lang="en-CA" smtClean="0"/>
              <a:t>simply means that there is less solute dissolved per unit volume than that of a concentrated solution.    </a:t>
            </a:r>
          </a:p>
          <a:p>
            <a:pPr eaLnBrk="1" hangingPunct="1"/>
            <a:r>
              <a:rPr lang="en-CA" smtClean="0"/>
              <a:t>We can say things like, this solution is more or less concentrated than some other solution.  </a:t>
            </a:r>
            <a:br>
              <a:rPr lang="en-CA" smtClean="0"/>
            </a:br>
            <a:endParaRPr lang="en-CA"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CA" smtClean="0"/>
          </a:p>
        </p:txBody>
      </p:sp>
      <p:sp>
        <p:nvSpPr>
          <p:cNvPr id="14339" name="Content Placeholder 2"/>
          <p:cNvSpPr>
            <a:spLocks noGrp="1"/>
          </p:cNvSpPr>
          <p:nvPr>
            <p:ph idx="1"/>
          </p:nvPr>
        </p:nvSpPr>
        <p:spPr/>
        <p:txBody>
          <a:bodyPr/>
          <a:lstStyle/>
          <a:p>
            <a:pPr eaLnBrk="1" hangingPunct="1"/>
            <a:r>
              <a:rPr lang="en-CA" smtClean="0"/>
              <a:t>Remember from the last unit that concentration is measured as:</a:t>
            </a:r>
            <a:br>
              <a:rPr lang="en-CA" smtClean="0"/>
            </a:br>
            <a:r>
              <a:rPr lang="en-CA" smtClean="0"/>
              <a:t>       </a:t>
            </a:r>
          </a:p>
          <a:p>
            <a:pPr eaLnBrk="1" hangingPunct="1"/>
            <a:r>
              <a:rPr lang="en-CA" smtClean="0"/>
              <a:t>concentration =   </a:t>
            </a:r>
            <a:r>
              <a:rPr lang="en-CA" u="sng" smtClean="0"/>
              <a:t>amount of solute</a:t>
            </a:r>
            <a:r>
              <a:rPr lang="en-CA" smtClean="0"/>
              <a:t>  </a:t>
            </a:r>
            <a:br>
              <a:rPr lang="en-CA" smtClean="0"/>
            </a:br>
            <a:r>
              <a:rPr lang="en-CA" smtClean="0"/>
              <a:t>                            volume of solvent</a:t>
            </a:r>
            <a:br>
              <a:rPr lang="en-CA" smtClean="0"/>
            </a:br>
            <a:endParaRPr lang="en-CA"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CA" smtClean="0"/>
          </a:p>
        </p:txBody>
      </p:sp>
      <p:sp>
        <p:nvSpPr>
          <p:cNvPr id="15363" name="Content Placeholder 2"/>
          <p:cNvSpPr>
            <a:spLocks noGrp="1"/>
          </p:cNvSpPr>
          <p:nvPr>
            <p:ph idx="1"/>
          </p:nvPr>
        </p:nvSpPr>
        <p:spPr/>
        <p:txBody>
          <a:bodyPr/>
          <a:lstStyle/>
          <a:p>
            <a:pPr eaLnBrk="1" hangingPunct="1"/>
            <a:r>
              <a:rPr lang="en-CA" smtClean="0"/>
              <a:t>Strong and weak acids can be either concentrated or dilute. </a:t>
            </a:r>
          </a:p>
          <a:p>
            <a:pPr eaLnBrk="1" hangingPunct="1"/>
            <a:endParaRPr lang="en-CA" smtClean="0"/>
          </a:p>
          <a:p>
            <a:pPr eaLnBrk="1" hangingPunct="1"/>
            <a:r>
              <a:rPr lang="en-CA" smtClean="0"/>
              <a:t>Usually the concentration in chemistry is mol/L but any units can be used like g/100 mL, ppm etc.</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CA" sz="4000" smtClean="0"/>
              <a:t>Hydrogen Ion and Hydroxide Ion Concentrations</a:t>
            </a:r>
            <a:endParaRPr lang="en-CA" smtClean="0"/>
          </a:p>
        </p:txBody>
      </p:sp>
      <p:sp>
        <p:nvSpPr>
          <p:cNvPr id="16387" name="Content Placeholder 2"/>
          <p:cNvSpPr>
            <a:spLocks noGrp="1"/>
          </p:cNvSpPr>
          <p:nvPr>
            <p:ph idx="1"/>
          </p:nvPr>
        </p:nvSpPr>
        <p:spPr/>
        <p:txBody>
          <a:bodyPr/>
          <a:lstStyle/>
          <a:p>
            <a:pPr eaLnBrk="1" hangingPunct="1"/>
            <a:r>
              <a:rPr lang="en-CA" smtClean="0"/>
              <a:t>The ion concentrations depend upon two things:</a:t>
            </a:r>
            <a:br>
              <a:rPr lang="en-CA" smtClean="0"/>
            </a:br>
            <a:r>
              <a:rPr lang="en-CA" smtClean="0"/>
              <a:t>1)  does the dissolved substance ionize completely and</a:t>
            </a:r>
            <a:br>
              <a:rPr lang="en-CA" smtClean="0"/>
            </a:br>
            <a:r>
              <a:rPr lang="en-CA" smtClean="0"/>
              <a:t>2)  how much substance actually dissolved?</a:t>
            </a:r>
            <a:br>
              <a:rPr lang="en-CA" smtClean="0"/>
            </a:br>
            <a:endParaRPr lang="en-C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endParaRPr lang="en-CA" smtClean="0"/>
          </a:p>
        </p:txBody>
      </p:sp>
      <p:pic>
        <p:nvPicPr>
          <p:cNvPr id="7172" name="Picture 2" descr="http://www.usgcrp.gov/usgcrp/images/ocp2003/WaterCycle-optimized.jpg"/>
          <p:cNvPicPr>
            <a:picLocks noChangeAspect="1" noChangeArrowheads="1"/>
          </p:cNvPicPr>
          <p:nvPr/>
        </p:nvPicPr>
        <p:blipFill>
          <a:blip r:embed="rId2" cstate="print"/>
          <a:srcRect/>
          <a:stretch>
            <a:fillRect/>
          </a:stretch>
        </p:blipFill>
        <p:spPr bwMode="auto">
          <a:xfrm>
            <a:off x="142875" y="9525"/>
            <a:ext cx="8715375" cy="684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CA" smtClean="0"/>
          </a:p>
        </p:txBody>
      </p:sp>
      <p:sp>
        <p:nvSpPr>
          <p:cNvPr id="17411" name="Content Placeholder 2"/>
          <p:cNvSpPr>
            <a:spLocks noGrp="1"/>
          </p:cNvSpPr>
          <p:nvPr>
            <p:ph idx="1"/>
          </p:nvPr>
        </p:nvSpPr>
        <p:spPr/>
        <p:txBody>
          <a:bodyPr/>
          <a:lstStyle/>
          <a:p>
            <a:pPr eaLnBrk="1" hangingPunct="1"/>
            <a:r>
              <a:rPr lang="en-CA" smtClean="0"/>
              <a:t>We will consider several examples to explain the process:</a:t>
            </a:r>
          </a:p>
          <a:p>
            <a:pPr eaLnBrk="1" hangingPunct="1"/>
            <a:r>
              <a:rPr lang="en-CA" smtClean="0"/>
              <a:t>Determine the concentration of hydrogen or hydroxide ions in each of the following solutions of </a:t>
            </a:r>
            <a:r>
              <a:rPr lang="en-CA" i="1" smtClean="0"/>
              <a:t>strong </a:t>
            </a:r>
            <a:r>
              <a:rPr lang="en-CA" smtClean="0"/>
              <a:t>acids or bases. </a:t>
            </a:r>
          </a:p>
          <a:p>
            <a:pPr eaLnBrk="1" hangingPunct="1"/>
            <a:r>
              <a:rPr lang="en-CA" smtClean="0"/>
              <a:t>(Because they are strong we can assume </a:t>
            </a:r>
            <a:r>
              <a:rPr lang="en-CA" b="1" smtClean="0">
                <a:solidFill>
                  <a:srgbClr val="002060"/>
                </a:solidFill>
              </a:rPr>
              <a:t>100% </a:t>
            </a:r>
            <a:r>
              <a:rPr lang="en-CA" smtClean="0"/>
              <a:t>ionization) </a:t>
            </a:r>
            <a:br>
              <a:rPr lang="en-CA" smtClean="0"/>
            </a:br>
            <a:endParaRPr lang="en-CA"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smtClean="0"/>
              <a:t>Example a</a:t>
            </a:r>
          </a:p>
        </p:txBody>
      </p:sp>
      <p:sp>
        <p:nvSpPr>
          <p:cNvPr id="18435" name="Content Placeholder 2"/>
          <p:cNvSpPr>
            <a:spLocks noGrp="1"/>
          </p:cNvSpPr>
          <p:nvPr>
            <p:ph idx="1"/>
          </p:nvPr>
        </p:nvSpPr>
        <p:spPr/>
        <p:txBody>
          <a:bodyPr/>
          <a:lstStyle/>
          <a:p>
            <a:pPr eaLnBrk="1" hangingPunct="1"/>
            <a:r>
              <a:rPr lang="en-CA" smtClean="0"/>
              <a:t>a)    0.333 mol/L HNO</a:t>
            </a:r>
            <a:r>
              <a:rPr lang="en-CA" baseline="-25000" smtClean="0"/>
              <a:t>3</a:t>
            </a:r>
            <a:r>
              <a:rPr lang="en-CA" smtClean="0"/>
              <a:t>(aq)</a:t>
            </a:r>
          </a:p>
          <a:p>
            <a:pPr eaLnBrk="1" hangingPunct="1"/>
            <a:r>
              <a:rPr lang="en-CA" b="1" smtClean="0"/>
              <a:t>Step 1 </a:t>
            </a:r>
            <a:r>
              <a:rPr lang="en-CA" smtClean="0"/>
              <a:t>Write the balanced Ionization equation </a:t>
            </a:r>
          </a:p>
          <a:p>
            <a:pPr lvl="1" eaLnBrk="1" hangingPunct="1"/>
            <a:r>
              <a:rPr lang="en-CA" smtClean="0"/>
              <a:t>HNO</a:t>
            </a:r>
            <a:r>
              <a:rPr lang="en-CA" baseline="-25000" smtClean="0"/>
              <a:t>3(aq)</a:t>
            </a:r>
            <a:r>
              <a:rPr lang="en-CA" smtClean="0"/>
              <a:t> </a:t>
            </a:r>
            <a:r>
              <a:rPr lang="en-CA" smtClean="0">
                <a:sym typeface="Wingdings" pitchFamily="2" charset="2"/>
              </a:rPr>
              <a:t></a:t>
            </a:r>
            <a:r>
              <a:rPr lang="en-CA" smtClean="0"/>
              <a:t> H</a:t>
            </a:r>
            <a:r>
              <a:rPr lang="en-CA" baseline="30000" smtClean="0"/>
              <a:t>+</a:t>
            </a:r>
            <a:r>
              <a:rPr lang="en-CA" baseline="-25000" smtClean="0"/>
              <a:t>(aq)</a:t>
            </a:r>
            <a:r>
              <a:rPr lang="en-CA" smtClean="0"/>
              <a:t> + NO</a:t>
            </a:r>
            <a:r>
              <a:rPr lang="en-CA" baseline="-25000" smtClean="0"/>
              <a:t>3</a:t>
            </a:r>
            <a:r>
              <a:rPr lang="en-CA" baseline="30000" smtClean="0"/>
              <a:t>-</a:t>
            </a:r>
            <a:r>
              <a:rPr lang="en-CA" baseline="-25000" smtClean="0"/>
              <a:t>(aq)</a:t>
            </a:r>
            <a:r>
              <a:rPr lang="en-CA" smtClean="0"/>
              <a:t> </a:t>
            </a:r>
          </a:p>
          <a:p>
            <a:pPr eaLnBrk="1" hangingPunct="1"/>
            <a:r>
              <a:rPr lang="en-CA" b="1" smtClean="0"/>
              <a:t>Step 2 </a:t>
            </a:r>
            <a:r>
              <a:rPr lang="en-CA" smtClean="0"/>
              <a:t>Determine Molar ratios of Reactants and Products</a:t>
            </a:r>
          </a:p>
          <a:p>
            <a:pPr lvl="1" eaLnBrk="1" hangingPunct="1"/>
            <a:r>
              <a:rPr lang="en-CA" smtClean="0"/>
              <a:t>From the balanced equation, we know that 1 mol of HNO</a:t>
            </a:r>
            <a:r>
              <a:rPr lang="en-CA" baseline="-25000" smtClean="0"/>
              <a:t>3(aq)</a:t>
            </a:r>
            <a:r>
              <a:rPr lang="en-CA" smtClean="0"/>
              <a:t> ionizes to produce 1 mol of H</a:t>
            </a:r>
            <a:r>
              <a:rPr lang="en-CA" baseline="30000" smtClean="0"/>
              <a:t>+</a:t>
            </a:r>
            <a:r>
              <a:rPr lang="en-CA" baseline="-25000" smtClean="0"/>
              <a:t>(aq)</a:t>
            </a:r>
            <a:r>
              <a:rPr lang="en-CA" smtClean="0"/>
              <a:t> ions and  1 mol of NO</a:t>
            </a:r>
            <a:r>
              <a:rPr lang="en-CA" baseline="-25000" smtClean="0"/>
              <a:t>3</a:t>
            </a:r>
            <a:r>
              <a:rPr lang="en-CA" baseline="30000" smtClean="0"/>
              <a:t>-</a:t>
            </a:r>
            <a:r>
              <a:rPr lang="en-CA" baseline="-25000" smtClean="0"/>
              <a:t>(aq)</a:t>
            </a:r>
            <a:r>
              <a:rPr lang="en-CA" smtClean="0"/>
              <a:t> ions . </a:t>
            </a:r>
          </a:p>
          <a:p>
            <a:pPr eaLnBrk="1" hangingPunct="1"/>
            <a:endParaRPr lang="en-CA"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endParaRPr lang="en-CA" smtClean="0"/>
          </a:p>
        </p:txBody>
      </p:sp>
      <p:sp>
        <p:nvSpPr>
          <p:cNvPr id="19459" name="Content Placeholder 2"/>
          <p:cNvSpPr>
            <a:spLocks noGrp="1"/>
          </p:cNvSpPr>
          <p:nvPr>
            <p:ph idx="1"/>
          </p:nvPr>
        </p:nvSpPr>
        <p:spPr/>
        <p:txBody>
          <a:bodyPr/>
          <a:lstStyle/>
          <a:p>
            <a:pPr eaLnBrk="1" hangingPunct="1"/>
            <a:r>
              <a:rPr lang="en-CA" b="1" smtClean="0"/>
              <a:t>Step 3 </a:t>
            </a:r>
            <a:r>
              <a:rPr lang="en-CA" smtClean="0"/>
              <a:t>Use molar ratios to determine concentration of hydrogen or hydroxide ions. </a:t>
            </a:r>
          </a:p>
          <a:p>
            <a:pPr eaLnBrk="1" hangingPunct="1"/>
            <a:r>
              <a:rPr lang="en-CA" smtClean="0"/>
              <a:t>HNO</a:t>
            </a:r>
            <a:r>
              <a:rPr lang="en-CA" baseline="-25000" smtClean="0"/>
              <a:t>3(aq)</a:t>
            </a:r>
            <a:r>
              <a:rPr lang="en-CA" smtClean="0"/>
              <a:t>      </a:t>
            </a:r>
            <a:r>
              <a:rPr lang="en-CA" smtClean="0">
                <a:sym typeface="Wingdings" pitchFamily="2" charset="2"/>
              </a:rPr>
              <a:t></a:t>
            </a:r>
            <a:r>
              <a:rPr lang="en-CA" smtClean="0"/>
              <a:t>   	 H</a:t>
            </a:r>
            <a:r>
              <a:rPr lang="en-CA" baseline="30000" smtClean="0"/>
              <a:t>+</a:t>
            </a:r>
            <a:r>
              <a:rPr lang="en-CA" baseline="-25000" smtClean="0"/>
              <a:t>(aq)          </a:t>
            </a:r>
            <a:r>
              <a:rPr lang="en-CA" smtClean="0"/>
              <a:t> +        NO</a:t>
            </a:r>
            <a:r>
              <a:rPr lang="en-CA" baseline="-25000" smtClean="0"/>
              <a:t>3</a:t>
            </a:r>
            <a:r>
              <a:rPr lang="en-CA" baseline="30000" smtClean="0"/>
              <a:t>-</a:t>
            </a:r>
            <a:r>
              <a:rPr lang="en-CA" baseline="-25000" smtClean="0"/>
              <a:t>(aq)</a:t>
            </a:r>
            <a:endParaRPr lang="en-CA" smtClean="0"/>
          </a:p>
          <a:p>
            <a:pPr eaLnBrk="1" hangingPunct="1"/>
            <a:r>
              <a:rPr lang="en-CA" smtClean="0"/>
              <a:t>0.333mol/ L	  0.333mol/ L	0.333mol/ L</a:t>
            </a:r>
          </a:p>
          <a:p>
            <a:pPr eaLnBrk="1" hangingPunct="1"/>
            <a:r>
              <a:rPr lang="en-CA" smtClean="0"/>
              <a:t> </a:t>
            </a:r>
          </a:p>
          <a:p>
            <a:pPr eaLnBrk="1" hangingPunct="1"/>
            <a:r>
              <a:rPr lang="en-CA" smtClean="0"/>
              <a:t>0.333 mol/L of HNO</a:t>
            </a:r>
            <a:r>
              <a:rPr lang="en-CA" baseline="-25000" smtClean="0"/>
              <a:t>3(aq)</a:t>
            </a:r>
            <a:r>
              <a:rPr lang="en-CA" smtClean="0"/>
              <a:t>  x( </a:t>
            </a:r>
            <a:r>
              <a:rPr lang="en-CA" u="sng" smtClean="0"/>
              <a:t>1 mol	H</a:t>
            </a:r>
            <a:r>
              <a:rPr lang="en-CA" u="sng" baseline="30000" smtClean="0"/>
              <a:t>+</a:t>
            </a:r>
            <a:r>
              <a:rPr lang="en-CA" u="sng" baseline="-25000" smtClean="0"/>
              <a:t>(aq)</a:t>
            </a:r>
            <a:r>
              <a:rPr lang="en-CA" u="sng" smtClean="0"/>
              <a:t>)</a:t>
            </a:r>
            <a:endParaRPr lang="en-CA" smtClean="0"/>
          </a:p>
          <a:p>
            <a:pPr eaLnBrk="1" hangingPunct="1"/>
            <a:r>
              <a:rPr lang="en-CA" smtClean="0"/>
              <a:t>				          ( 1 mol HNO</a:t>
            </a:r>
            <a:r>
              <a:rPr lang="en-CA" baseline="-25000" smtClean="0"/>
              <a:t>3(aq)</a:t>
            </a:r>
            <a:r>
              <a:rPr lang="en-CA" smtClean="0"/>
              <a:t> )</a:t>
            </a:r>
          </a:p>
          <a:p>
            <a:pPr eaLnBrk="1" hangingPunct="1"/>
            <a:r>
              <a:rPr lang="en-CA" smtClean="0"/>
              <a:t>= 0.333 mol/L of H</a:t>
            </a:r>
            <a:r>
              <a:rPr lang="en-CA" baseline="30000" smtClean="0"/>
              <a:t>+</a:t>
            </a:r>
            <a:endParaRPr lang="en-CA"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CA" smtClean="0"/>
          </a:p>
        </p:txBody>
      </p:sp>
      <p:sp>
        <p:nvSpPr>
          <p:cNvPr id="20483" name="Content Placeholder 2"/>
          <p:cNvSpPr>
            <a:spLocks noGrp="1"/>
          </p:cNvSpPr>
          <p:nvPr>
            <p:ph idx="1"/>
          </p:nvPr>
        </p:nvSpPr>
        <p:spPr/>
        <p:txBody>
          <a:bodyPr/>
          <a:lstStyle/>
          <a:p>
            <a:pPr eaLnBrk="1" hangingPunct="1"/>
            <a:r>
              <a:rPr lang="en-CA" smtClean="0"/>
              <a:t>Therefore, 0.333 mol/L of nitric acid dissociates into 0.333 mol/L of H</a:t>
            </a:r>
            <a:r>
              <a:rPr lang="en-CA" baseline="30000" smtClean="0"/>
              <a:t>+</a:t>
            </a:r>
            <a:r>
              <a:rPr lang="en-CA" smtClean="0"/>
              <a:t> ions and 0.333 mol/L of NO</a:t>
            </a:r>
            <a:r>
              <a:rPr lang="en-CA" baseline="-25000" smtClean="0"/>
              <a:t>3</a:t>
            </a:r>
            <a:r>
              <a:rPr lang="en-CA" baseline="30000" smtClean="0"/>
              <a:t>-</a:t>
            </a:r>
            <a:r>
              <a:rPr lang="en-CA" baseline="-25000" smtClean="0"/>
              <a:t> </a:t>
            </a:r>
            <a:r>
              <a:rPr lang="en-CA" smtClean="0"/>
              <a:t>ions. </a:t>
            </a:r>
          </a:p>
          <a:p>
            <a:pPr eaLnBrk="1" hangingPunct="1"/>
            <a:endParaRPr lang="en-CA"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smtClean="0"/>
              <a:t>Example b</a:t>
            </a:r>
          </a:p>
        </p:txBody>
      </p:sp>
      <p:sp>
        <p:nvSpPr>
          <p:cNvPr id="21507" name="Content Placeholder 2"/>
          <p:cNvSpPr>
            <a:spLocks noGrp="1"/>
          </p:cNvSpPr>
          <p:nvPr>
            <p:ph idx="1"/>
          </p:nvPr>
        </p:nvSpPr>
        <p:spPr/>
        <p:txBody>
          <a:bodyPr/>
          <a:lstStyle/>
          <a:p>
            <a:pPr eaLnBrk="1" hangingPunct="1"/>
            <a:r>
              <a:rPr lang="en-CA" smtClean="0"/>
              <a:t>b) 5.0 mol/L HI</a:t>
            </a:r>
            <a:r>
              <a:rPr lang="en-CA" baseline="-25000" smtClean="0"/>
              <a:t>(aq)</a:t>
            </a:r>
            <a:r>
              <a:rPr lang="en-CA" smtClean="0"/>
              <a:t> </a:t>
            </a:r>
          </a:p>
          <a:p>
            <a:pPr eaLnBrk="1" hangingPunct="1"/>
            <a:r>
              <a:rPr lang="en-CA" b="1" smtClean="0"/>
              <a:t>Step 1 </a:t>
            </a:r>
            <a:r>
              <a:rPr lang="en-CA" smtClean="0"/>
              <a:t>Write the balanced Ionization equation </a:t>
            </a:r>
          </a:p>
          <a:p>
            <a:pPr lvl="1" eaLnBrk="1" hangingPunct="1"/>
            <a:r>
              <a:rPr lang="en-CA" smtClean="0"/>
              <a:t>HI</a:t>
            </a:r>
            <a:r>
              <a:rPr lang="en-CA" baseline="-25000" smtClean="0"/>
              <a:t>(aq)</a:t>
            </a:r>
            <a:r>
              <a:rPr lang="en-CA" smtClean="0"/>
              <a:t> </a:t>
            </a:r>
            <a:r>
              <a:rPr lang="en-CA" smtClean="0">
                <a:sym typeface="Wingdings" pitchFamily="2" charset="2"/>
              </a:rPr>
              <a:t></a:t>
            </a:r>
            <a:r>
              <a:rPr lang="en-CA" smtClean="0"/>
              <a:t> H</a:t>
            </a:r>
            <a:r>
              <a:rPr lang="en-CA" baseline="30000" smtClean="0"/>
              <a:t>+</a:t>
            </a:r>
            <a:r>
              <a:rPr lang="en-CA" baseline="-25000" smtClean="0"/>
              <a:t>(aq)</a:t>
            </a:r>
            <a:r>
              <a:rPr lang="en-CA" smtClean="0"/>
              <a:t> + I</a:t>
            </a:r>
            <a:r>
              <a:rPr lang="en-CA" baseline="30000" smtClean="0"/>
              <a:t>-</a:t>
            </a:r>
            <a:r>
              <a:rPr lang="en-CA" baseline="-25000" smtClean="0"/>
              <a:t>(aq)</a:t>
            </a:r>
            <a:r>
              <a:rPr lang="en-CA" smtClean="0"/>
              <a:t> </a:t>
            </a:r>
          </a:p>
          <a:p>
            <a:pPr eaLnBrk="1" hangingPunct="1"/>
            <a:r>
              <a:rPr lang="en-CA" b="1" smtClean="0"/>
              <a:t>Step 2 </a:t>
            </a:r>
            <a:r>
              <a:rPr lang="en-CA" smtClean="0"/>
              <a:t>Determine Molar ratios of Reactants and Products</a:t>
            </a:r>
          </a:p>
          <a:p>
            <a:pPr lvl="1" eaLnBrk="1" hangingPunct="1"/>
            <a:r>
              <a:rPr lang="en-CA" smtClean="0"/>
              <a:t>From the balanced equation, we know that 1 mol of HI</a:t>
            </a:r>
            <a:r>
              <a:rPr lang="en-CA" baseline="-25000" smtClean="0"/>
              <a:t>(aq)</a:t>
            </a:r>
            <a:r>
              <a:rPr lang="en-CA" smtClean="0"/>
              <a:t> ionizes to produce 1 mol of H</a:t>
            </a:r>
            <a:r>
              <a:rPr lang="en-CA" baseline="30000" smtClean="0"/>
              <a:t>+</a:t>
            </a:r>
            <a:r>
              <a:rPr lang="en-CA" baseline="-25000" smtClean="0"/>
              <a:t>(aq)</a:t>
            </a:r>
            <a:r>
              <a:rPr lang="en-CA" smtClean="0"/>
              <a:t> ions and  1 mol of I</a:t>
            </a:r>
            <a:r>
              <a:rPr lang="en-CA" baseline="30000" smtClean="0"/>
              <a:t>-</a:t>
            </a:r>
            <a:r>
              <a:rPr lang="en-CA" baseline="-25000" smtClean="0"/>
              <a:t>(aq)</a:t>
            </a:r>
            <a:r>
              <a:rPr lang="en-CA" smtClean="0"/>
              <a:t> ions . </a:t>
            </a:r>
          </a:p>
          <a:p>
            <a:pPr eaLnBrk="1" hangingPunct="1"/>
            <a:endParaRPr lang="en-CA"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CA" smtClean="0"/>
          </a:p>
        </p:txBody>
      </p:sp>
      <p:sp>
        <p:nvSpPr>
          <p:cNvPr id="22531" name="Content Placeholder 2"/>
          <p:cNvSpPr>
            <a:spLocks noGrp="1"/>
          </p:cNvSpPr>
          <p:nvPr>
            <p:ph idx="1"/>
          </p:nvPr>
        </p:nvSpPr>
        <p:spPr/>
        <p:txBody>
          <a:bodyPr/>
          <a:lstStyle/>
          <a:p>
            <a:pPr eaLnBrk="1" hangingPunct="1"/>
            <a:r>
              <a:rPr lang="en-CA" b="1" smtClean="0"/>
              <a:t>Step 3 </a:t>
            </a:r>
            <a:r>
              <a:rPr lang="en-CA" smtClean="0"/>
              <a:t>Use molar ratios to determine concentration of hydrogen or hydroxide ions. </a:t>
            </a:r>
          </a:p>
          <a:p>
            <a:pPr eaLnBrk="1" hangingPunct="1"/>
            <a:r>
              <a:rPr lang="en-CA" smtClean="0"/>
              <a:t>HI</a:t>
            </a:r>
            <a:r>
              <a:rPr lang="en-CA" baseline="-25000" smtClean="0"/>
              <a:t>(aq)</a:t>
            </a:r>
            <a:r>
              <a:rPr lang="en-CA" smtClean="0"/>
              <a:t>      </a:t>
            </a:r>
            <a:r>
              <a:rPr lang="en-CA" smtClean="0">
                <a:sym typeface="Wingdings" pitchFamily="2" charset="2"/>
              </a:rPr>
              <a:t></a:t>
            </a:r>
            <a:r>
              <a:rPr lang="en-CA" smtClean="0"/>
              <a:t>   	 H</a:t>
            </a:r>
            <a:r>
              <a:rPr lang="en-CA" baseline="30000" smtClean="0"/>
              <a:t>+</a:t>
            </a:r>
            <a:r>
              <a:rPr lang="en-CA" baseline="-25000" smtClean="0"/>
              <a:t>(aq)          </a:t>
            </a:r>
            <a:r>
              <a:rPr lang="en-CA" smtClean="0"/>
              <a:t> +        I</a:t>
            </a:r>
            <a:r>
              <a:rPr lang="en-CA" baseline="30000" smtClean="0"/>
              <a:t>-</a:t>
            </a:r>
            <a:r>
              <a:rPr lang="en-CA" baseline="-25000" smtClean="0"/>
              <a:t>(aq)</a:t>
            </a:r>
            <a:endParaRPr lang="en-CA" smtClean="0"/>
          </a:p>
          <a:p>
            <a:pPr eaLnBrk="1" hangingPunct="1"/>
            <a:r>
              <a:rPr lang="en-CA" smtClean="0"/>
              <a:t>5.0  mol/ L	     5.0 mol/L		5.0 mol/ L</a:t>
            </a:r>
          </a:p>
          <a:p>
            <a:pPr eaLnBrk="1" hangingPunct="1"/>
            <a:r>
              <a:rPr lang="en-CA" smtClean="0"/>
              <a:t> </a:t>
            </a:r>
          </a:p>
          <a:p>
            <a:pPr eaLnBrk="1" hangingPunct="1"/>
            <a:r>
              <a:rPr lang="en-CA" smtClean="0"/>
              <a:t>5.0 mol/L of HI</a:t>
            </a:r>
            <a:r>
              <a:rPr lang="en-CA" baseline="-25000" smtClean="0"/>
              <a:t>(aq)</a:t>
            </a:r>
            <a:r>
              <a:rPr lang="en-CA" smtClean="0"/>
              <a:t>  x 	( </a:t>
            </a:r>
            <a:r>
              <a:rPr lang="en-CA" u="sng" smtClean="0"/>
              <a:t>1 mol	H</a:t>
            </a:r>
            <a:r>
              <a:rPr lang="en-CA" u="sng" baseline="30000" smtClean="0"/>
              <a:t>+</a:t>
            </a:r>
            <a:r>
              <a:rPr lang="en-CA" u="sng" baseline="-25000" smtClean="0"/>
              <a:t>(aq)­­</a:t>
            </a:r>
            <a:r>
              <a:rPr lang="en-CA" u="sng" smtClean="0"/>
              <a:t>)</a:t>
            </a:r>
            <a:endParaRPr lang="en-CA" smtClean="0"/>
          </a:p>
          <a:p>
            <a:pPr eaLnBrk="1" hangingPunct="1"/>
            <a:r>
              <a:rPr lang="en-CA" smtClean="0"/>
              <a:t>			                 ( 1 mol HI</a:t>
            </a:r>
            <a:r>
              <a:rPr lang="en-CA" baseline="-25000" smtClean="0"/>
              <a:t>(aq)</a:t>
            </a:r>
            <a:r>
              <a:rPr lang="en-CA" smtClean="0"/>
              <a:t> )</a:t>
            </a:r>
          </a:p>
          <a:p>
            <a:pPr eaLnBrk="1" hangingPunct="1"/>
            <a:r>
              <a:rPr lang="en-CA" smtClean="0"/>
              <a:t>= 5.0 mol/L of H</a:t>
            </a:r>
            <a:r>
              <a:rPr lang="en-CA" baseline="30000" smtClean="0"/>
              <a:t>+</a:t>
            </a:r>
            <a:endParaRPr lang="en-CA"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en-CA" smtClean="0"/>
          </a:p>
        </p:txBody>
      </p:sp>
      <p:sp>
        <p:nvSpPr>
          <p:cNvPr id="23555" name="Content Placeholder 2"/>
          <p:cNvSpPr>
            <a:spLocks noGrp="1"/>
          </p:cNvSpPr>
          <p:nvPr>
            <p:ph idx="1"/>
          </p:nvPr>
        </p:nvSpPr>
        <p:spPr/>
        <p:txBody>
          <a:bodyPr/>
          <a:lstStyle/>
          <a:p>
            <a:pPr eaLnBrk="1" hangingPunct="1"/>
            <a:r>
              <a:rPr lang="en-CA" smtClean="0"/>
              <a:t>Therefore, 5.0 mol/L of HI dissociates into 5.0 mol/L of H</a:t>
            </a:r>
            <a:r>
              <a:rPr lang="en-CA" baseline="30000" smtClean="0"/>
              <a:t>+</a:t>
            </a:r>
            <a:r>
              <a:rPr lang="en-CA" smtClean="0"/>
              <a:t> ions and 5.0 mol/L of I</a:t>
            </a:r>
            <a:r>
              <a:rPr lang="en-CA" baseline="30000" smtClean="0"/>
              <a:t>-</a:t>
            </a:r>
            <a:r>
              <a:rPr lang="en-CA" baseline="-25000" smtClean="0"/>
              <a:t> </a:t>
            </a:r>
            <a:r>
              <a:rPr lang="en-CA" smtClean="0"/>
              <a:t>ions. </a:t>
            </a:r>
          </a:p>
          <a:p>
            <a:pPr eaLnBrk="1" hangingPunct="1"/>
            <a:endParaRPr lang="en-CA"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en-CA" smtClean="0"/>
          </a:p>
        </p:txBody>
      </p:sp>
      <p:sp>
        <p:nvSpPr>
          <p:cNvPr id="24579" name="Content Placeholder 2"/>
          <p:cNvSpPr>
            <a:spLocks noGrp="1"/>
          </p:cNvSpPr>
          <p:nvPr>
            <p:ph idx="1"/>
          </p:nvPr>
        </p:nvSpPr>
        <p:spPr/>
        <p:txBody>
          <a:bodyPr/>
          <a:lstStyle/>
          <a:p>
            <a:pPr eaLnBrk="1" hangingPunct="1"/>
            <a:r>
              <a:rPr lang="en-CA" b="1" smtClean="0"/>
              <a:t>Questions:</a:t>
            </a:r>
            <a:r>
              <a:rPr lang="en-CA" smtClean="0"/>
              <a:t> page 300 # 1- 4</a:t>
            </a:r>
          </a:p>
          <a:p>
            <a:pPr eaLnBrk="1" hangingPunct="1"/>
            <a:endParaRPr lang="en-CA"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CA" smtClean="0"/>
              <a:t>pH:   Power of Hydrogen</a:t>
            </a:r>
          </a:p>
        </p:txBody>
      </p:sp>
      <p:sp>
        <p:nvSpPr>
          <p:cNvPr id="25603" name="Content Placeholder 2"/>
          <p:cNvSpPr>
            <a:spLocks noGrp="1"/>
          </p:cNvSpPr>
          <p:nvPr>
            <p:ph idx="1"/>
          </p:nvPr>
        </p:nvSpPr>
        <p:spPr/>
        <p:txBody>
          <a:bodyPr/>
          <a:lstStyle/>
          <a:p>
            <a:pPr eaLnBrk="1" hangingPunct="1"/>
            <a:r>
              <a:rPr lang="en-CA" smtClean="0"/>
              <a:t>The pH scale is actually based on pure water which is considered to be perfectly </a:t>
            </a:r>
            <a:r>
              <a:rPr lang="en-CA" b="1" smtClean="0">
                <a:solidFill>
                  <a:srgbClr val="002060"/>
                </a:solidFill>
              </a:rPr>
              <a:t>neutral</a:t>
            </a:r>
            <a:r>
              <a:rPr lang="en-CA" smtClean="0">
                <a:solidFill>
                  <a:srgbClr val="002060"/>
                </a:solidFill>
              </a:rPr>
              <a:t>. </a:t>
            </a:r>
            <a:r>
              <a:rPr lang="en-CA" smtClean="0"/>
              <a:t> As it turns out water self ionizes. The equation for this self-ionization of water is below.</a:t>
            </a:r>
          </a:p>
          <a:p>
            <a:pPr eaLnBrk="1" hangingPunct="1"/>
            <a:r>
              <a:rPr lang="en-CA" smtClean="0"/>
              <a:t>H</a:t>
            </a:r>
            <a:r>
              <a:rPr lang="en-CA" baseline="-25000" smtClean="0"/>
              <a:t>2</a:t>
            </a:r>
            <a:r>
              <a:rPr lang="en-CA" smtClean="0"/>
              <a:t>O</a:t>
            </a:r>
            <a:r>
              <a:rPr lang="en-CA" baseline="-25000" smtClean="0"/>
              <a:t>(l)</a:t>
            </a:r>
            <a:r>
              <a:rPr lang="en-CA" smtClean="0"/>
              <a:t>  +  H</a:t>
            </a:r>
            <a:r>
              <a:rPr lang="en-CA" baseline="-25000" smtClean="0"/>
              <a:t>2</a:t>
            </a:r>
            <a:r>
              <a:rPr lang="en-CA" smtClean="0"/>
              <a:t>O</a:t>
            </a:r>
            <a:r>
              <a:rPr lang="en-CA" baseline="-25000" smtClean="0"/>
              <a:t>(l)</a:t>
            </a:r>
            <a:r>
              <a:rPr lang="en-CA" smtClean="0"/>
              <a:t>  </a:t>
            </a:r>
            <a:r>
              <a:rPr lang="en-CA" smtClean="0">
                <a:sym typeface="Wingdings" pitchFamily="2" charset="2"/>
              </a:rPr>
              <a:t></a:t>
            </a:r>
            <a:r>
              <a:rPr lang="en-CA" smtClean="0"/>
              <a:t>   H</a:t>
            </a:r>
            <a:r>
              <a:rPr lang="en-CA" baseline="-25000" smtClean="0"/>
              <a:t>3</a:t>
            </a:r>
            <a:r>
              <a:rPr lang="en-CA" smtClean="0"/>
              <a:t>O</a:t>
            </a:r>
            <a:r>
              <a:rPr lang="en-CA" baseline="30000" smtClean="0"/>
              <a:t>+</a:t>
            </a:r>
            <a:r>
              <a:rPr lang="en-CA" baseline="-25000" smtClean="0"/>
              <a:t>(aq)</a:t>
            </a:r>
            <a:r>
              <a:rPr lang="en-CA" smtClean="0"/>
              <a:t>  +  OH</a:t>
            </a:r>
            <a:r>
              <a:rPr lang="en-CA" baseline="30000" smtClean="0"/>
              <a:t>-</a:t>
            </a:r>
            <a:r>
              <a:rPr lang="en-CA" baseline="-25000" smtClean="0"/>
              <a:t>(aq)</a:t>
            </a:r>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CA" smtClean="0"/>
          </a:p>
        </p:txBody>
      </p:sp>
      <p:sp>
        <p:nvSpPr>
          <p:cNvPr id="26627" name="Content Placeholder 2"/>
          <p:cNvSpPr>
            <a:spLocks noGrp="1"/>
          </p:cNvSpPr>
          <p:nvPr>
            <p:ph idx="1"/>
          </p:nvPr>
        </p:nvSpPr>
        <p:spPr/>
        <p:txBody>
          <a:bodyPr/>
          <a:lstStyle/>
          <a:p>
            <a:pPr eaLnBrk="1" hangingPunct="1"/>
            <a:r>
              <a:rPr lang="en-CA" smtClean="0"/>
              <a:t>The concentration of H</a:t>
            </a:r>
            <a:r>
              <a:rPr lang="en-CA" baseline="-25000" smtClean="0"/>
              <a:t>3</a:t>
            </a:r>
            <a:r>
              <a:rPr lang="en-CA" smtClean="0"/>
              <a:t>O</a:t>
            </a:r>
            <a:r>
              <a:rPr lang="en-CA" baseline="30000" smtClean="0"/>
              <a:t>+</a:t>
            </a:r>
            <a:r>
              <a:rPr lang="en-CA" smtClean="0"/>
              <a:t> and OH</a:t>
            </a:r>
            <a:r>
              <a:rPr lang="en-CA" baseline="30000" smtClean="0"/>
              <a:t>-</a:t>
            </a:r>
            <a:r>
              <a:rPr lang="en-CA" smtClean="0"/>
              <a:t> are both 1.0 X 10</a:t>
            </a:r>
            <a:r>
              <a:rPr lang="en-CA" baseline="30000" smtClean="0"/>
              <a:t>-7</a:t>
            </a:r>
            <a:r>
              <a:rPr lang="en-CA" smtClean="0"/>
              <a:t> mol/L.  </a:t>
            </a:r>
            <a:br>
              <a:rPr lang="en-CA" smtClean="0"/>
            </a:br>
            <a:r>
              <a:rPr lang="en-CA" smtClean="0"/>
              <a:t>This can be converted into a pH of 7.</a:t>
            </a:r>
            <a:br>
              <a:rPr lang="en-CA" smtClean="0"/>
            </a:br>
            <a:endParaRPr lang="en-C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r>
              <a:rPr lang="en-CA" b="1" dirty="0" smtClean="0"/>
              <a:t>Ground water</a:t>
            </a:r>
            <a:r>
              <a:rPr lang="en-CA" dirty="0" smtClean="0"/>
              <a:t> – </a:t>
            </a:r>
            <a:r>
              <a:rPr lang="en-CA" b="1" dirty="0" smtClean="0">
                <a:solidFill>
                  <a:srgbClr val="002060"/>
                </a:solidFill>
              </a:rPr>
              <a:t>water from precipitation that seeps underground and collects in aquifers. </a:t>
            </a:r>
          </a:p>
          <a:p>
            <a:pPr eaLnBrk="1" hangingPunct="1">
              <a:defRPr/>
            </a:pPr>
            <a:endParaRPr lang="en-CA" b="1" dirty="0" smtClean="0"/>
          </a:p>
          <a:p>
            <a:pPr eaLnBrk="1" hangingPunct="1">
              <a:defRPr/>
            </a:pPr>
            <a:r>
              <a:rPr lang="en-CA" b="1" dirty="0" smtClean="0"/>
              <a:t>Aquifer</a:t>
            </a:r>
            <a:r>
              <a:rPr lang="en-CA" dirty="0" smtClean="0"/>
              <a:t> – An underground formation of porous rock that collects or holds ground water.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en-CA" smtClean="0"/>
          </a:p>
        </p:txBody>
      </p:sp>
      <p:sp>
        <p:nvSpPr>
          <p:cNvPr id="27651" name="Content Placeholder 2"/>
          <p:cNvSpPr>
            <a:spLocks noGrp="1"/>
          </p:cNvSpPr>
          <p:nvPr>
            <p:ph idx="1"/>
          </p:nvPr>
        </p:nvSpPr>
        <p:spPr/>
        <p:txBody>
          <a:bodyPr/>
          <a:lstStyle/>
          <a:p>
            <a:pPr eaLnBrk="1" hangingPunct="1">
              <a:buFont typeface="Wingdings" pitchFamily="2" charset="2"/>
              <a:buNone/>
            </a:pPr>
            <a:r>
              <a:rPr lang="en-CA" smtClean="0"/>
              <a:t>This is just proving how it works to DO NOT worry about this or let it confuse you. </a:t>
            </a:r>
          </a:p>
          <a:p>
            <a:pPr eaLnBrk="1" hangingPunct="1"/>
            <a:r>
              <a:rPr lang="en-CA" smtClean="0"/>
              <a:t>The pH scale is out of 14 and 1.0 X 10</a:t>
            </a:r>
            <a:r>
              <a:rPr lang="en-CA" baseline="30000" smtClean="0"/>
              <a:t>-7</a:t>
            </a:r>
            <a:r>
              <a:rPr lang="en-CA" smtClean="0"/>
              <a:t> X 1.0 X 10</a:t>
            </a:r>
            <a:r>
              <a:rPr lang="en-CA" baseline="30000" smtClean="0"/>
              <a:t>-7</a:t>
            </a:r>
            <a:r>
              <a:rPr lang="en-CA" smtClean="0"/>
              <a:t> = 1.0 X 10</a:t>
            </a:r>
            <a:r>
              <a:rPr lang="en-CA" baseline="30000" smtClean="0"/>
              <a:t>-14</a:t>
            </a:r>
            <a:r>
              <a:rPr lang="en-CA" smtClean="0"/>
              <a:t>.</a:t>
            </a:r>
            <a:br>
              <a:rPr lang="en-CA" smtClean="0"/>
            </a:br>
            <a:r>
              <a:rPr lang="en-CA" smtClean="0"/>
              <a:t>This is not a coincidence.  </a:t>
            </a:r>
          </a:p>
          <a:p>
            <a:pPr eaLnBrk="1" hangingPunct="1"/>
            <a:endParaRPr lang="en-CA"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en-CA" smtClean="0"/>
          </a:p>
        </p:txBody>
      </p:sp>
      <p:sp>
        <p:nvSpPr>
          <p:cNvPr id="28675" name="Content Placeholder 2"/>
          <p:cNvSpPr>
            <a:spLocks noGrp="1"/>
          </p:cNvSpPr>
          <p:nvPr>
            <p:ph idx="1"/>
          </p:nvPr>
        </p:nvSpPr>
        <p:spPr/>
        <p:txBody>
          <a:bodyPr/>
          <a:lstStyle/>
          <a:p>
            <a:pPr eaLnBrk="1" hangingPunct="1"/>
            <a:r>
              <a:rPr lang="en-CA" smtClean="0"/>
              <a:t>The pH scale is a logarithmic scale. The p" factor" is defined as the log of the molar concentration of whatever follows the letter p and then multiplied by a negative</a:t>
            </a:r>
          </a:p>
          <a:p>
            <a:pPr eaLnBrk="1" hangingPunct="1"/>
            <a:r>
              <a:rPr lang="en-CA" smtClean="0"/>
              <a:t>So the pH = -log[H</a:t>
            </a:r>
            <a:r>
              <a:rPr lang="en-CA" baseline="30000" smtClean="0"/>
              <a:t>+</a:t>
            </a:r>
            <a:r>
              <a:rPr lang="en-CA" smtClean="0"/>
              <a:t>]</a:t>
            </a:r>
          </a:p>
          <a:p>
            <a:pPr eaLnBrk="1" hangingPunct="1"/>
            <a:endParaRPr lang="en-CA" smtClean="0"/>
          </a:p>
          <a:p>
            <a:pPr eaLnBrk="1" hangingPunct="1"/>
            <a:r>
              <a:rPr lang="en-CA" smtClean="0"/>
              <a:t>For strong acid molar concentrations equal to or less than 1, the pH value would have a value from 0-14.</a:t>
            </a:r>
          </a:p>
          <a:p>
            <a:pPr eaLnBrk="1" hangingPunct="1"/>
            <a:endParaRPr lang="en-CA"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en-CA" smtClean="0"/>
          </a:p>
        </p:txBody>
      </p:sp>
      <p:sp>
        <p:nvSpPr>
          <p:cNvPr id="29699" name="Content Placeholder 2"/>
          <p:cNvSpPr>
            <a:spLocks noGrp="1"/>
          </p:cNvSpPr>
          <p:nvPr>
            <p:ph idx="1"/>
          </p:nvPr>
        </p:nvSpPr>
        <p:spPr/>
        <p:txBody>
          <a:bodyPr/>
          <a:lstStyle/>
          <a:p>
            <a:pPr eaLnBrk="1" hangingPunct="1"/>
            <a:r>
              <a:rPr lang="en-CA" smtClean="0"/>
              <a:t>If the Hydrogen ion concentration is 0.1 moles/liter</a:t>
            </a:r>
          </a:p>
          <a:p>
            <a:pPr eaLnBrk="1" hangingPunct="1"/>
            <a:r>
              <a:rPr lang="en-CA" smtClean="0"/>
              <a:t>Then the [OH</a:t>
            </a:r>
            <a:r>
              <a:rPr lang="en-CA" baseline="30000" smtClean="0"/>
              <a:t>-</a:t>
            </a:r>
            <a:r>
              <a:rPr lang="en-CA" smtClean="0"/>
              <a:t>] could be found by the equation above:</a:t>
            </a:r>
          </a:p>
          <a:p>
            <a:pPr eaLnBrk="1" hangingPunct="1"/>
            <a:r>
              <a:rPr lang="en-CA" smtClean="0"/>
              <a:t>[OH</a:t>
            </a:r>
            <a:r>
              <a:rPr lang="en-CA" baseline="30000" smtClean="0"/>
              <a:t>-</a:t>
            </a:r>
            <a:r>
              <a:rPr lang="en-CA" smtClean="0"/>
              <a:t>] = 1 X 10</a:t>
            </a:r>
            <a:r>
              <a:rPr lang="en-CA" baseline="30000" smtClean="0"/>
              <a:t>-14</a:t>
            </a:r>
            <a:r>
              <a:rPr lang="en-CA" smtClean="0"/>
              <a:t> / 1 X 10</a:t>
            </a:r>
            <a:r>
              <a:rPr lang="en-CA" baseline="30000" smtClean="0"/>
              <a:t>-1</a:t>
            </a:r>
            <a:r>
              <a:rPr lang="en-CA" smtClean="0"/>
              <a:t> = 1 X 10</a:t>
            </a:r>
            <a:r>
              <a:rPr lang="en-CA" baseline="30000" smtClean="0"/>
              <a:t>-13</a:t>
            </a:r>
          </a:p>
          <a:p>
            <a:pPr eaLnBrk="1" hangingPunct="1"/>
            <a:endParaRPr lang="en-CA" baseline="30000" smtClean="0"/>
          </a:p>
          <a:p>
            <a:pPr eaLnBrk="1" hangingPunct="1"/>
            <a:r>
              <a:rPr lang="en-CA" smtClean="0"/>
              <a:t>The pOH = -log[OH</a:t>
            </a:r>
            <a:r>
              <a:rPr lang="en-CA" baseline="30000" smtClean="0"/>
              <a:t>-</a:t>
            </a:r>
            <a:r>
              <a:rPr lang="en-CA" smtClean="0"/>
              <a:t>] = -log(1 X 10</a:t>
            </a:r>
            <a:r>
              <a:rPr lang="en-CA" baseline="30000" smtClean="0"/>
              <a:t>-13</a:t>
            </a:r>
            <a:r>
              <a:rPr lang="en-CA" smtClean="0"/>
              <a:t>) = -(log 1 + log 10</a:t>
            </a:r>
            <a:r>
              <a:rPr lang="en-CA" baseline="30000" smtClean="0"/>
              <a:t>-13</a:t>
            </a:r>
            <a:r>
              <a:rPr lang="en-CA" smtClean="0"/>
              <a:t>) = -(0 + -13) = -(-13) = 13</a:t>
            </a:r>
          </a:p>
          <a:p>
            <a:pPr eaLnBrk="1" hangingPunct="1"/>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CA" smtClean="0"/>
          </a:p>
        </p:txBody>
      </p:sp>
      <p:sp>
        <p:nvSpPr>
          <p:cNvPr id="30723" name="Content Placeholder 2"/>
          <p:cNvSpPr>
            <a:spLocks noGrp="1"/>
          </p:cNvSpPr>
          <p:nvPr>
            <p:ph idx="1"/>
          </p:nvPr>
        </p:nvSpPr>
        <p:spPr/>
        <p:txBody>
          <a:bodyPr/>
          <a:lstStyle/>
          <a:p>
            <a:pPr eaLnBrk="1" hangingPunct="1"/>
            <a:r>
              <a:rPr lang="en-CA" smtClean="0"/>
              <a:t>For a [H</a:t>
            </a:r>
            <a:r>
              <a:rPr lang="en-CA" baseline="30000" smtClean="0"/>
              <a:t>+</a:t>
            </a:r>
            <a:r>
              <a:rPr lang="en-CA" smtClean="0"/>
              <a:t>] = 0.1 = 1 X 10</a:t>
            </a:r>
            <a:r>
              <a:rPr lang="en-CA" baseline="30000" smtClean="0"/>
              <a:t>-1</a:t>
            </a:r>
            <a:endParaRPr lang="en-CA" smtClean="0"/>
          </a:p>
          <a:p>
            <a:pPr eaLnBrk="1" hangingPunct="1"/>
            <a:r>
              <a:rPr lang="en-CA" smtClean="0"/>
              <a:t>Then pH = -log 1 X 10</a:t>
            </a:r>
            <a:r>
              <a:rPr lang="en-CA" baseline="30000" smtClean="0"/>
              <a:t>-1</a:t>
            </a:r>
            <a:r>
              <a:rPr lang="en-CA" smtClean="0"/>
              <a:t> = -(0 + -1) = 1</a:t>
            </a:r>
          </a:p>
          <a:p>
            <a:pPr eaLnBrk="1" hangingPunct="1"/>
            <a:r>
              <a:rPr lang="en-CA" smtClean="0"/>
              <a:t>Therefore the pH + pOH = 14</a:t>
            </a:r>
          </a:p>
          <a:p>
            <a:pPr eaLnBrk="1" hangingPunct="1"/>
            <a:endParaRPr lang="en-CA"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CA" smtClean="0"/>
              <a:t>pH scale</a:t>
            </a:r>
          </a:p>
        </p:txBody>
      </p:sp>
      <p:sp>
        <p:nvSpPr>
          <p:cNvPr id="31747" name="Content Placeholder 2"/>
          <p:cNvSpPr>
            <a:spLocks noGrp="1"/>
          </p:cNvSpPr>
          <p:nvPr>
            <p:ph idx="1"/>
          </p:nvPr>
        </p:nvSpPr>
        <p:spPr/>
        <p:txBody>
          <a:bodyPr/>
          <a:lstStyle/>
          <a:p>
            <a:pPr eaLnBrk="1" hangingPunct="1"/>
            <a:endParaRPr lang="en-CA" smtClean="0"/>
          </a:p>
        </p:txBody>
      </p:sp>
      <p:pic>
        <p:nvPicPr>
          <p:cNvPr id="31748" name="Picture 2" descr="http://www.utdallas.edu/~brikowi/Teaching/Field_Methods/pH_scale.png"/>
          <p:cNvPicPr>
            <a:picLocks noChangeAspect="1" noChangeArrowheads="1"/>
          </p:cNvPicPr>
          <p:nvPr/>
        </p:nvPicPr>
        <p:blipFill>
          <a:blip r:embed="rId2" cstate="print"/>
          <a:srcRect/>
          <a:stretch>
            <a:fillRect/>
          </a:stretch>
        </p:blipFill>
        <p:spPr bwMode="auto">
          <a:xfrm>
            <a:off x="182563" y="2071688"/>
            <a:ext cx="8890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CA" smtClean="0"/>
              <a:t>Examples:</a:t>
            </a:r>
          </a:p>
        </p:txBody>
      </p:sp>
      <p:sp>
        <p:nvSpPr>
          <p:cNvPr id="32771" name="Content Placeholder 2"/>
          <p:cNvSpPr>
            <a:spLocks noGrp="1"/>
          </p:cNvSpPr>
          <p:nvPr>
            <p:ph idx="1"/>
          </p:nvPr>
        </p:nvSpPr>
        <p:spPr/>
        <p:txBody>
          <a:bodyPr/>
          <a:lstStyle/>
          <a:p>
            <a:pPr eaLnBrk="1" hangingPunct="1"/>
            <a:r>
              <a:rPr lang="en-CA" smtClean="0"/>
              <a:t>Calculate the pH of a solution that has a [OH</a:t>
            </a:r>
            <a:r>
              <a:rPr lang="en-CA" baseline="30000" smtClean="0"/>
              <a:t>-</a:t>
            </a:r>
            <a:r>
              <a:rPr lang="en-CA" smtClean="0"/>
              <a:t>] = 1 X 10</a:t>
            </a:r>
            <a:r>
              <a:rPr lang="en-CA" baseline="30000" smtClean="0"/>
              <a:t>-5</a:t>
            </a:r>
            <a:r>
              <a:rPr lang="en-CA" smtClean="0"/>
              <a:t> M</a:t>
            </a:r>
          </a:p>
          <a:p>
            <a:pPr eaLnBrk="1" hangingPunct="1">
              <a:buFont typeface="Wingdings" pitchFamily="2" charset="2"/>
              <a:buNone/>
            </a:pPr>
            <a:r>
              <a:rPr lang="en-CA" smtClean="0"/>
              <a:t>1. Determine pOH</a:t>
            </a:r>
          </a:p>
          <a:p>
            <a:pPr lvl="1" eaLnBrk="1" hangingPunct="1"/>
            <a:r>
              <a:rPr lang="en-CA" smtClean="0"/>
              <a:t>pOH = - log [OH</a:t>
            </a:r>
            <a:r>
              <a:rPr lang="en-CA" baseline="30000" smtClean="0"/>
              <a:t>-</a:t>
            </a:r>
            <a:r>
              <a:rPr lang="en-CA" smtClean="0"/>
              <a:t> ] = - [log  1 X 10</a:t>
            </a:r>
            <a:r>
              <a:rPr lang="en-CA" baseline="30000" smtClean="0"/>
              <a:t>-5</a:t>
            </a:r>
            <a:r>
              <a:rPr lang="en-CA" smtClean="0"/>
              <a:t> ]  = +5</a:t>
            </a:r>
          </a:p>
          <a:p>
            <a:pPr lvl="1" eaLnBrk="1" hangingPunct="1"/>
            <a:endParaRPr lang="en-CA" smtClean="0"/>
          </a:p>
          <a:p>
            <a:pPr eaLnBrk="1" hangingPunct="1">
              <a:buFont typeface="Wingdings" pitchFamily="2" charset="2"/>
              <a:buNone/>
            </a:pPr>
            <a:r>
              <a:rPr lang="en-CA" smtClean="0"/>
              <a:t>2. Determine the pH knowing that </a:t>
            </a:r>
          </a:p>
          <a:p>
            <a:pPr eaLnBrk="1" hangingPunct="1">
              <a:buFont typeface="Wingdings" pitchFamily="2" charset="2"/>
              <a:buNone/>
            </a:pPr>
            <a:r>
              <a:rPr lang="en-CA" smtClean="0"/>
              <a:t>		pH + pOH = 14</a:t>
            </a:r>
          </a:p>
          <a:p>
            <a:pPr lvl="1" eaLnBrk="1" hangingPunct="1"/>
            <a:r>
              <a:rPr lang="en-CA" smtClean="0"/>
              <a:t>pH = 14 - pOH = 14 - 5 = 9</a:t>
            </a:r>
          </a:p>
          <a:p>
            <a:pPr eaLnBrk="1" hangingPunct="1"/>
            <a:endParaRPr lang="en-CA"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CA" smtClean="0"/>
              <a:t>Strong acids and bases</a:t>
            </a:r>
          </a:p>
        </p:txBody>
      </p:sp>
      <p:sp>
        <p:nvSpPr>
          <p:cNvPr id="33795" name="Content Placeholder 2"/>
          <p:cNvSpPr>
            <a:spLocks noGrp="1"/>
          </p:cNvSpPr>
          <p:nvPr>
            <p:ph idx="1"/>
          </p:nvPr>
        </p:nvSpPr>
        <p:spPr/>
        <p:txBody>
          <a:bodyPr/>
          <a:lstStyle/>
          <a:p>
            <a:pPr eaLnBrk="1" hangingPunct="1"/>
            <a:r>
              <a:rPr lang="en-CA" b="1" smtClean="0"/>
              <a:t>Typical strong </a:t>
            </a:r>
            <a:r>
              <a:rPr lang="en-CA" b="1" smtClean="0">
                <a:solidFill>
                  <a:srgbClr val="002060"/>
                </a:solidFill>
              </a:rPr>
              <a:t>acids</a:t>
            </a:r>
            <a:r>
              <a:rPr lang="en-CA" smtClean="0"/>
              <a:t>: HCl, HBr, HI, HNO</a:t>
            </a:r>
            <a:r>
              <a:rPr lang="en-CA" baseline="-25000" smtClean="0"/>
              <a:t>3</a:t>
            </a:r>
            <a:r>
              <a:rPr lang="en-CA" smtClean="0"/>
              <a:t>, H</a:t>
            </a:r>
            <a:r>
              <a:rPr lang="en-CA" baseline="-25000" smtClean="0"/>
              <a:t>2</a:t>
            </a:r>
            <a:r>
              <a:rPr lang="en-CA" smtClean="0"/>
              <a:t>SO</a:t>
            </a:r>
            <a:r>
              <a:rPr lang="en-CA" baseline="-25000" smtClean="0"/>
              <a:t>4</a:t>
            </a:r>
            <a:r>
              <a:rPr lang="en-CA" smtClean="0"/>
              <a:t>, HClO</a:t>
            </a:r>
            <a:r>
              <a:rPr lang="en-CA" baseline="-25000" smtClean="0"/>
              <a:t>4</a:t>
            </a:r>
            <a:endParaRPr lang="en-CA" smtClean="0"/>
          </a:p>
          <a:p>
            <a:pPr eaLnBrk="1" hangingPunct="1"/>
            <a:r>
              <a:rPr lang="en-CA" smtClean="0"/>
              <a:t> </a:t>
            </a:r>
          </a:p>
          <a:p>
            <a:pPr eaLnBrk="1" hangingPunct="1"/>
            <a:r>
              <a:rPr lang="en-CA" b="1" smtClean="0"/>
              <a:t>Strong </a:t>
            </a:r>
            <a:r>
              <a:rPr lang="en-CA" b="1" smtClean="0">
                <a:solidFill>
                  <a:srgbClr val="002060"/>
                </a:solidFill>
              </a:rPr>
              <a:t>Bases</a:t>
            </a:r>
            <a:r>
              <a:rPr lang="en-CA" smtClean="0"/>
              <a:t>: All the Hydroxide compounds of Group 1 and Group 2 metals</a:t>
            </a:r>
          </a:p>
          <a:p>
            <a:pPr eaLnBrk="1" hangingPunct="1"/>
            <a:r>
              <a:rPr lang="en-CA" smtClean="0"/>
              <a:t>LiOH, NaOH, KOH, etc and Be(OH)</a:t>
            </a:r>
            <a:r>
              <a:rPr lang="en-CA" baseline="-25000" smtClean="0"/>
              <a:t>2</a:t>
            </a:r>
            <a:r>
              <a:rPr lang="en-CA" smtClean="0"/>
              <a:t>, Ca(OH)</a:t>
            </a:r>
            <a:r>
              <a:rPr lang="en-CA" baseline="-25000" smtClean="0"/>
              <a:t>2</a:t>
            </a:r>
            <a:r>
              <a:rPr lang="en-CA" smtClean="0"/>
              <a:t>, Mg(OH)</a:t>
            </a:r>
            <a:r>
              <a:rPr lang="en-CA" baseline="-25000" smtClean="0"/>
              <a:t>2</a:t>
            </a:r>
            <a:r>
              <a:rPr lang="en-CA" smtClean="0"/>
              <a:t>, etc</a:t>
            </a:r>
          </a:p>
          <a:p>
            <a:pPr eaLnBrk="1" hangingPunct="1"/>
            <a:endParaRPr lang="en-CA"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smtClean="0"/>
              <a:t>Example</a:t>
            </a:r>
          </a:p>
        </p:txBody>
      </p:sp>
      <p:sp>
        <p:nvSpPr>
          <p:cNvPr id="34819" name="Content Placeholder 2"/>
          <p:cNvSpPr>
            <a:spLocks noGrp="1"/>
          </p:cNvSpPr>
          <p:nvPr>
            <p:ph idx="1"/>
          </p:nvPr>
        </p:nvSpPr>
        <p:spPr/>
        <p:txBody>
          <a:bodyPr/>
          <a:lstStyle/>
          <a:p>
            <a:pPr eaLnBrk="1" hangingPunct="1">
              <a:buFont typeface="Wingdings" pitchFamily="2" charset="2"/>
              <a:buNone/>
            </a:pPr>
            <a:r>
              <a:rPr lang="en-CA" smtClean="0"/>
              <a:t>What would be the [OH</a:t>
            </a:r>
            <a:r>
              <a:rPr lang="en-CA" baseline="30000" smtClean="0"/>
              <a:t>-</a:t>
            </a:r>
            <a:r>
              <a:rPr lang="en-CA" smtClean="0"/>
              <a:t>] of a 0.2 M NaOH solution?</a:t>
            </a:r>
          </a:p>
          <a:p>
            <a:pPr eaLnBrk="1" hangingPunct="1"/>
            <a:r>
              <a:rPr lang="en-CA" smtClean="0"/>
              <a:t>NaOH + H</a:t>
            </a:r>
            <a:r>
              <a:rPr lang="en-CA" baseline="-25000" smtClean="0"/>
              <a:t>2</a:t>
            </a:r>
            <a:r>
              <a:rPr lang="en-CA" smtClean="0"/>
              <a:t>O </a:t>
            </a:r>
            <a:r>
              <a:rPr lang="en-CA" smtClean="0">
                <a:sym typeface="Wingdings" pitchFamily="2" charset="2"/>
              </a:rPr>
              <a:t></a:t>
            </a:r>
            <a:r>
              <a:rPr lang="en-CA" smtClean="0"/>
              <a:t> Na</a:t>
            </a:r>
            <a:r>
              <a:rPr lang="en-CA" baseline="30000" smtClean="0"/>
              <a:t>+</a:t>
            </a:r>
            <a:r>
              <a:rPr lang="en-CA" baseline="-25000" smtClean="0"/>
              <a:t>(aq) </a:t>
            </a:r>
            <a:r>
              <a:rPr lang="en-CA" smtClean="0"/>
              <a:t>+ OH</a:t>
            </a:r>
            <a:r>
              <a:rPr lang="en-CA" baseline="30000" smtClean="0"/>
              <a:t>-</a:t>
            </a:r>
            <a:r>
              <a:rPr lang="en-CA" baseline="-25000" smtClean="0"/>
              <a:t>(aq)</a:t>
            </a:r>
            <a:endParaRPr lang="en-CA" smtClean="0"/>
          </a:p>
          <a:p>
            <a:pPr eaLnBrk="1" hangingPunct="1"/>
            <a:r>
              <a:rPr lang="en-CA" smtClean="0"/>
              <a:t>0.2 M NaOH will produce 0.2 M OH</a:t>
            </a:r>
            <a:r>
              <a:rPr lang="en-CA" baseline="30000" smtClean="0"/>
              <a:t>-</a:t>
            </a:r>
            <a:r>
              <a:rPr lang="en-CA" smtClean="0"/>
              <a:t> since the breakdown is 100%</a:t>
            </a:r>
          </a:p>
          <a:p>
            <a:pPr eaLnBrk="1" hangingPunct="1"/>
            <a:endParaRPr lang="en-CA"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CA" smtClean="0"/>
              <a:t>Example</a:t>
            </a:r>
            <a:br>
              <a:rPr lang="en-CA" smtClean="0"/>
            </a:br>
            <a:endParaRPr lang="en-CA" smtClean="0"/>
          </a:p>
        </p:txBody>
      </p:sp>
      <p:sp>
        <p:nvSpPr>
          <p:cNvPr id="35843" name="Content Placeholder 2"/>
          <p:cNvSpPr>
            <a:spLocks noGrp="1"/>
          </p:cNvSpPr>
          <p:nvPr>
            <p:ph idx="1"/>
          </p:nvPr>
        </p:nvSpPr>
        <p:spPr/>
        <p:txBody>
          <a:bodyPr/>
          <a:lstStyle/>
          <a:p>
            <a:pPr eaLnBrk="1" hangingPunct="1">
              <a:buFont typeface="Wingdings" pitchFamily="2" charset="2"/>
              <a:buNone/>
            </a:pPr>
            <a:r>
              <a:rPr lang="en-CA" smtClean="0"/>
              <a:t>What would be the [OH</a:t>
            </a:r>
            <a:r>
              <a:rPr lang="en-CA" baseline="30000" smtClean="0"/>
              <a:t>-</a:t>
            </a:r>
            <a:r>
              <a:rPr lang="en-CA" smtClean="0"/>
              <a:t>] of a 0.3 M Ca(OH)</a:t>
            </a:r>
            <a:r>
              <a:rPr lang="en-CA" baseline="-25000" smtClean="0"/>
              <a:t>2</a:t>
            </a:r>
            <a:endParaRPr lang="en-CA" smtClean="0"/>
          </a:p>
          <a:p>
            <a:pPr eaLnBrk="1" hangingPunct="1"/>
            <a:r>
              <a:rPr lang="en-CA" smtClean="0"/>
              <a:t>Ca(OH)</a:t>
            </a:r>
            <a:r>
              <a:rPr lang="en-CA" baseline="-25000" smtClean="0"/>
              <a:t>2</a:t>
            </a:r>
            <a:r>
              <a:rPr lang="en-CA" smtClean="0"/>
              <a:t> + H</a:t>
            </a:r>
            <a:r>
              <a:rPr lang="en-CA" baseline="-25000" smtClean="0"/>
              <a:t>2</a:t>
            </a:r>
            <a:r>
              <a:rPr lang="en-CA" smtClean="0"/>
              <a:t>O </a:t>
            </a:r>
            <a:r>
              <a:rPr lang="en-CA" smtClean="0">
                <a:sym typeface="Wingdings" pitchFamily="2" charset="2"/>
              </a:rPr>
              <a:t></a:t>
            </a:r>
            <a:r>
              <a:rPr lang="en-CA" smtClean="0"/>
              <a:t> Ca</a:t>
            </a:r>
            <a:r>
              <a:rPr lang="en-CA" baseline="30000" smtClean="0"/>
              <a:t>+2</a:t>
            </a:r>
            <a:r>
              <a:rPr lang="en-CA" smtClean="0"/>
              <a:t> </a:t>
            </a:r>
            <a:r>
              <a:rPr lang="en-CA" baseline="-25000" smtClean="0"/>
              <a:t>(aq)</a:t>
            </a:r>
            <a:r>
              <a:rPr lang="en-CA" smtClean="0"/>
              <a:t> + 2 OH</a:t>
            </a:r>
            <a:r>
              <a:rPr lang="en-CA" baseline="30000" smtClean="0"/>
              <a:t>-</a:t>
            </a:r>
            <a:r>
              <a:rPr lang="en-CA" smtClean="0"/>
              <a:t> </a:t>
            </a:r>
            <a:r>
              <a:rPr lang="en-CA" baseline="-25000" smtClean="0"/>
              <a:t>(aq)</a:t>
            </a:r>
            <a:endParaRPr lang="en-CA" smtClean="0"/>
          </a:p>
          <a:p>
            <a:pPr eaLnBrk="1" hangingPunct="1"/>
            <a:r>
              <a:rPr lang="en-CA" smtClean="0"/>
              <a:t>0.3 M Ca(OH)</a:t>
            </a:r>
            <a:r>
              <a:rPr lang="en-CA" baseline="-25000" smtClean="0"/>
              <a:t>2</a:t>
            </a:r>
            <a:r>
              <a:rPr lang="en-CA" smtClean="0"/>
              <a:t> will produce 0.6M OH</a:t>
            </a:r>
            <a:r>
              <a:rPr lang="en-CA" baseline="30000" smtClean="0"/>
              <a:t>-</a:t>
            </a:r>
            <a:r>
              <a:rPr lang="en-CA" smtClean="0"/>
              <a:t> because for every one Ca(OH)</a:t>
            </a:r>
            <a:r>
              <a:rPr lang="en-CA" baseline="-25000" smtClean="0"/>
              <a:t>2</a:t>
            </a:r>
            <a:r>
              <a:rPr lang="en-CA" smtClean="0"/>
              <a:t> that breaks apart TWO OH</a:t>
            </a:r>
            <a:r>
              <a:rPr lang="en-CA" baseline="30000" smtClean="0"/>
              <a:t>-</a:t>
            </a:r>
            <a:r>
              <a:rPr lang="en-CA" smtClean="0"/>
              <a:t> ions are produced (twice as much) (look at the equation and note the coefficients)</a:t>
            </a:r>
          </a:p>
          <a:p>
            <a:pPr eaLnBrk="1" hangingPunct="1"/>
            <a:endParaRPr lang="en-CA"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CA" smtClean="0"/>
              <a:t>To summarize</a:t>
            </a:r>
          </a:p>
        </p:txBody>
      </p:sp>
      <p:sp>
        <p:nvSpPr>
          <p:cNvPr id="36867" name="Content Placeholder 2"/>
          <p:cNvSpPr>
            <a:spLocks noGrp="1"/>
          </p:cNvSpPr>
          <p:nvPr>
            <p:ph idx="1"/>
          </p:nvPr>
        </p:nvSpPr>
        <p:spPr/>
        <p:txBody>
          <a:bodyPr/>
          <a:lstStyle/>
          <a:p>
            <a:r>
              <a:rPr lang="en-CA" smtClean="0"/>
              <a:t>If you are calculating pH or pOH you will be given concentration</a:t>
            </a:r>
          </a:p>
          <a:p>
            <a:pPr>
              <a:buFont typeface="Wingdings" pitchFamily="2" charset="2"/>
              <a:buNone/>
            </a:pPr>
            <a:r>
              <a:rPr lang="en-CA" smtClean="0"/>
              <a:t>Type in –log [concentration] = pH</a:t>
            </a:r>
          </a:p>
          <a:p>
            <a:pPr algn="ctr">
              <a:buFont typeface="Wingdings" pitchFamily="2" charset="2"/>
              <a:buNone/>
            </a:pPr>
            <a:r>
              <a:rPr lang="en-CA" smtClean="0"/>
              <a:t>pH + pOH = 14</a:t>
            </a:r>
          </a:p>
          <a:p>
            <a:pPr>
              <a:buFont typeface="Wingdings" pitchFamily="2" charset="2"/>
              <a:buNone/>
            </a:pPr>
            <a:endParaRPr lang="en-CA" smtClean="0"/>
          </a:p>
          <a:p>
            <a:pPr>
              <a:buFont typeface="Wingdings" pitchFamily="2" charset="2"/>
              <a:buNone/>
            </a:pPr>
            <a:r>
              <a:rPr lang="en-CA" smtClean="0"/>
              <a:t>If you are calculating concentration from pH </a:t>
            </a:r>
          </a:p>
          <a:p>
            <a:pPr>
              <a:buFont typeface="Wingdings" pitchFamily="2" charset="2"/>
              <a:buNone/>
            </a:pPr>
            <a:r>
              <a:rPr lang="en-CA" smtClean="0"/>
              <a:t>Type in 10</a:t>
            </a:r>
            <a:r>
              <a:rPr lang="en-CA" baseline="30000" smtClean="0"/>
              <a:t>^[-pH]</a:t>
            </a:r>
            <a:endParaRPr lang="en-CA" baseline="-25000" smtClean="0"/>
          </a:p>
          <a:p>
            <a:pPr>
              <a:buFont typeface="Wingdings" pitchFamily="2" charset="2"/>
              <a:buNone/>
            </a:pPr>
            <a:endParaRPr lang="en-C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r>
              <a:rPr lang="en-CA" dirty="0" smtClean="0"/>
              <a:t>As water moves down into the earth it dissolves small amounts of rock. </a:t>
            </a:r>
          </a:p>
          <a:p>
            <a:pPr eaLnBrk="1" hangingPunct="1">
              <a:defRPr/>
            </a:pPr>
            <a:r>
              <a:rPr lang="en-CA" dirty="0" smtClean="0"/>
              <a:t>Precipitation that ends up in rivers and lakes is known as surface water which is the primary source of drinking water. </a:t>
            </a:r>
          </a:p>
          <a:p>
            <a:pPr eaLnBrk="1" hangingPunct="1">
              <a:defRPr/>
            </a:pPr>
            <a:r>
              <a:rPr lang="en-CA" b="1" dirty="0" smtClean="0"/>
              <a:t>Surface water</a:t>
            </a:r>
            <a:r>
              <a:rPr lang="en-CA" dirty="0" smtClean="0"/>
              <a:t> – </a:t>
            </a:r>
            <a:r>
              <a:rPr lang="en-CA" b="1" dirty="0" smtClean="0">
                <a:solidFill>
                  <a:srgbClr val="002060"/>
                </a:solidFill>
              </a:rPr>
              <a:t>Water in lakes, ponds and rivers. </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CA" smtClean="0"/>
              <a:t>Practice Problem </a:t>
            </a:r>
          </a:p>
        </p:txBody>
      </p:sp>
      <p:sp>
        <p:nvSpPr>
          <p:cNvPr id="3" name="Content Placeholder 2"/>
          <p:cNvSpPr>
            <a:spLocks noGrp="1"/>
          </p:cNvSpPr>
          <p:nvPr>
            <p:ph idx="1"/>
          </p:nvPr>
        </p:nvSpPr>
        <p:spPr/>
        <p:txBody>
          <a:bodyPr/>
          <a:lstStyle/>
          <a:p>
            <a:pPr eaLnBrk="1" hangingPunct="1">
              <a:defRPr/>
            </a:pPr>
            <a:r>
              <a:rPr lang="en-CA" dirty="0" smtClean="0"/>
              <a:t>Now here is an example for you to work out.</a:t>
            </a:r>
          </a:p>
          <a:p>
            <a:pPr eaLnBrk="1" hangingPunct="1">
              <a:defRPr/>
            </a:pPr>
            <a:r>
              <a:rPr lang="en-CA" dirty="0" smtClean="0"/>
              <a:t>Given 0.02M </a:t>
            </a:r>
            <a:r>
              <a:rPr lang="en-CA" dirty="0" err="1" smtClean="0"/>
              <a:t>Ba</a:t>
            </a:r>
            <a:r>
              <a:rPr lang="en-CA" dirty="0" smtClean="0"/>
              <a:t>(OH)</a:t>
            </a:r>
            <a:r>
              <a:rPr lang="en-CA" baseline="-25000" dirty="0" smtClean="0"/>
              <a:t>2</a:t>
            </a:r>
            <a:r>
              <a:rPr lang="en-CA" dirty="0" smtClean="0"/>
              <a:t> solution:</a:t>
            </a:r>
          </a:p>
          <a:p>
            <a:pPr marL="514350" indent="-514350" eaLnBrk="1" hangingPunct="1">
              <a:buFont typeface="+mj-lt"/>
              <a:buAutoNum type="arabicPeriod"/>
              <a:defRPr/>
            </a:pPr>
            <a:r>
              <a:rPr lang="en-CA" dirty="0" smtClean="0"/>
              <a:t>Determine the Hydroxide ion molar concentration</a:t>
            </a:r>
          </a:p>
          <a:p>
            <a:pPr marL="514350" indent="-514350" eaLnBrk="1" hangingPunct="1">
              <a:buFont typeface="+mj-lt"/>
              <a:buAutoNum type="arabicPeriod"/>
              <a:defRPr/>
            </a:pPr>
            <a:r>
              <a:rPr lang="en-CA" dirty="0" smtClean="0"/>
              <a:t>Determine to </a:t>
            </a:r>
            <a:r>
              <a:rPr lang="en-CA" dirty="0" err="1" smtClean="0"/>
              <a:t>pOH</a:t>
            </a:r>
            <a:endParaRPr lang="en-CA" dirty="0" smtClean="0"/>
          </a:p>
          <a:p>
            <a:pPr marL="514350" indent="-514350" eaLnBrk="1" hangingPunct="1">
              <a:buFont typeface="+mj-lt"/>
              <a:buAutoNum type="arabicPeriod"/>
              <a:defRPr/>
            </a:pPr>
            <a:r>
              <a:rPr lang="en-CA" dirty="0" smtClean="0"/>
              <a:t>Determine the pH</a:t>
            </a:r>
          </a:p>
          <a:p>
            <a:pPr marL="514350" indent="-514350" eaLnBrk="1" hangingPunct="1">
              <a:buFont typeface="+mj-lt"/>
              <a:buAutoNum type="arabicPeriod"/>
              <a:defRPr/>
            </a:pPr>
            <a:r>
              <a:rPr lang="en-CA" dirty="0" smtClean="0"/>
              <a:t>Determine the Hydrogen ion concentration</a:t>
            </a: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CA" smtClean="0"/>
              <a:t>1. Determine the Hydroxide ion molar concentration</a:t>
            </a:r>
          </a:p>
        </p:txBody>
      </p:sp>
      <p:sp>
        <p:nvSpPr>
          <p:cNvPr id="38915" name="Content Placeholder 2"/>
          <p:cNvSpPr>
            <a:spLocks noGrp="1"/>
          </p:cNvSpPr>
          <p:nvPr>
            <p:ph idx="1"/>
          </p:nvPr>
        </p:nvSpPr>
        <p:spPr/>
        <p:txBody>
          <a:bodyPr/>
          <a:lstStyle/>
          <a:p>
            <a:pPr eaLnBrk="1" hangingPunct="1"/>
            <a:r>
              <a:rPr lang="en-CA" smtClean="0"/>
              <a:t>Step 1 </a:t>
            </a:r>
          </a:p>
          <a:p>
            <a:pPr eaLnBrk="1" hangingPunct="1"/>
            <a:r>
              <a:rPr lang="en-CA" smtClean="0"/>
              <a:t>Ba(OH)</a:t>
            </a:r>
            <a:r>
              <a:rPr lang="en-CA" baseline="-25000" smtClean="0"/>
              <a:t>2(aq)</a:t>
            </a:r>
            <a:r>
              <a:rPr lang="en-CA" smtClean="0"/>
              <a:t>  </a:t>
            </a:r>
            <a:r>
              <a:rPr lang="en-CA" smtClean="0">
                <a:sym typeface="Wingdings" pitchFamily="2" charset="2"/>
              </a:rPr>
              <a:t></a:t>
            </a:r>
            <a:r>
              <a:rPr lang="en-CA" smtClean="0"/>
              <a:t> Ba</a:t>
            </a:r>
            <a:r>
              <a:rPr lang="en-CA" baseline="30000" smtClean="0"/>
              <a:t>2-</a:t>
            </a:r>
            <a:r>
              <a:rPr lang="en-CA" baseline="-25000" smtClean="0"/>
              <a:t>(aq) </a:t>
            </a:r>
            <a:r>
              <a:rPr lang="en-CA" b="1" smtClean="0"/>
              <a:t> + </a:t>
            </a:r>
            <a:r>
              <a:rPr lang="en-CA" smtClean="0"/>
              <a:t>2 OH</a:t>
            </a:r>
            <a:r>
              <a:rPr lang="en-CA" baseline="30000" smtClean="0"/>
              <a:t>-</a:t>
            </a:r>
            <a:r>
              <a:rPr lang="en-CA" baseline="-25000" smtClean="0"/>
              <a:t>(aq)</a:t>
            </a:r>
            <a:r>
              <a:rPr lang="en-CA" smtClean="0"/>
              <a:t> </a:t>
            </a:r>
          </a:p>
          <a:p>
            <a:pPr eaLnBrk="1" hangingPunct="1"/>
            <a:r>
              <a:rPr lang="en-CA" smtClean="0"/>
              <a:t>Step 2 </a:t>
            </a:r>
          </a:p>
          <a:p>
            <a:pPr eaLnBrk="1" hangingPunct="1"/>
            <a:r>
              <a:rPr lang="en-CA" smtClean="0"/>
              <a:t>0.02 M of Ba(OH)</a:t>
            </a:r>
            <a:r>
              <a:rPr lang="en-CA" baseline="-25000" smtClean="0"/>
              <a:t>2</a:t>
            </a:r>
            <a:r>
              <a:rPr lang="en-CA" smtClean="0"/>
              <a:t> x </a:t>
            </a:r>
            <a:r>
              <a:rPr lang="en-CA" u="sng" smtClean="0"/>
              <a:t>(2 mol OH</a:t>
            </a:r>
            <a:r>
              <a:rPr lang="en-CA" u="sng" baseline="30000" smtClean="0"/>
              <a:t>-</a:t>
            </a:r>
            <a:r>
              <a:rPr lang="en-CA" u="sng" smtClean="0"/>
              <a:t>)</a:t>
            </a:r>
            <a:r>
              <a:rPr lang="en-CA" smtClean="0"/>
              <a:t> </a:t>
            </a:r>
          </a:p>
          <a:p>
            <a:pPr eaLnBrk="1" hangingPunct="1"/>
            <a:r>
              <a:rPr lang="en-CA" smtClean="0"/>
              <a:t>                                   (1 mol Ba(OH­)</a:t>
            </a:r>
            <a:r>
              <a:rPr lang="en-CA" baseline="-25000" smtClean="0"/>
              <a:t>2</a:t>
            </a:r>
            <a:r>
              <a:rPr lang="en-CA" smtClean="0"/>
              <a:t>)</a:t>
            </a:r>
          </a:p>
          <a:p>
            <a:pPr eaLnBrk="1" hangingPunct="1"/>
            <a:r>
              <a:rPr lang="en-CA" smtClean="0"/>
              <a:t>= 0.04M of OH</a:t>
            </a:r>
            <a:r>
              <a:rPr lang="en-CA" baseline="30000" smtClean="0"/>
              <a:t>-</a:t>
            </a:r>
            <a:endParaRPr lang="en-CA" smtClean="0"/>
          </a:p>
          <a:p>
            <a:pPr eaLnBrk="1" hangingPunct="1"/>
            <a:r>
              <a:rPr lang="en-CA" smtClean="0"/>
              <a:t>Therefore, 0.02 Molar concentration of barium hydroxide would produce a molar concentration of 0.04 M of OH</a:t>
            </a:r>
            <a:r>
              <a:rPr lang="en-CA" baseline="30000" smtClean="0"/>
              <a:t>-</a:t>
            </a:r>
            <a:r>
              <a:rPr lang="en-CA" smtClean="0"/>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CA" smtClean="0"/>
              <a:t>2. Determine pOH</a:t>
            </a:r>
          </a:p>
        </p:txBody>
      </p:sp>
      <p:sp>
        <p:nvSpPr>
          <p:cNvPr id="39939" name="Content Placeholder 2"/>
          <p:cNvSpPr>
            <a:spLocks noGrp="1"/>
          </p:cNvSpPr>
          <p:nvPr>
            <p:ph idx="1"/>
          </p:nvPr>
        </p:nvSpPr>
        <p:spPr/>
        <p:txBody>
          <a:bodyPr/>
          <a:lstStyle/>
          <a:p>
            <a:pPr eaLnBrk="1" hangingPunct="1"/>
            <a:r>
              <a:rPr lang="en-CA" smtClean="0"/>
              <a:t>pOH = - log [OH</a:t>
            </a:r>
            <a:r>
              <a:rPr lang="en-CA" baseline="30000" smtClean="0"/>
              <a:t>-</a:t>
            </a:r>
            <a:r>
              <a:rPr lang="en-CA" smtClean="0"/>
              <a:t> ] = - [log  4 X 10</a:t>
            </a:r>
            <a:r>
              <a:rPr lang="en-CA" baseline="30000" smtClean="0"/>
              <a:t>-2</a:t>
            </a:r>
            <a:r>
              <a:rPr lang="en-CA" smtClean="0"/>
              <a:t> ]  = 1.4</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CA" smtClean="0"/>
              <a:t>3. Determine the pH </a:t>
            </a:r>
          </a:p>
        </p:txBody>
      </p:sp>
      <p:sp>
        <p:nvSpPr>
          <p:cNvPr id="40963" name="Content Placeholder 2"/>
          <p:cNvSpPr>
            <a:spLocks noGrp="1"/>
          </p:cNvSpPr>
          <p:nvPr>
            <p:ph idx="1"/>
          </p:nvPr>
        </p:nvSpPr>
        <p:spPr/>
        <p:txBody>
          <a:bodyPr/>
          <a:lstStyle/>
          <a:p>
            <a:pPr eaLnBrk="1" hangingPunct="1"/>
            <a:r>
              <a:rPr lang="en-CA" smtClean="0"/>
              <a:t> Determine the pH knowing that pH + pOH = 14</a:t>
            </a:r>
          </a:p>
          <a:p>
            <a:pPr eaLnBrk="1" hangingPunct="1"/>
            <a:r>
              <a:rPr lang="en-CA" smtClean="0"/>
              <a:t>pH = 14 - pOH = 14 – 1.4 = 12.6</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CA" smtClean="0"/>
              <a:t>4. Determine the hydrogen ion concentration </a:t>
            </a:r>
          </a:p>
        </p:txBody>
      </p:sp>
      <p:sp>
        <p:nvSpPr>
          <p:cNvPr id="41987" name="Content Placeholder 2"/>
          <p:cNvSpPr>
            <a:spLocks noGrp="1"/>
          </p:cNvSpPr>
          <p:nvPr>
            <p:ph idx="1"/>
          </p:nvPr>
        </p:nvSpPr>
        <p:spPr/>
        <p:txBody>
          <a:bodyPr/>
          <a:lstStyle/>
          <a:p>
            <a:pPr eaLnBrk="1" hangingPunct="1"/>
            <a:r>
              <a:rPr lang="en-CA" smtClean="0"/>
              <a:t>[H</a:t>
            </a:r>
            <a:r>
              <a:rPr lang="en-CA" baseline="30000" smtClean="0"/>
              <a:t>+</a:t>
            </a:r>
            <a:r>
              <a:rPr lang="en-CA" smtClean="0"/>
              <a:t>] = 10</a:t>
            </a:r>
            <a:r>
              <a:rPr lang="en-CA" baseline="30000" smtClean="0"/>
              <a:t>-pH</a:t>
            </a:r>
            <a:endParaRPr lang="en-CA" smtClean="0"/>
          </a:p>
          <a:p>
            <a:pPr eaLnBrk="1" hangingPunct="1"/>
            <a:r>
              <a:rPr lang="en-CA" smtClean="0"/>
              <a:t>Substitute pH value into the equation </a:t>
            </a:r>
          </a:p>
          <a:p>
            <a:pPr eaLnBrk="1" hangingPunct="1"/>
            <a:r>
              <a:rPr lang="en-CA" smtClean="0"/>
              <a:t>[H</a:t>
            </a:r>
            <a:r>
              <a:rPr lang="en-CA" baseline="30000" smtClean="0"/>
              <a:t>+</a:t>
            </a:r>
            <a:r>
              <a:rPr lang="en-CA" smtClean="0"/>
              <a:t>] = 10</a:t>
            </a:r>
            <a:r>
              <a:rPr lang="en-CA" baseline="30000" smtClean="0"/>
              <a:t>-12.6</a:t>
            </a:r>
            <a:r>
              <a:rPr lang="en-CA" smtClean="0"/>
              <a:t> = 2.51 x 10 </a:t>
            </a:r>
            <a:r>
              <a:rPr lang="en-CA" baseline="30000" smtClean="0"/>
              <a:t>-13</a:t>
            </a:r>
            <a:r>
              <a:rPr lang="en-CA" smtClean="0"/>
              <a:t>M</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endParaRPr lang="en-CA" smtClean="0"/>
          </a:p>
        </p:txBody>
      </p:sp>
      <p:sp>
        <p:nvSpPr>
          <p:cNvPr id="43011" name="Content Placeholder 2"/>
          <p:cNvSpPr>
            <a:spLocks noGrp="1"/>
          </p:cNvSpPr>
          <p:nvPr>
            <p:ph idx="1"/>
          </p:nvPr>
        </p:nvSpPr>
        <p:spPr/>
        <p:txBody>
          <a:bodyPr/>
          <a:lstStyle/>
          <a:p>
            <a:pPr eaLnBrk="1" hangingPunct="1"/>
            <a:r>
              <a:rPr lang="en-CA" b="1" smtClean="0"/>
              <a:t>Question: </a:t>
            </a:r>
            <a:r>
              <a:rPr lang="en-CA" smtClean="0"/>
              <a:t>page 303# 5,6 Page 304 # 1-13</a:t>
            </a:r>
          </a:p>
          <a:p>
            <a:pPr eaLnBrk="1" hangingPunct="1"/>
            <a:endParaRPr lang="en-CA"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CA" smtClean="0"/>
              <a:t>Acid Base Reactions</a:t>
            </a:r>
          </a:p>
        </p:txBody>
      </p:sp>
      <p:sp>
        <p:nvSpPr>
          <p:cNvPr id="3075" name="Subtitle 2"/>
          <p:cNvSpPr>
            <a:spLocks noGrp="1"/>
          </p:cNvSpPr>
          <p:nvPr>
            <p:ph type="subTitle" idx="1"/>
          </p:nvPr>
        </p:nvSpPr>
        <p:spPr/>
        <p:txBody>
          <a:bodyPr/>
          <a:lstStyle/>
          <a:p>
            <a:pPr eaLnBrk="1" hangingPunct="1"/>
            <a:endParaRPr lang="en-CA"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CA" smtClean="0"/>
              <a:t>Acid and Bases Reactions (316-321)</a:t>
            </a:r>
          </a:p>
        </p:txBody>
      </p:sp>
      <p:sp>
        <p:nvSpPr>
          <p:cNvPr id="4099" name="Content Placeholder 2"/>
          <p:cNvSpPr>
            <a:spLocks noGrp="1"/>
          </p:cNvSpPr>
          <p:nvPr>
            <p:ph idx="1"/>
          </p:nvPr>
        </p:nvSpPr>
        <p:spPr/>
        <p:txBody>
          <a:bodyPr/>
          <a:lstStyle/>
          <a:p>
            <a:pPr eaLnBrk="1" hangingPunct="1">
              <a:buFont typeface="Wingdings" pitchFamily="2" charset="2"/>
              <a:buNone/>
            </a:pPr>
            <a:r>
              <a:rPr lang="en-CA" smtClean="0"/>
              <a:t>Acids and bases have a number of characteristic chemical reactions. </a:t>
            </a:r>
          </a:p>
          <a:p>
            <a:pPr eaLnBrk="1" hangingPunct="1">
              <a:buFont typeface="Wingdings" pitchFamily="2" charset="2"/>
              <a:buNone/>
            </a:pPr>
            <a:endParaRPr lang="en-CA" smtClean="0"/>
          </a:p>
          <a:p>
            <a:pPr eaLnBrk="1" hangingPunct="1">
              <a:buFont typeface="Wingdings" pitchFamily="2" charset="2"/>
              <a:buNone/>
            </a:pPr>
            <a:r>
              <a:rPr lang="en-CA" smtClean="0"/>
              <a:t>1. Acids react with active metals to produce hydrogen gas and a salt of the metal and acid.</a:t>
            </a:r>
            <a:br>
              <a:rPr lang="en-CA" smtClean="0"/>
            </a:br>
            <a:r>
              <a:rPr lang="en-CA" smtClean="0"/>
              <a:t> </a:t>
            </a:r>
            <a:br>
              <a:rPr lang="en-CA" smtClean="0"/>
            </a:br>
            <a:r>
              <a:rPr lang="en-CA" smtClean="0"/>
              <a:t>     Fe</a:t>
            </a:r>
            <a:r>
              <a:rPr lang="en-CA" baseline="-25000" smtClean="0"/>
              <a:t>(s)</a:t>
            </a:r>
            <a:r>
              <a:rPr lang="en-CA" smtClean="0"/>
              <a:t> + 2 HCl</a:t>
            </a:r>
            <a:r>
              <a:rPr lang="en-CA" baseline="-25000" smtClean="0"/>
              <a:t>(aq)</a:t>
            </a:r>
            <a:r>
              <a:rPr lang="en-CA" smtClean="0"/>
              <a:t> --&gt;  H</a:t>
            </a:r>
            <a:r>
              <a:rPr lang="en-CA" baseline="-25000" smtClean="0"/>
              <a:t>2(g)</a:t>
            </a:r>
            <a:r>
              <a:rPr lang="en-CA" smtClean="0"/>
              <a:t> + FeCl</a:t>
            </a:r>
            <a:r>
              <a:rPr lang="en-CA" baseline="-25000" smtClean="0"/>
              <a:t>2(aq)</a:t>
            </a:r>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CA" smtClean="0"/>
          </a:p>
        </p:txBody>
      </p:sp>
      <p:sp>
        <p:nvSpPr>
          <p:cNvPr id="5123" name="Content Placeholder 2"/>
          <p:cNvSpPr>
            <a:spLocks noGrp="1"/>
          </p:cNvSpPr>
          <p:nvPr>
            <p:ph idx="1"/>
          </p:nvPr>
        </p:nvSpPr>
        <p:spPr/>
        <p:txBody>
          <a:bodyPr/>
          <a:lstStyle/>
          <a:p>
            <a:pPr eaLnBrk="1" hangingPunct="1">
              <a:buFont typeface="Wingdings" pitchFamily="2" charset="2"/>
              <a:buNone/>
            </a:pPr>
            <a:r>
              <a:rPr lang="en-CA" smtClean="0"/>
              <a:t>2. Acids react with carbonates to produce a salt and hydrogen carbonate.  The hydrogen carbonate immediately decomposes into carbon dioxide and water.</a:t>
            </a:r>
            <a:br>
              <a:rPr lang="en-CA" smtClean="0"/>
            </a:br>
            <a:r>
              <a:rPr lang="en-CA" smtClean="0"/>
              <a:t>     </a:t>
            </a:r>
            <a:r>
              <a:rPr lang="en-CA" sz="2000" smtClean="0"/>
              <a:t> </a:t>
            </a:r>
            <a:r>
              <a:rPr lang="en-CA" sz="2400" smtClean="0"/>
              <a:t> 2 HCl</a:t>
            </a:r>
            <a:r>
              <a:rPr lang="en-CA" sz="2400" baseline="-25000" smtClean="0"/>
              <a:t>(aq)</a:t>
            </a:r>
            <a:r>
              <a:rPr lang="en-CA" sz="2400" smtClean="0"/>
              <a:t>  +  Na</a:t>
            </a:r>
            <a:r>
              <a:rPr lang="en-CA" sz="2400" baseline="-25000" smtClean="0"/>
              <a:t>2</a:t>
            </a:r>
            <a:r>
              <a:rPr lang="en-CA" sz="2400" smtClean="0"/>
              <a:t>CO</a:t>
            </a:r>
            <a:r>
              <a:rPr lang="en-CA" sz="2400" baseline="-25000" smtClean="0"/>
              <a:t>3(aq)</a:t>
            </a:r>
            <a:r>
              <a:rPr lang="en-CA" sz="2400" smtClean="0"/>
              <a:t>  </a:t>
            </a:r>
            <a:r>
              <a:rPr lang="en-CA" sz="2400" smtClean="0">
                <a:sym typeface="Wingdings" pitchFamily="2" charset="2"/>
              </a:rPr>
              <a:t></a:t>
            </a:r>
            <a:r>
              <a:rPr lang="en-CA" sz="2400" smtClean="0"/>
              <a:t>   2 NaCl</a:t>
            </a:r>
            <a:r>
              <a:rPr lang="en-CA" sz="2400" baseline="-25000" smtClean="0"/>
              <a:t>(aq)</a:t>
            </a:r>
            <a:r>
              <a:rPr lang="en-CA" sz="2400" smtClean="0"/>
              <a:t> +  H</a:t>
            </a:r>
            <a:r>
              <a:rPr lang="en-CA" sz="2400" baseline="-25000" smtClean="0"/>
              <a:t>2</a:t>
            </a:r>
            <a:r>
              <a:rPr lang="en-CA" sz="2400" smtClean="0"/>
              <a:t>CO</a:t>
            </a:r>
            <a:r>
              <a:rPr lang="en-CA" sz="2400" baseline="-25000" smtClean="0"/>
              <a:t>3(aq)</a:t>
            </a:r>
            <a:r>
              <a:rPr lang="en-CA" sz="2000" smtClean="0"/>
              <a:t/>
            </a:r>
            <a:br>
              <a:rPr lang="en-CA" sz="2000" smtClean="0"/>
            </a:br>
            <a:r>
              <a:rPr lang="en-CA" sz="2000" smtClean="0"/>
              <a:t>       </a:t>
            </a:r>
            <a:r>
              <a:rPr lang="en-CA" sz="2000" u="sng" smtClean="0"/>
              <a:t>  </a:t>
            </a:r>
            <a:r>
              <a:rPr lang="en-CA" sz="2400" u="sng" smtClean="0"/>
              <a:t>                 </a:t>
            </a:r>
            <a:r>
              <a:rPr lang="en-CA" sz="2800" u="sng" smtClean="0"/>
              <a:t>H</a:t>
            </a:r>
            <a:r>
              <a:rPr lang="en-CA" sz="2800" u="sng" baseline="-25000" smtClean="0"/>
              <a:t>2</a:t>
            </a:r>
            <a:r>
              <a:rPr lang="en-CA" sz="2800" u="sng" smtClean="0"/>
              <a:t>CO</a:t>
            </a:r>
            <a:r>
              <a:rPr lang="en-CA" sz="2800" u="sng" baseline="-25000" smtClean="0"/>
              <a:t>3(aq)</a:t>
            </a:r>
            <a:r>
              <a:rPr lang="en-CA" sz="2800" u="sng" smtClean="0"/>
              <a:t>  </a:t>
            </a:r>
            <a:r>
              <a:rPr lang="en-CA" sz="2800" u="sng" smtClean="0">
                <a:sym typeface="Wingdings" pitchFamily="2" charset="2"/>
              </a:rPr>
              <a:t></a:t>
            </a:r>
            <a:r>
              <a:rPr lang="en-CA" sz="2800" u="sng" smtClean="0"/>
              <a:t>  H</a:t>
            </a:r>
            <a:r>
              <a:rPr lang="en-CA" sz="2800" u="sng" baseline="-25000" smtClean="0"/>
              <a:t>2</a:t>
            </a:r>
            <a:r>
              <a:rPr lang="en-CA" sz="2800" u="sng" smtClean="0"/>
              <a:t>O</a:t>
            </a:r>
            <a:r>
              <a:rPr lang="en-CA" sz="2800" u="sng" baseline="-25000" smtClean="0"/>
              <a:t>(l)</a:t>
            </a:r>
            <a:r>
              <a:rPr lang="en-CA" sz="2800" u="sng" smtClean="0"/>
              <a:t> + CO</a:t>
            </a:r>
            <a:r>
              <a:rPr lang="en-CA" sz="2800" u="sng" baseline="-25000" smtClean="0"/>
              <a:t>2(g)</a:t>
            </a:r>
            <a:r>
              <a:rPr lang="en-CA" sz="2800" u="sng" smtClean="0"/>
              <a:t>            </a:t>
            </a:r>
            <a:endParaRPr lang="en-CA" sz="2000" smtClean="0"/>
          </a:p>
          <a:p>
            <a:pPr eaLnBrk="1" hangingPunct="1"/>
            <a:endParaRPr lang="en-CA" sz="2000" smtClean="0"/>
          </a:p>
          <a:p>
            <a:pPr eaLnBrk="1" hangingPunct="1">
              <a:buFont typeface="Wingdings" pitchFamily="2" charset="2"/>
              <a:buNone/>
            </a:pPr>
            <a:r>
              <a:rPr lang="en-CA" sz="2000" smtClean="0"/>
              <a:t> </a:t>
            </a:r>
            <a:r>
              <a:rPr lang="en-CA" sz="2800" smtClean="0"/>
              <a:t>2 HCl</a:t>
            </a:r>
            <a:r>
              <a:rPr lang="en-CA" sz="2800" baseline="-25000" smtClean="0"/>
              <a:t>(aq)</a:t>
            </a:r>
            <a:r>
              <a:rPr lang="en-CA" sz="2800" smtClean="0"/>
              <a:t> + Na</a:t>
            </a:r>
            <a:r>
              <a:rPr lang="en-CA" sz="2800" baseline="-25000" smtClean="0"/>
              <a:t>2</a:t>
            </a:r>
            <a:r>
              <a:rPr lang="en-CA" sz="2800" smtClean="0"/>
              <a:t>CO</a:t>
            </a:r>
            <a:r>
              <a:rPr lang="en-CA" sz="2800" baseline="-25000" smtClean="0"/>
              <a:t>3(aq)</a:t>
            </a:r>
            <a:r>
              <a:rPr lang="en-CA" sz="2800" smtClean="0"/>
              <a:t> </a:t>
            </a:r>
            <a:r>
              <a:rPr lang="en-CA" sz="2800" smtClean="0">
                <a:sym typeface="Wingdings" pitchFamily="2" charset="2"/>
              </a:rPr>
              <a:t></a:t>
            </a:r>
            <a:r>
              <a:rPr lang="en-CA" sz="2800" smtClean="0"/>
              <a:t> 2 NaCl</a:t>
            </a:r>
            <a:r>
              <a:rPr lang="en-CA" sz="2800" baseline="-25000" smtClean="0"/>
              <a:t>(aq)</a:t>
            </a:r>
            <a:r>
              <a:rPr lang="en-CA" sz="2800" smtClean="0"/>
              <a:t> + H</a:t>
            </a:r>
            <a:r>
              <a:rPr lang="en-CA" sz="2800" baseline="-25000" smtClean="0"/>
              <a:t>2</a:t>
            </a:r>
            <a:r>
              <a:rPr lang="en-CA" sz="2800" smtClean="0"/>
              <a:t>O</a:t>
            </a:r>
            <a:r>
              <a:rPr lang="en-CA" sz="2800" baseline="-25000" smtClean="0"/>
              <a:t>(l)</a:t>
            </a:r>
            <a:r>
              <a:rPr lang="en-CA" sz="2800" smtClean="0"/>
              <a:t> + CO</a:t>
            </a:r>
            <a:r>
              <a:rPr lang="en-CA" sz="2800" baseline="-25000" smtClean="0"/>
              <a:t>2(aq)</a:t>
            </a:r>
            <a:r>
              <a:rPr lang="en-CA" sz="4000" smtClean="0"/>
              <a:t/>
            </a:r>
            <a:br>
              <a:rPr lang="en-CA" sz="4000" smtClean="0"/>
            </a:br>
            <a:endParaRPr lang="en-CA"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CA" smtClean="0"/>
          </a:p>
        </p:txBody>
      </p:sp>
      <p:sp>
        <p:nvSpPr>
          <p:cNvPr id="3" name="Content Placeholder 2"/>
          <p:cNvSpPr>
            <a:spLocks noGrp="1"/>
          </p:cNvSpPr>
          <p:nvPr>
            <p:ph idx="1"/>
          </p:nvPr>
        </p:nvSpPr>
        <p:spPr/>
        <p:txBody>
          <a:bodyPr/>
          <a:lstStyle/>
          <a:p>
            <a:pPr eaLnBrk="1" hangingPunct="1">
              <a:buFont typeface="Wingdings" pitchFamily="2" charset="2"/>
              <a:buNone/>
              <a:defRPr/>
            </a:pPr>
            <a:r>
              <a:rPr lang="en-CA" dirty="0" smtClean="0"/>
              <a:t>3. Acids react with a base to form salt and water. </a:t>
            </a:r>
          </a:p>
          <a:p>
            <a:pPr eaLnBrk="1" hangingPunct="1">
              <a:defRPr/>
            </a:pPr>
            <a:endParaRPr lang="en-CA" dirty="0" smtClean="0"/>
          </a:p>
          <a:p>
            <a:pPr eaLnBrk="1" hangingPunct="1">
              <a:defRPr/>
            </a:pPr>
            <a:r>
              <a:rPr lang="en-CA" dirty="0" smtClean="0"/>
              <a:t>When an acid and a base of equal strength are mixed they react to form products that have a pH of near or at </a:t>
            </a:r>
            <a:r>
              <a:rPr lang="en-CA" dirty="0" smtClean="0">
                <a:solidFill>
                  <a:schemeClr val="accent2">
                    <a:lumMod val="75000"/>
                  </a:schemeClr>
                </a:solidFill>
              </a:rPr>
              <a:t>7</a:t>
            </a:r>
            <a:r>
              <a:rPr lang="en-CA" dirty="0" smtClean="0"/>
              <a:t>, this is defined as a </a:t>
            </a:r>
            <a:r>
              <a:rPr lang="en-CA" b="1" dirty="0" smtClean="0">
                <a:solidFill>
                  <a:schemeClr val="accent2">
                    <a:lumMod val="75000"/>
                  </a:schemeClr>
                </a:solidFill>
              </a:rPr>
              <a:t>neutralization reaction</a:t>
            </a:r>
            <a:r>
              <a:rPr lang="en-CA" dirty="0" smtClean="0"/>
              <a:t>. A Neutralization reaction always produces a </a:t>
            </a:r>
            <a:r>
              <a:rPr lang="en-CA" b="1" dirty="0" smtClean="0">
                <a:solidFill>
                  <a:schemeClr val="accent2">
                    <a:lumMod val="75000"/>
                  </a:schemeClr>
                </a:solidFill>
              </a:rPr>
              <a:t>salt</a:t>
            </a:r>
            <a:r>
              <a:rPr lang="en-CA" b="1" dirty="0" smtClean="0"/>
              <a:t> </a:t>
            </a:r>
            <a:r>
              <a:rPr lang="en-CA" dirty="0" smtClean="0"/>
              <a:t>and </a:t>
            </a:r>
            <a:r>
              <a:rPr lang="en-CA" b="1" dirty="0" smtClean="0">
                <a:solidFill>
                  <a:schemeClr val="accent2">
                    <a:lumMod val="75000"/>
                  </a:schemeClr>
                </a:solidFill>
              </a:rPr>
              <a:t>water</a:t>
            </a:r>
            <a:r>
              <a:rPr lang="en-CA" dirty="0" smtClean="0">
                <a:solidFill>
                  <a:schemeClr val="accent2">
                    <a:lumMod val="75000"/>
                  </a:schemeClr>
                </a:solidFill>
              </a:rPr>
              <a:t>. </a:t>
            </a:r>
          </a:p>
          <a:p>
            <a:pPr eaLnBrk="1" hangingPunct="1">
              <a:defRPr/>
            </a:pP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smtClean="0"/>
          </a:p>
        </p:txBody>
      </p:sp>
      <p:sp>
        <p:nvSpPr>
          <p:cNvPr id="3" name="Content Placeholder 2"/>
          <p:cNvSpPr>
            <a:spLocks noGrp="1"/>
          </p:cNvSpPr>
          <p:nvPr>
            <p:ph idx="1"/>
          </p:nvPr>
        </p:nvSpPr>
        <p:spPr/>
        <p:txBody>
          <a:bodyPr/>
          <a:lstStyle/>
          <a:p>
            <a:pPr eaLnBrk="1" hangingPunct="1">
              <a:defRPr/>
            </a:pPr>
            <a:endParaRPr lang="en-CA" smtClean="0"/>
          </a:p>
        </p:txBody>
      </p:sp>
      <p:pic>
        <p:nvPicPr>
          <p:cNvPr id="10244" name="Picture 2" descr="http://www.usgcrp.gov/usgcrp/images/ocp2003/WaterCycle-optimized.jpg"/>
          <p:cNvPicPr>
            <a:picLocks noChangeAspect="1" noChangeArrowheads="1"/>
          </p:cNvPicPr>
          <p:nvPr/>
        </p:nvPicPr>
        <p:blipFill>
          <a:blip r:embed="rId2" cstate="print"/>
          <a:srcRect/>
          <a:stretch>
            <a:fillRect/>
          </a:stretch>
        </p:blipFill>
        <p:spPr bwMode="auto">
          <a:xfrm>
            <a:off x="142875" y="9525"/>
            <a:ext cx="8715375" cy="684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CA" smtClean="0"/>
          </a:p>
        </p:txBody>
      </p:sp>
      <p:sp>
        <p:nvSpPr>
          <p:cNvPr id="7171" name="Content Placeholder 2"/>
          <p:cNvSpPr>
            <a:spLocks noGrp="1"/>
          </p:cNvSpPr>
          <p:nvPr>
            <p:ph idx="1"/>
          </p:nvPr>
        </p:nvSpPr>
        <p:spPr/>
        <p:txBody>
          <a:bodyPr/>
          <a:lstStyle/>
          <a:p>
            <a:pPr eaLnBrk="1" hangingPunct="1"/>
            <a:r>
              <a:rPr lang="en-CA" smtClean="0"/>
              <a:t>The products of a neutralization reaction of an acid and a base are salt and water. </a:t>
            </a:r>
          </a:p>
          <a:p>
            <a:pPr eaLnBrk="1" hangingPunct="1"/>
            <a:endParaRPr lang="en-CA" b="1" smtClean="0"/>
          </a:p>
          <a:p>
            <a:pPr algn="ctr" eaLnBrk="1" hangingPunct="1">
              <a:buFont typeface="Wingdings" pitchFamily="2" charset="2"/>
              <a:buNone/>
            </a:pPr>
            <a:r>
              <a:rPr lang="en-CA" b="1" smtClean="0"/>
              <a:t>Acid + Base </a:t>
            </a:r>
            <a:r>
              <a:rPr lang="en-CA" b="1" smtClean="0">
                <a:sym typeface="Wingdings" pitchFamily="2" charset="2"/>
              </a:rPr>
              <a:t></a:t>
            </a:r>
            <a:r>
              <a:rPr lang="en-CA" b="1" smtClean="0"/>
              <a:t> Salt + water</a:t>
            </a:r>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smtClean="0"/>
              <a:t>Neutralization example</a:t>
            </a:r>
          </a:p>
        </p:txBody>
      </p:sp>
      <p:sp>
        <p:nvSpPr>
          <p:cNvPr id="8195" name="Content Placeholder 2"/>
          <p:cNvSpPr>
            <a:spLocks noGrp="1"/>
          </p:cNvSpPr>
          <p:nvPr>
            <p:ph idx="1"/>
          </p:nvPr>
        </p:nvSpPr>
        <p:spPr/>
        <p:txBody>
          <a:bodyPr/>
          <a:lstStyle/>
          <a:p>
            <a:pPr eaLnBrk="1" hangingPunct="1"/>
            <a:r>
              <a:rPr lang="en-CA" b="1" smtClean="0"/>
              <a:t>Hydrochloric acid + sodium hydroxide </a:t>
            </a:r>
            <a:r>
              <a:rPr lang="en-CA" b="1" smtClean="0">
                <a:sym typeface="Wingdings" pitchFamily="2" charset="2"/>
              </a:rPr>
              <a:t></a:t>
            </a:r>
            <a:r>
              <a:rPr lang="en-CA" b="1" smtClean="0"/>
              <a:t> sodium chloride + water</a:t>
            </a:r>
            <a:endParaRPr lang="en-CA" smtClean="0"/>
          </a:p>
          <a:p>
            <a:pPr eaLnBrk="1" hangingPunct="1"/>
            <a:endParaRPr lang="en-CA" b="1" smtClean="0"/>
          </a:p>
          <a:p>
            <a:pPr eaLnBrk="1" hangingPunct="1"/>
            <a:endParaRPr lang="en-CA" b="1" smtClean="0"/>
          </a:p>
          <a:p>
            <a:pPr eaLnBrk="1" hangingPunct="1"/>
            <a:r>
              <a:rPr lang="en-CA" b="1" smtClean="0"/>
              <a:t>HCl</a:t>
            </a:r>
            <a:r>
              <a:rPr lang="en-CA" b="1" baseline="-25000" smtClean="0"/>
              <a:t>(aq)</a:t>
            </a:r>
            <a:r>
              <a:rPr lang="en-CA" b="1" smtClean="0"/>
              <a:t> + NaOH</a:t>
            </a:r>
            <a:r>
              <a:rPr lang="en-CA" b="1" baseline="-25000" smtClean="0"/>
              <a:t>(aq)</a:t>
            </a:r>
            <a:r>
              <a:rPr lang="en-CA" b="1" smtClean="0"/>
              <a:t> </a:t>
            </a:r>
            <a:r>
              <a:rPr lang="en-CA" b="1" smtClean="0">
                <a:sym typeface="Wingdings" pitchFamily="2" charset="2"/>
              </a:rPr>
              <a:t></a:t>
            </a:r>
            <a:r>
              <a:rPr lang="en-CA" b="1" smtClean="0"/>
              <a:t> NaCl</a:t>
            </a:r>
            <a:r>
              <a:rPr lang="en-CA" b="1" baseline="-25000" smtClean="0"/>
              <a:t>(aq)</a:t>
            </a:r>
            <a:r>
              <a:rPr lang="en-CA" b="1" smtClean="0"/>
              <a:t> + H</a:t>
            </a:r>
            <a:r>
              <a:rPr lang="en-CA" b="1" baseline="-25000" smtClean="0"/>
              <a:t>2</a:t>
            </a:r>
            <a:r>
              <a:rPr lang="en-CA" b="1" smtClean="0"/>
              <a:t>O</a:t>
            </a:r>
            <a:r>
              <a:rPr lang="en-CA" b="1" baseline="-25000" smtClean="0"/>
              <a:t>(l)</a:t>
            </a:r>
            <a:endParaRPr lang="en-CA" smtClean="0"/>
          </a:p>
          <a:p>
            <a:pPr eaLnBrk="1" hangingPunct="1"/>
            <a:endParaRPr lang="en-CA"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CA" smtClean="0"/>
              <a:t>Neutralization reactions</a:t>
            </a:r>
          </a:p>
        </p:txBody>
      </p:sp>
      <p:sp>
        <p:nvSpPr>
          <p:cNvPr id="9219" name="Content Placeholder 2"/>
          <p:cNvSpPr>
            <a:spLocks noGrp="1"/>
          </p:cNvSpPr>
          <p:nvPr>
            <p:ph idx="1"/>
          </p:nvPr>
        </p:nvSpPr>
        <p:spPr/>
        <p:txBody>
          <a:bodyPr/>
          <a:lstStyle/>
          <a:p>
            <a:pPr eaLnBrk="1" hangingPunct="1"/>
            <a:r>
              <a:rPr lang="en-CA" smtClean="0"/>
              <a:t>During a Neutralization reaction, the hydrogen ion from the acid reacts with the hydroxide ion from the base to form water. </a:t>
            </a:r>
          </a:p>
          <a:p>
            <a:pPr algn="ctr" eaLnBrk="1" hangingPunct="1">
              <a:buFont typeface="Wingdings" pitchFamily="2" charset="2"/>
              <a:buNone/>
            </a:pPr>
            <a:r>
              <a:rPr lang="en-CA" b="1" smtClean="0"/>
              <a:t>H</a:t>
            </a:r>
            <a:r>
              <a:rPr lang="en-CA" b="1" baseline="30000" smtClean="0"/>
              <a:t>+</a:t>
            </a:r>
            <a:r>
              <a:rPr lang="en-CA" b="1" baseline="-25000" smtClean="0"/>
              <a:t> </a:t>
            </a:r>
            <a:r>
              <a:rPr lang="en-CA" b="1" smtClean="0"/>
              <a:t> + OH</a:t>
            </a:r>
            <a:r>
              <a:rPr lang="en-CA" b="1" baseline="30000" smtClean="0"/>
              <a:t>-</a:t>
            </a:r>
            <a:r>
              <a:rPr lang="en-CA" b="1" smtClean="0"/>
              <a:t> </a:t>
            </a:r>
            <a:r>
              <a:rPr lang="en-CA" b="1" smtClean="0">
                <a:sym typeface="Wingdings" pitchFamily="2" charset="2"/>
              </a:rPr>
              <a:t></a:t>
            </a:r>
            <a:r>
              <a:rPr lang="en-CA" b="1" smtClean="0"/>
              <a:t> HOH </a:t>
            </a:r>
          </a:p>
          <a:p>
            <a:pPr algn="ctr" eaLnBrk="1" hangingPunct="1">
              <a:buFont typeface="Wingdings" pitchFamily="2" charset="2"/>
              <a:buNone/>
            </a:pPr>
            <a:r>
              <a:rPr lang="en-CA" b="1" smtClean="0"/>
              <a:t>= H</a:t>
            </a:r>
            <a:r>
              <a:rPr lang="en-CA" b="1" baseline="-25000" smtClean="0"/>
              <a:t>2</a:t>
            </a:r>
            <a:r>
              <a:rPr lang="en-CA" b="1" smtClean="0"/>
              <a:t>O</a:t>
            </a:r>
            <a:endParaRPr lang="en-CA" smtClean="0"/>
          </a:p>
          <a:p>
            <a:pPr eaLnBrk="1" hangingPunct="1"/>
            <a:r>
              <a:rPr lang="en-CA" smtClean="0"/>
              <a:t>The salt from the reaction is dissolved in the water to form a salt solution which is neutral. </a:t>
            </a:r>
          </a:p>
          <a:p>
            <a:pPr lvl="1" eaLnBrk="1" hangingPunct="1"/>
            <a:r>
              <a:rPr lang="en-CA" smtClean="0"/>
              <a:t>There are many types of salts formed; NaCl is just one of many.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endParaRPr lang="en-CA" smtClean="0"/>
          </a:p>
        </p:txBody>
      </p:sp>
      <p:sp>
        <p:nvSpPr>
          <p:cNvPr id="10243" name="Content Placeholder 2"/>
          <p:cNvSpPr>
            <a:spLocks noGrp="1"/>
          </p:cNvSpPr>
          <p:nvPr>
            <p:ph idx="1"/>
          </p:nvPr>
        </p:nvSpPr>
        <p:spPr/>
        <p:txBody>
          <a:bodyPr/>
          <a:lstStyle/>
          <a:p>
            <a:pPr eaLnBrk="1" hangingPunct="1"/>
            <a:r>
              <a:rPr lang="en-CA" b="1" smtClean="0"/>
              <a:t>Questions: </a:t>
            </a:r>
            <a:r>
              <a:rPr lang="en-CA" smtClean="0"/>
              <a:t> page 318 # 1-3</a:t>
            </a:r>
          </a:p>
          <a:p>
            <a:pPr eaLnBrk="1" hangingPunct="1"/>
            <a:endParaRPr lang="en-CA"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pPr eaLnBrk="1" hangingPunct="1"/>
            <a:r>
              <a:rPr lang="en-CA" smtClean="0"/>
              <a:t>Acid Base Titrations</a:t>
            </a:r>
          </a:p>
        </p:txBody>
      </p:sp>
      <p:sp>
        <p:nvSpPr>
          <p:cNvPr id="11267" name="Subtitle 2"/>
          <p:cNvSpPr>
            <a:spLocks noGrp="1"/>
          </p:cNvSpPr>
          <p:nvPr>
            <p:ph type="subTitle" idx="1"/>
          </p:nvPr>
        </p:nvSpPr>
        <p:spPr/>
        <p:txBody>
          <a:bodyPr/>
          <a:lstStyle/>
          <a:p>
            <a:pPr eaLnBrk="1" hangingPunct="1"/>
            <a:endParaRPr lang="en-CA"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CA" smtClean="0"/>
          </a:p>
        </p:txBody>
      </p:sp>
      <p:sp>
        <p:nvSpPr>
          <p:cNvPr id="3" name="Content Placeholder 2"/>
          <p:cNvSpPr>
            <a:spLocks noGrp="1"/>
          </p:cNvSpPr>
          <p:nvPr>
            <p:ph idx="1"/>
          </p:nvPr>
        </p:nvSpPr>
        <p:spPr/>
        <p:txBody>
          <a:bodyPr/>
          <a:lstStyle/>
          <a:p>
            <a:pPr eaLnBrk="1" hangingPunct="1">
              <a:defRPr/>
            </a:pPr>
            <a:r>
              <a:rPr lang="en-CA" dirty="0" smtClean="0"/>
              <a:t>A </a:t>
            </a:r>
            <a:r>
              <a:rPr lang="en-CA" b="1" dirty="0" smtClean="0">
                <a:solidFill>
                  <a:schemeClr val="accent2">
                    <a:lumMod val="75000"/>
                  </a:schemeClr>
                </a:solidFill>
              </a:rPr>
              <a:t>titration</a:t>
            </a:r>
            <a:r>
              <a:rPr lang="en-CA" dirty="0" smtClean="0">
                <a:solidFill>
                  <a:schemeClr val="accent2">
                    <a:lumMod val="75000"/>
                  </a:schemeClr>
                </a:solidFill>
              </a:rPr>
              <a:t> </a:t>
            </a:r>
            <a:r>
              <a:rPr lang="en-CA" dirty="0" smtClean="0"/>
              <a:t>is a common method in quantitative chemical analysis.  A known volume of a sample to be analysed is </a:t>
            </a:r>
            <a:r>
              <a:rPr lang="en-CA" b="1" dirty="0" smtClean="0">
                <a:solidFill>
                  <a:schemeClr val="accent2">
                    <a:lumMod val="75000"/>
                  </a:schemeClr>
                </a:solidFill>
              </a:rPr>
              <a:t>titrated</a:t>
            </a:r>
            <a:r>
              <a:rPr lang="en-CA" b="1" dirty="0" smtClean="0"/>
              <a:t> </a:t>
            </a:r>
            <a:r>
              <a:rPr lang="en-CA" dirty="0" smtClean="0"/>
              <a:t>against a known concentration of a base.</a:t>
            </a:r>
            <a:endParaRPr lang="en-CA"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CA" smtClean="0"/>
          </a:p>
        </p:txBody>
      </p:sp>
      <p:sp>
        <p:nvSpPr>
          <p:cNvPr id="3" name="Content Placeholder 2"/>
          <p:cNvSpPr>
            <a:spLocks noGrp="1"/>
          </p:cNvSpPr>
          <p:nvPr>
            <p:ph idx="1"/>
          </p:nvPr>
        </p:nvSpPr>
        <p:spPr>
          <a:xfrm>
            <a:off x="228600" y="1676400"/>
            <a:ext cx="5843588" cy="4876800"/>
          </a:xfrm>
        </p:spPr>
        <p:txBody>
          <a:bodyPr/>
          <a:lstStyle/>
          <a:p>
            <a:pPr eaLnBrk="1" hangingPunct="1">
              <a:defRPr/>
            </a:pPr>
            <a:r>
              <a:rPr lang="en-CA" dirty="0" smtClean="0"/>
              <a:t>The burette contains an accurately known concentration called the </a:t>
            </a:r>
            <a:r>
              <a:rPr lang="en-CA" b="1" dirty="0" smtClean="0">
                <a:solidFill>
                  <a:schemeClr val="accent2">
                    <a:lumMod val="75000"/>
                  </a:schemeClr>
                </a:solidFill>
              </a:rPr>
              <a:t>standard solution</a:t>
            </a:r>
            <a:r>
              <a:rPr lang="en-CA" dirty="0" smtClean="0"/>
              <a:t>.  During the titration, the solution is the burette called the </a:t>
            </a:r>
            <a:r>
              <a:rPr lang="en-CA" b="1" dirty="0" err="1" smtClean="0">
                <a:solidFill>
                  <a:schemeClr val="accent2">
                    <a:lumMod val="75000"/>
                  </a:schemeClr>
                </a:solidFill>
              </a:rPr>
              <a:t>titrant</a:t>
            </a:r>
            <a:r>
              <a:rPr lang="en-CA" b="1" dirty="0" smtClean="0"/>
              <a:t>,</a:t>
            </a:r>
            <a:r>
              <a:rPr lang="en-CA" dirty="0" smtClean="0"/>
              <a:t> is added drop by drop.  </a:t>
            </a:r>
            <a:endParaRPr lang="en-CA" dirty="0"/>
          </a:p>
        </p:txBody>
      </p:sp>
      <p:pic>
        <p:nvPicPr>
          <p:cNvPr id="13316" name="Picture 2" descr="http://img1.tradeget.com/tajscieitific%5CL4QEV4G81straight_burette_25.jpg"/>
          <p:cNvPicPr>
            <a:picLocks noChangeAspect="1" noChangeArrowheads="1"/>
          </p:cNvPicPr>
          <p:nvPr/>
        </p:nvPicPr>
        <p:blipFill>
          <a:blip r:embed="rId2" cstate="print"/>
          <a:srcRect/>
          <a:stretch>
            <a:fillRect/>
          </a:stretch>
        </p:blipFill>
        <p:spPr bwMode="auto">
          <a:xfrm>
            <a:off x="6286500" y="357188"/>
            <a:ext cx="2381250" cy="608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CA" smtClean="0"/>
          </a:p>
        </p:txBody>
      </p:sp>
      <p:sp>
        <p:nvSpPr>
          <p:cNvPr id="3" name="Content Placeholder 2"/>
          <p:cNvSpPr>
            <a:spLocks noGrp="1"/>
          </p:cNvSpPr>
          <p:nvPr>
            <p:ph idx="1"/>
          </p:nvPr>
        </p:nvSpPr>
        <p:spPr/>
        <p:txBody>
          <a:bodyPr/>
          <a:lstStyle/>
          <a:p>
            <a:pPr eaLnBrk="1" hangingPunct="1">
              <a:defRPr/>
            </a:pPr>
            <a:r>
              <a:rPr lang="en-CA" dirty="0" smtClean="0"/>
              <a:t>When the solution reaches the </a:t>
            </a:r>
            <a:r>
              <a:rPr lang="en-CA" b="1" dirty="0" smtClean="0">
                <a:solidFill>
                  <a:schemeClr val="accent2">
                    <a:lumMod val="75000"/>
                  </a:schemeClr>
                </a:solidFill>
              </a:rPr>
              <a:t>endpoint</a:t>
            </a:r>
            <a:r>
              <a:rPr lang="en-CA" dirty="0" smtClean="0"/>
              <a:t>, where equal concentrations of acid and base have been mixed a chemical </a:t>
            </a:r>
            <a:r>
              <a:rPr lang="en-CA" b="1" dirty="0" smtClean="0">
                <a:solidFill>
                  <a:schemeClr val="accent2">
                    <a:lumMod val="75000"/>
                  </a:schemeClr>
                </a:solidFill>
              </a:rPr>
              <a:t>indicator</a:t>
            </a:r>
            <a:r>
              <a:rPr lang="en-CA" dirty="0" smtClean="0">
                <a:solidFill>
                  <a:schemeClr val="accent2">
                    <a:lumMod val="75000"/>
                  </a:schemeClr>
                </a:solidFill>
              </a:rPr>
              <a:t> signals </a:t>
            </a:r>
            <a:r>
              <a:rPr lang="en-CA" dirty="0" smtClean="0"/>
              <a:t>that neutralization is complete.</a:t>
            </a:r>
            <a:br>
              <a:rPr lang="en-CA" dirty="0" smtClean="0"/>
            </a:br>
            <a:endParaRPr lang="en-CA"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CA" smtClean="0"/>
              <a:t>Sample Quantitative Analysis Using a Titration</a:t>
            </a:r>
          </a:p>
        </p:txBody>
      </p:sp>
      <p:sp>
        <p:nvSpPr>
          <p:cNvPr id="15363" name="Content Placeholder 2"/>
          <p:cNvSpPr>
            <a:spLocks noGrp="1"/>
          </p:cNvSpPr>
          <p:nvPr>
            <p:ph idx="1"/>
          </p:nvPr>
        </p:nvSpPr>
        <p:spPr/>
        <p:txBody>
          <a:bodyPr/>
          <a:lstStyle/>
          <a:p>
            <a:pPr eaLnBrk="1" hangingPunct="1"/>
            <a:r>
              <a:rPr lang="en-CA" smtClean="0"/>
              <a:t>There are two methods in which this can be done; both will give you the correct answer. </a:t>
            </a:r>
          </a:p>
          <a:p>
            <a:pPr eaLnBrk="1" hangingPunct="1"/>
            <a:r>
              <a:rPr lang="en-CA" smtClean="0"/>
              <a:t>Example Analysis:</a:t>
            </a:r>
          </a:p>
          <a:p>
            <a:pPr lvl="1" eaLnBrk="1" hangingPunct="1"/>
            <a:r>
              <a:rPr lang="en-CA" smtClean="0"/>
              <a:t>The concentration of hydrochloric acid can be analysed by titration with sodium hydroxide solution.  Three 10.0 mL sample of HCl are titrated with a standardized 0.200 mol/L solution of sodium hydroxide.  The results for the three trials are shown below.  What is the concentration of the hydrochloric acid?</a:t>
            </a:r>
          </a:p>
          <a:p>
            <a:pPr eaLnBrk="1" hangingPunct="1"/>
            <a:endParaRPr lang="en-CA"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CA" smtClean="0"/>
          </a:p>
        </p:txBody>
      </p:sp>
      <p:sp>
        <p:nvSpPr>
          <p:cNvPr id="16387" name="Content Placeholder 2"/>
          <p:cNvSpPr>
            <a:spLocks noGrp="1"/>
          </p:cNvSpPr>
          <p:nvPr>
            <p:ph idx="1"/>
          </p:nvPr>
        </p:nvSpPr>
        <p:spPr/>
        <p:txBody>
          <a:bodyPr/>
          <a:lstStyle/>
          <a:p>
            <a:pPr eaLnBrk="1" hangingPunct="1"/>
            <a:r>
              <a:rPr lang="en-CA" smtClean="0"/>
              <a:t>Results from titration </a:t>
            </a:r>
          </a:p>
        </p:txBody>
      </p:sp>
      <p:graphicFrame>
        <p:nvGraphicFramePr>
          <p:cNvPr id="4" name="Table 3"/>
          <p:cNvGraphicFramePr>
            <a:graphicFrameLocks noGrp="1"/>
          </p:cNvGraphicFramePr>
          <p:nvPr/>
        </p:nvGraphicFramePr>
        <p:xfrm>
          <a:off x="285750" y="2616200"/>
          <a:ext cx="8715435" cy="3953049"/>
        </p:xfrm>
        <a:graphic>
          <a:graphicData uri="http://schemas.openxmlformats.org/drawingml/2006/table">
            <a:tbl>
              <a:tblPr/>
              <a:tblGrid>
                <a:gridCol w="1743087"/>
                <a:gridCol w="1743087"/>
                <a:gridCol w="1743087"/>
                <a:gridCol w="1743087"/>
                <a:gridCol w="1743087"/>
              </a:tblGrid>
              <a:tr h="473757">
                <a:tc>
                  <a:txBody>
                    <a:bodyPr/>
                    <a:lstStyle/>
                    <a:p>
                      <a:pPr>
                        <a:lnSpc>
                          <a:spcPct val="115000"/>
                        </a:lnSpc>
                        <a:spcAft>
                          <a:spcPts val="0"/>
                        </a:spcAft>
                      </a:pPr>
                      <a:r>
                        <a:rPr lang="en-CA" sz="2400" b="1" dirty="0">
                          <a:latin typeface="Times New Roman"/>
                          <a:ea typeface="Times New Roman"/>
                        </a:rPr>
                        <a:t>Trial</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a:latin typeface="Times New Roman"/>
                          <a:ea typeface="Times New Roman"/>
                        </a:rPr>
                        <a:t>1</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a:latin typeface="Times New Roman"/>
                          <a:ea typeface="Times New Roman"/>
                        </a:rPr>
                        <a:t>2</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a:latin typeface="Times New Roman"/>
                          <a:ea typeface="Times New Roman"/>
                        </a:rPr>
                        <a:t>3</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dirty="0">
                          <a:latin typeface="Times New Roman"/>
                          <a:ea typeface="Times New Roman"/>
                        </a:rPr>
                        <a:t>Average</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50">
                <a:tc>
                  <a:txBody>
                    <a:bodyPr/>
                    <a:lstStyle/>
                    <a:p>
                      <a:pPr>
                        <a:lnSpc>
                          <a:spcPct val="115000"/>
                        </a:lnSpc>
                        <a:spcAft>
                          <a:spcPts val="0"/>
                        </a:spcAft>
                      </a:pPr>
                      <a:r>
                        <a:rPr lang="en-CA" sz="2400" b="1">
                          <a:latin typeface="Times New Roman"/>
                          <a:ea typeface="Times New Roman"/>
                        </a:rPr>
                        <a:t>Final Burette Reading</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13.85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26.95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39.85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CA" sz="1600">
                        <a:latin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50">
                <a:tc>
                  <a:txBody>
                    <a:bodyPr/>
                    <a:lstStyle/>
                    <a:p>
                      <a:pPr>
                        <a:lnSpc>
                          <a:spcPct val="115000"/>
                        </a:lnSpc>
                        <a:spcAft>
                          <a:spcPts val="0"/>
                        </a:spcAft>
                      </a:pPr>
                      <a:r>
                        <a:rPr lang="en-CA" sz="2400" b="1">
                          <a:latin typeface="Times New Roman"/>
                          <a:ea typeface="Times New Roman"/>
                        </a:rPr>
                        <a:t>Initial Burette Reading</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0.70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13.90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26.90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CA" sz="1600">
                        <a:latin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50">
                <a:tc>
                  <a:txBody>
                    <a:bodyPr/>
                    <a:lstStyle/>
                    <a:p>
                      <a:pPr>
                        <a:lnSpc>
                          <a:spcPct val="115000"/>
                        </a:lnSpc>
                        <a:spcAft>
                          <a:spcPts val="0"/>
                        </a:spcAft>
                      </a:pPr>
                      <a:r>
                        <a:rPr lang="en-CA" sz="2400" b="1" dirty="0">
                          <a:latin typeface="Times New Roman"/>
                          <a:ea typeface="Times New Roman"/>
                        </a:rPr>
                        <a:t>Volume of </a:t>
                      </a:r>
                      <a:r>
                        <a:rPr lang="en-CA" sz="2400" b="1" dirty="0" err="1">
                          <a:latin typeface="Times New Roman"/>
                          <a:ea typeface="Times New Roman"/>
                        </a:rPr>
                        <a:t>NaOH</a:t>
                      </a:r>
                      <a:r>
                        <a:rPr lang="en-CA" sz="2400" b="1" dirty="0">
                          <a:latin typeface="Times New Roman"/>
                          <a:ea typeface="Times New Roman"/>
                        </a:rPr>
                        <a:t>(</a:t>
                      </a:r>
                      <a:r>
                        <a:rPr lang="en-CA" sz="2400" b="1" dirty="0" err="1">
                          <a:latin typeface="Times New Roman"/>
                          <a:ea typeface="Times New Roman"/>
                        </a:rPr>
                        <a:t>aq</a:t>
                      </a:r>
                      <a:r>
                        <a:rPr lang="en-CA" sz="2400" b="1" dirty="0">
                          <a:latin typeface="Times New Roman"/>
                          <a:ea typeface="Times New Roman"/>
                        </a:rPr>
                        <a:t>) added</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13.15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13.05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12.95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dirty="0">
                          <a:latin typeface="Times New Roman"/>
                          <a:ea typeface="Times New Roman"/>
                        </a:rPr>
                        <a:t>13.05 </a:t>
                      </a:r>
                      <a:r>
                        <a:rPr lang="en-CA" sz="2400" b="1" dirty="0" err="1">
                          <a:latin typeface="Times New Roman"/>
                          <a:ea typeface="Times New Roman"/>
                        </a:rPr>
                        <a:t>mL</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CA" dirty="0" smtClean="0"/>
              <a:t> </a:t>
            </a:r>
            <a:br>
              <a:rPr lang="en-CA" dirty="0" smtClean="0"/>
            </a:br>
            <a:r>
              <a:rPr lang="en-CA" b="1" dirty="0" smtClean="0"/>
              <a:t>Physical properties of water</a:t>
            </a:r>
            <a:r>
              <a:rPr lang="en-CA" dirty="0" smtClean="0"/>
              <a:t/>
            </a:r>
            <a:br>
              <a:rPr lang="en-CA" dirty="0" smtClean="0"/>
            </a:br>
            <a:endParaRPr lang="en-CA" dirty="0" smtClean="0"/>
          </a:p>
        </p:txBody>
      </p:sp>
      <p:sp>
        <p:nvSpPr>
          <p:cNvPr id="3" name="Content Placeholder 2"/>
          <p:cNvSpPr>
            <a:spLocks noGrp="1"/>
          </p:cNvSpPr>
          <p:nvPr>
            <p:ph idx="1"/>
          </p:nvPr>
        </p:nvSpPr>
        <p:spPr/>
        <p:txBody>
          <a:bodyPr/>
          <a:lstStyle/>
          <a:p>
            <a:pPr eaLnBrk="1" hangingPunct="1">
              <a:defRPr/>
            </a:pPr>
            <a:r>
              <a:rPr lang="en-CA" dirty="0" smtClean="0"/>
              <a:t>Pure</a:t>
            </a:r>
            <a:r>
              <a:rPr lang="en-CA" b="1" dirty="0" smtClean="0"/>
              <a:t> </a:t>
            </a:r>
            <a:r>
              <a:rPr lang="en-CA" dirty="0" smtClean="0"/>
              <a:t>water is colourless, odourless, and tasteless. </a:t>
            </a:r>
            <a:endParaRPr lang="en-CA" sz="2800" dirty="0" smtClean="0"/>
          </a:p>
          <a:p>
            <a:pPr eaLnBrk="1" hangingPunct="1">
              <a:defRPr/>
            </a:pPr>
            <a:r>
              <a:rPr lang="en-CA" dirty="0" smtClean="0"/>
              <a:t>Whether or not an object sinks or floats relates to its density compared to water. </a:t>
            </a:r>
            <a:endParaRPr lang="en-CA" sz="2800" dirty="0" smtClean="0"/>
          </a:p>
          <a:p>
            <a:pPr lvl="1" eaLnBrk="1" hangingPunct="1">
              <a:buFont typeface="Tahoma" charset="0"/>
              <a:buChar char="–"/>
              <a:defRPr/>
            </a:pPr>
            <a:r>
              <a:rPr lang="en-CA" dirty="0" smtClean="0"/>
              <a:t>Pure water density = </a:t>
            </a:r>
            <a:r>
              <a:rPr lang="en-CA" b="1" dirty="0" smtClean="0">
                <a:solidFill>
                  <a:srgbClr val="002060"/>
                </a:solidFill>
              </a:rPr>
              <a:t>1.0 g / </a:t>
            </a:r>
            <a:r>
              <a:rPr lang="en-CA" b="1" dirty="0" err="1" smtClean="0">
                <a:solidFill>
                  <a:srgbClr val="002060"/>
                </a:solidFill>
              </a:rPr>
              <a:t>mL</a:t>
            </a:r>
            <a:r>
              <a:rPr lang="en-CA" b="1" dirty="0" smtClean="0">
                <a:solidFill>
                  <a:srgbClr val="002060"/>
                </a:solidFill>
              </a:rPr>
              <a:t> </a:t>
            </a:r>
            <a:endParaRPr lang="en-CA" sz="2400" b="1" dirty="0" smtClean="0">
              <a:solidFill>
                <a:srgbClr val="002060"/>
              </a:solidFill>
            </a:endParaRPr>
          </a:p>
          <a:p>
            <a:pPr eaLnBrk="1" hangingPunct="1">
              <a:defRPr/>
            </a:pPr>
            <a:endParaRPr lang="en-CA"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CA" smtClean="0"/>
              <a:t>Method 1 (text book)</a:t>
            </a:r>
          </a:p>
        </p:txBody>
      </p:sp>
      <p:sp>
        <p:nvSpPr>
          <p:cNvPr id="17411" name="Content Placeholder 2"/>
          <p:cNvSpPr>
            <a:spLocks noGrp="1"/>
          </p:cNvSpPr>
          <p:nvPr>
            <p:ph idx="1"/>
          </p:nvPr>
        </p:nvSpPr>
        <p:spPr/>
        <p:txBody>
          <a:bodyPr/>
          <a:lstStyle/>
          <a:p>
            <a:pPr eaLnBrk="1" hangingPunct="1"/>
            <a:r>
              <a:rPr lang="en-CA" b="1" smtClean="0"/>
              <a:t>Step 1</a:t>
            </a:r>
            <a:r>
              <a:rPr lang="en-CA" smtClean="0"/>
              <a:t>: write a balanced chemical equation for reaction, and list given values </a:t>
            </a:r>
          </a:p>
          <a:p>
            <a:pPr eaLnBrk="1" hangingPunct="1">
              <a:buFont typeface="Wingdings" pitchFamily="2" charset="2"/>
              <a:buNone/>
            </a:pPr>
            <a:endParaRPr lang="en-CA" smtClean="0"/>
          </a:p>
          <a:p>
            <a:pPr eaLnBrk="1" hangingPunct="1">
              <a:buFont typeface="Wingdings" pitchFamily="2" charset="2"/>
              <a:buNone/>
            </a:pPr>
            <a:r>
              <a:rPr lang="en-CA" smtClean="0"/>
              <a:t>HCl</a:t>
            </a:r>
            <a:r>
              <a:rPr lang="en-CA" baseline="-25000" smtClean="0"/>
              <a:t>(aq)</a:t>
            </a:r>
            <a:r>
              <a:rPr lang="en-CA" smtClean="0"/>
              <a:t>  + NaOH</a:t>
            </a:r>
            <a:r>
              <a:rPr lang="en-CA" baseline="-25000" smtClean="0"/>
              <a:t>(aq)</a:t>
            </a:r>
            <a:r>
              <a:rPr lang="en-CA" smtClean="0"/>
              <a:t> </a:t>
            </a:r>
            <a:r>
              <a:rPr lang="en-CA" smtClean="0">
                <a:sym typeface="Wingdings" pitchFamily="2" charset="2"/>
              </a:rPr>
              <a:t></a:t>
            </a:r>
            <a:r>
              <a:rPr lang="en-CA" smtClean="0"/>
              <a:t> NaCl</a:t>
            </a:r>
            <a:r>
              <a:rPr lang="en-CA" baseline="-25000" smtClean="0"/>
              <a:t>(aq)</a:t>
            </a:r>
            <a:r>
              <a:rPr lang="en-CA" smtClean="0"/>
              <a:t> + H</a:t>
            </a:r>
            <a:r>
              <a:rPr lang="en-CA" baseline="-25000" smtClean="0"/>
              <a:t>2</a:t>
            </a:r>
            <a:r>
              <a:rPr lang="en-CA" smtClean="0"/>
              <a:t>O</a:t>
            </a:r>
            <a:r>
              <a:rPr lang="en-CA" baseline="-25000" smtClean="0"/>
              <a:t>(l)</a:t>
            </a:r>
            <a:endParaRPr lang="en-CA" smtClean="0"/>
          </a:p>
          <a:p>
            <a:pPr eaLnBrk="1" hangingPunct="1">
              <a:buFont typeface="Wingdings" pitchFamily="2" charset="2"/>
              <a:buNone/>
            </a:pPr>
            <a:endParaRPr lang="en-CA" smtClean="0"/>
          </a:p>
          <a:p>
            <a:pPr eaLnBrk="1" hangingPunct="1">
              <a:buFont typeface="Wingdings" pitchFamily="2" charset="2"/>
              <a:buNone/>
            </a:pPr>
            <a:r>
              <a:rPr lang="en-CA" smtClean="0"/>
              <a:t>V</a:t>
            </a:r>
            <a:r>
              <a:rPr lang="en-CA" baseline="-25000" smtClean="0"/>
              <a:t>HCl</a:t>
            </a:r>
            <a:r>
              <a:rPr lang="en-CA" smtClean="0"/>
              <a:t> = 10.0 mL = 0.0100 L </a:t>
            </a:r>
          </a:p>
          <a:p>
            <a:pPr eaLnBrk="1" hangingPunct="1">
              <a:buFont typeface="Wingdings" pitchFamily="2" charset="2"/>
              <a:buNone/>
            </a:pPr>
            <a:r>
              <a:rPr lang="en-CA" smtClean="0"/>
              <a:t>V</a:t>
            </a:r>
            <a:r>
              <a:rPr lang="en-CA" baseline="-25000" smtClean="0"/>
              <a:t>NaOH</a:t>
            </a:r>
            <a:r>
              <a:rPr lang="en-CA" smtClean="0"/>
              <a:t> = 13.05 mL = 0.01305 L</a:t>
            </a:r>
          </a:p>
          <a:p>
            <a:pPr eaLnBrk="1" hangingPunct="1">
              <a:buFont typeface="Wingdings" pitchFamily="2" charset="2"/>
              <a:buNone/>
            </a:pPr>
            <a:r>
              <a:rPr lang="en-CA" smtClean="0"/>
              <a:t>C</a:t>
            </a:r>
            <a:r>
              <a:rPr lang="en-CA" baseline="-25000" smtClean="0"/>
              <a:t>NaOH</a:t>
            </a:r>
            <a:r>
              <a:rPr lang="en-CA" smtClean="0"/>
              <a:t>­ = 0.200 mol/L </a:t>
            </a:r>
          </a:p>
          <a:p>
            <a:pPr eaLnBrk="1" hangingPunct="1"/>
            <a:endParaRPr lang="en-CA"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smtClean="0"/>
              <a:t>Method 1 (text book)</a:t>
            </a:r>
          </a:p>
        </p:txBody>
      </p:sp>
      <p:sp>
        <p:nvSpPr>
          <p:cNvPr id="18435" name="Content Placeholder 2"/>
          <p:cNvSpPr>
            <a:spLocks noGrp="1"/>
          </p:cNvSpPr>
          <p:nvPr>
            <p:ph idx="1"/>
          </p:nvPr>
        </p:nvSpPr>
        <p:spPr/>
        <p:txBody>
          <a:bodyPr/>
          <a:lstStyle/>
          <a:p>
            <a:pPr eaLnBrk="1" hangingPunct="1">
              <a:buFont typeface="Wingdings" pitchFamily="2" charset="2"/>
              <a:buNone/>
            </a:pPr>
            <a:r>
              <a:rPr lang="en-CA" b="1" smtClean="0"/>
              <a:t>Step 2:</a:t>
            </a:r>
            <a:r>
              <a:rPr lang="en-CA" smtClean="0"/>
              <a:t> Calculate the amount of moles of standard solution required for complete reaction. </a:t>
            </a:r>
          </a:p>
          <a:p>
            <a:pPr eaLnBrk="1" hangingPunct="1"/>
            <a:endParaRPr lang="en-CA" smtClean="0"/>
          </a:p>
        </p:txBody>
      </p:sp>
      <p:graphicFrame>
        <p:nvGraphicFramePr>
          <p:cNvPr id="4" name="Table 3"/>
          <p:cNvGraphicFramePr>
            <a:graphicFrameLocks noGrp="1"/>
          </p:cNvGraphicFramePr>
          <p:nvPr/>
        </p:nvGraphicFramePr>
        <p:xfrm>
          <a:off x="214313" y="3219450"/>
          <a:ext cx="8643998" cy="3210708"/>
        </p:xfrm>
        <a:graphic>
          <a:graphicData uri="http://schemas.openxmlformats.org/drawingml/2006/table">
            <a:tbl>
              <a:tblPr/>
              <a:tblGrid>
                <a:gridCol w="2071702"/>
                <a:gridCol w="6572296"/>
              </a:tblGrid>
              <a:tr h="3210708">
                <a:tc>
                  <a:txBody>
                    <a:bodyPr/>
                    <a:lstStyle/>
                    <a:p>
                      <a:pPr>
                        <a:lnSpc>
                          <a:spcPct val="115000"/>
                        </a:lnSpc>
                        <a:spcAft>
                          <a:spcPts val="0"/>
                        </a:spcAft>
                      </a:pPr>
                      <a:r>
                        <a:rPr lang="en-CA" sz="3200" dirty="0">
                          <a:solidFill>
                            <a:srgbClr val="000000"/>
                          </a:solidFill>
                          <a:latin typeface="Times New Roman"/>
                          <a:ea typeface="Times New Roman"/>
                        </a:rPr>
                        <a:t>c = n / v </a:t>
                      </a:r>
                      <a:endParaRPr lang="en-CA" sz="3200" dirty="0">
                        <a:latin typeface="Times New Roman"/>
                        <a:ea typeface="Calibri"/>
                      </a:endParaRPr>
                    </a:p>
                    <a:p>
                      <a:pPr>
                        <a:lnSpc>
                          <a:spcPct val="115000"/>
                        </a:lnSpc>
                        <a:spcAft>
                          <a:spcPts val="0"/>
                        </a:spcAft>
                      </a:pPr>
                      <a:r>
                        <a:rPr lang="en-CA" sz="3200" dirty="0">
                          <a:solidFill>
                            <a:srgbClr val="000000"/>
                          </a:solidFill>
                          <a:latin typeface="Times New Roman"/>
                          <a:ea typeface="Times New Roman"/>
                        </a:rPr>
                        <a:t>n = c x v </a:t>
                      </a:r>
                      <a:endParaRPr lang="en-CA" sz="3200" dirty="0">
                        <a:latin typeface="Times New Roman"/>
                        <a:ea typeface="Calibri"/>
                      </a:endParaRPr>
                    </a:p>
                  </a:txBody>
                  <a:tcPr marL="68580" marR="68580" marT="0" marB="0">
                    <a:lnL>
                      <a:noFill/>
                    </a:lnL>
                    <a:lnR>
                      <a:noFill/>
                    </a:lnR>
                    <a:lnT>
                      <a:noFill/>
                    </a:lnT>
                    <a:lnB>
                      <a:noFill/>
                    </a:lnB>
                  </a:tcPr>
                </a:tc>
                <a:tc>
                  <a:txBody>
                    <a:bodyPr/>
                    <a:lstStyle/>
                    <a:p>
                      <a:pPr>
                        <a:lnSpc>
                          <a:spcPct val="115000"/>
                        </a:lnSpc>
                        <a:spcAft>
                          <a:spcPts val="0"/>
                        </a:spcAft>
                      </a:pPr>
                      <a:r>
                        <a:rPr lang="en-CA" sz="3200" dirty="0" err="1">
                          <a:solidFill>
                            <a:srgbClr val="000000"/>
                          </a:solidFill>
                          <a:latin typeface="Times New Roman"/>
                          <a:ea typeface="Times New Roman"/>
                        </a:rPr>
                        <a:t>n</a:t>
                      </a:r>
                      <a:r>
                        <a:rPr lang="en-CA" sz="3200" baseline="-25000" dirty="0" err="1">
                          <a:solidFill>
                            <a:srgbClr val="000000"/>
                          </a:solidFill>
                          <a:latin typeface="Times New Roman"/>
                          <a:ea typeface="Times New Roman"/>
                        </a:rPr>
                        <a:t>NaOH</a:t>
                      </a:r>
                      <a:r>
                        <a:rPr lang="en-CA" sz="3200" dirty="0">
                          <a:solidFill>
                            <a:srgbClr val="000000"/>
                          </a:solidFill>
                          <a:latin typeface="Times New Roman"/>
                          <a:ea typeface="Times New Roman"/>
                        </a:rPr>
                        <a:t> = </a:t>
                      </a:r>
                      <a:r>
                        <a:rPr lang="en-CA" sz="3200" dirty="0" err="1">
                          <a:solidFill>
                            <a:srgbClr val="000000"/>
                          </a:solidFill>
                          <a:latin typeface="Times New Roman"/>
                          <a:ea typeface="Times New Roman"/>
                        </a:rPr>
                        <a:t>V</a:t>
                      </a:r>
                      <a:r>
                        <a:rPr lang="en-CA" sz="3200" baseline="-25000" dirty="0" err="1">
                          <a:solidFill>
                            <a:srgbClr val="000000"/>
                          </a:solidFill>
                          <a:latin typeface="Times New Roman"/>
                          <a:ea typeface="Times New Roman"/>
                        </a:rPr>
                        <a:t>NaOH</a:t>
                      </a:r>
                      <a:r>
                        <a:rPr lang="en-CA" sz="3200" dirty="0">
                          <a:solidFill>
                            <a:srgbClr val="000000"/>
                          </a:solidFill>
                          <a:latin typeface="Times New Roman"/>
                          <a:ea typeface="Times New Roman"/>
                        </a:rPr>
                        <a:t> x </a:t>
                      </a:r>
                      <a:r>
                        <a:rPr lang="en-CA" sz="3200" dirty="0" err="1" smtClean="0">
                          <a:solidFill>
                            <a:srgbClr val="000000"/>
                          </a:solidFill>
                          <a:latin typeface="Times New Roman"/>
                          <a:ea typeface="Times New Roman"/>
                        </a:rPr>
                        <a:t>C</a:t>
                      </a:r>
                      <a:r>
                        <a:rPr lang="en-CA" sz="3200" baseline="-25000" dirty="0" err="1" smtClean="0">
                          <a:solidFill>
                            <a:srgbClr val="000000"/>
                          </a:solidFill>
                          <a:latin typeface="Times New Roman"/>
                          <a:ea typeface="Times New Roman"/>
                        </a:rPr>
                        <a:t>NaOH</a:t>
                      </a:r>
                      <a:endParaRPr lang="en-CA" sz="3200" dirty="0">
                        <a:latin typeface="Times New Roman"/>
                        <a:ea typeface="Calibri"/>
                      </a:endParaRPr>
                    </a:p>
                    <a:p>
                      <a:pPr>
                        <a:lnSpc>
                          <a:spcPct val="115000"/>
                        </a:lnSpc>
                        <a:spcAft>
                          <a:spcPts val="0"/>
                        </a:spcAft>
                      </a:pPr>
                      <a:r>
                        <a:rPr lang="en-CA" sz="3200" dirty="0" err="1">
                          <a:solidFill>
                            <a:srgbClr val="000000"/>
                          </a:solidFill>
                          <a:latin typeface="Times New Roman"/>
                          <a:ea typeface="Times New Roman"/>
                        </a:rPr>
                        <a:t>n</a:t>
                      </a:r>
                      <a:r>
                        <a:rPr lang="en-CA" sz="3200" baseline="-25000" dirty="0" err="1">
                          <a:solidFill>
                            <a:srgbClr val="000000"/>
                          </a:solidFill>
                          <a:latin typeface="Times New Roman"/>
                          <a:ea typeface="Times New Roman"/>
                        </a:rPr>
                        <a:t>NaOH</a:t>
                      </a:r>
                      <a:r>
                        <a:rPr lang="en-CA" sz="3200" dirty="0">
                          <a:solidFill>
                            <a:srgbClr val="000000"/>
                          </a:solidFill>
                          <a:latin typeface="Times New Roman"/>
                          <a:ea typeface="Times New Roman"/>
                        </a:rPr>
                        <a:t> = (0.01305 L x 0.200 mol/L) = 0.00261 </a:t>
                      </a:r>
                      <a:r>
                        <a:rPr lang="en-CA" sz="3200" dirty="0" smtClean="0">
                          <a:solidFill>
                            <a:srgbClr val="000000"/>
                          </a:solidFill>
                          <a:latin typeface="Times New Roman"/>
                          <a:ea typeface="Times New Roman"/>
                        </a:rPr>
                        <a:t>mol</a:t>
                      </a:r>
                      <a:endParaRPr lang="en-CA" sz="3200" dirty="0">
                        <a:latin typeface="Times New Roman"/>
                        <a:ea typeface="Calibri"/>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CA" smtClean="0"/>
              <a:t>Method 1 (text book)</a:t>
            </a:r>
          </a:p>
        </p:txBody>
      </p:sp>
      <p:sp>
        <p:nvSpPr>
          <p:cNvPr id="19459" name="Content Placeholder 2"/>
          <p:cNvSpPr>
            <a:spLocks noGrp="1"/>
          </p:cNvSpPr>
          <p:nvPr>
            <p:ph idx="1"/>
          </p:nvPr>
        </p:nvSpPr>
        <p:spPr/>
        <p:txBody>
          <a:bodyPr/>
          <a:lstStyle/>
          <a:p>
            <a:pPr eaLnBrk="1" hangingPunct="1">
              <a:buFont typeface="Wingdings" pitchFamily="2" charset="2"/>
              <a:buNone/>
            </a:pPr>
            <a:r>
              <a:rPr lang="en-CA" b="1" smtClean="0"/>
              <a:t>Step 3: </a:t>
            </a:r>
            <a:r>
              <a:rPr lang="en-CA" smtClean="0"/>
              <a:t>From balanced equation, determine the amount of Moles of titrant required for complete reaction. </a:t>
            </a:r>
          </a:p>
          <a:p>
            <a:pPr eaLnBrk="1" hangingPunct="1"/>
            <a:endParaRPr lang="en-CA" smtClean="0"/>
          </a:p>
          <a:p>
            <a:pPr eaLnBrk="1" hangingPunct="1"/>
            <a:r>
              <a:rPr lang="en-CA" smtClean="0"/>
              <a:t>1 mol of NaOH</a:t>
            </a:r>
            <a:r>
              <a:rPr lang="en-CA" baseline="-25000" smtClean="0"/>
              <a:t>(aq)</a:t>
            </a:r>
            <a:r>
              <a:rPr lang="en-CA" smtClean="0"/>
              <a:t> requires 1 mol of HCl</a:t>
            </a:r>
            <a:r>
              <a:rPr lang="en-CA" baseline="-25000" smtClean="0"/>
              <a:t>(aq)</a:t>
            </a:r>
            <a:r>
              <a:rPr lang="en-CA" smtClean="0"/>
              <a:t>  for a complete reaction. Ratio = 1:1</a:t>
            </a:r>
          </a:p>
          <a:p>
            <a:pPr eaLnBrk="1" hangingPunct="1"/>
            <a:r>
              <a:rPr lang="en-CA" smtClean="0"/>
              <a:t>n</a:t>
            </a:r>
            <a:r>
              <a:rPr lang="en-CA" baseline="-25000" smtClean="0"/>
              <a:t>NaOH</a:t>
            </a:r>
            <a:r>
              <a:rPr lang="en-CA" smtClean="0"/>
              <a:t> = n</a:t>
            </a:r>
            <a:r>
              <a:rPr lang="en-CA" baseline="-25000" smtClean="0"/>
              <a:t>HCl</a:t>
            </a:r>
            <a:r>
              <a:rPr lang="en-CA" smtClean="0"/>
              <a:t> = 0.00261 mol</a:t>
            </a:r>
          </a:p>
          <a:p>
            <a:pPr eaLnBrk="1" hangingPunct="1"/>
            <a:endParaRPr lang="en-CA"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smtClean="0"/>
              <a:t>Method 1 (text book)</a:t>
            </a:r>
          </a:p>
        </p:txBody>
      </p:sp>
      <p:sp>
        <p:nvSpPr>
          <p:cNvPr id="20483" name="Content Placeholder 2"/>
          <p:cNvSpPr>
            <a:spLocks noGrp="1"/>
          </p:cNvSpPr>
          <p:nvPr>
            <p:ph idx="1"/>
          </p:nvPr>
        </p:nvSpPr>
        <p:spPr/>
        <p:txBody>
          <a:bodyPr/>
          <a:lstStyle/>
          <a:p>
            <a:pPr eaLnBrk="1" hangingPunct="1">
              <a:buFont typeface="Wingdings" pitchFamily="2" charset="2"/>
              <a:buNone/>
            </a:pPr>
            <a:r>
              <a:rPr lang="en-CA" b="1" smtClean="0"/>
              <a:t>Step 4:</a:t>
            </a:r>
            <a:r>
              <a:rPr lang="en-CA" smtClean="0"/>
              <a:t> Calculate concentration of Titrant. </a:t>
            </a:r>
          </a:p>
          <a:p>
            <a:pPr eaLnBrk="1" hangingPunct="1"/>
            <a:endParaRPr lang="en-CA" smtClean="0"/>
          </a:p>
        </p:txBody>
      </p:sp>
      <p:graphicFrame>
        <p:nvGraphicFramePr>
          <p:cNvPr id="4" name="Table 3"/>
          <p:cNvGraphicFramePr>
            <a:graphicFrameLocks noGrp="1"/>
          </p:cNvGraphicFramePr>
          <p:nvPr/>
        </p:nvGraphicFramePr>
        <p:xfrm>
          <a:off x="285750" y="3008313"/>
          <a:ext cx="8643998" cy="3421020"/>
        </p:xfrm>
        <a:graphic>
          <a:graphicData uri="http://schemas.openxmlformats.org/drawingml/2006/table">
            <a:tbl>
              <a:tblPr/>
              <a:tblGrid>
                <a:gridCol w="2286016"/>
                <a:gridCol w="6357982"/>
              </a:tblGrid>
              <a:tr h="3421020">
                <a:tc>
                  <a:txBody>
                    <a:bodyPr/>
                    <a:lstStyle/>
                    <a:p>
                      <a:pPr>
                        <a:lnSpc>
                          <a:spcPct val="115000"/>
                        </a:lnSpc>
                        <a:spcAft>
                          <a:spcPts val="0"/>
                        </a:spcAft>
                      </a:pPr>
                      <a:r>
                        <a:rPr lang="en-CA" sz="3200">
                          <a:solidFill>
                            <a:srgbClr val="000000"/>
                          </a:solidFill>
                          <a:latin typeface="Times New Roman"/>
                          <a:ea typeface="Times New Roman"/>
                        </a:rPr>
                        <a:t>c = n / v </a:t>
                      </a:r>
                      <a:endParaRPr lang="en-CA" sz="3200">
                        <a:latin typeface="Times New Roman"/>
                        <a:ea typeface="Calibri"/>
                      </a:endParaRPr>
                    </a:p>
                  </a:txBody>
                  <a:tcPr marL="68580" marR="68580" marT="0" marB="0">
                    <a:lnL>
                      <a:noFill/>
                    </a:lnL>
                    <a:lnR>
                      <a:noFill/>
                    </a:lnR>
                    <a:lnT>
                      <a:noFill/>
                    </a:lnT>
                    <a:lnB>
                      <a:noFill/>
                    </a:lnB>
                  </a:tcPr>
                </a:tc>
                <a:tc>
                  <a:txBody>
                    <a:bodyPr/>
                    <a:lstStyle/>
                    <a:p>
                      <a:pPr>
                        <a:lnSpc>
                          <a:spcPct val="115000"/>
                        </a:lnSpc>
                        <a:spcAft>
                          <a:spcPts val="0"/>
                        </a:spcAft>
                      </a:pPr>
                      <a:r>
                        <a:rPr lang="en-CA" sz="3200" dirty="0" err="1">
                          <a:solidFill>
                            <a:srgbClr val="000000"/>
                          </a:solidFill>
                          <a:latin typeface="Times New Roman"/>
                          <a:ea typeface="Times New Roman"/>
                        </a:rPr>
                        <a:t>c</a:t>
                      </a:r>
                      <a:r>
                        <a:rPr lang="en-CA" sz="3200" baseline="-25000" dirty="0" err="1">
                          <a:solidFill>
                            <a:srgbClr val="000000"/>
                          </a:solidFill>
                          <a:latin typeface="Times New Roman"/>
                          <a:ea typeface="Times New Roman"/>
                        </a:rPr>
                        <a:t>HCl</a:t>
                      </a:r>
                      <a:r>
                        <a:rPr lang="en-CA" sz="3200" dirty="0">
                          <a:solidFill>
                            <a:srgbClr val="000000"/>
                          </a:solidFill>
                          <a:latin typeface="Times New Roman"/>
                          <a:ea typeface="Times New Roman"/>
                        </a:rPr>
                        <a:t> = </a:t>
                      </a:r>
                      <a:r>
                        <a:rPr lang="en-CA" sz="3200" dirty="0" err="1">
                          <a:solidFill>
                            <a:srgbClr val="000000"/>
                          </a:solidFill>
                          <a:latin typeface="Times New Roman"/>
                          <a:ea typeface="Times New Roman"/>
                        </a:rPr>
                        <a:t>n</a:t>
                      </a:r>
                      <a:r>
                        <a:rPr lang="en-CA" sz="3200" baseline="-25000" dirty="0" err="1">
                          <a:solidFill>
                            <a:srgbClr val="000000"/>
                          </a:solidFill>
                          <a:latin typeface="Times New Roman"/>
                          <a:ea typeface="Times New Roman"/>
                        </a:rPr>
                        <a:t>HCl</a:t>
                      </a:r>
                      <a:r>
                        <a:rPr lang="en-CA" sz="3200" baseline="-25000" dirty="0">
                          <a:solidFill>
                            <a:srgbClr val="000000"/>
                          </a:solidFill>
                          <a:latin typeface="Times New Roman"/>
                          <a:ea typeface="Times New Roman"/>
                        </a:rPr>
                        <a:t> </a:t>
                      </a:r>
                      <a:r>
                        <a:rPr lang="en-CA" sz="3200" dirty="0">
                          <a:latin typeface="Times New Roman"/>
                          <a:ea typeface="Calibri"/>
                        </a:rPr>
                        <a:t>/ </a:t>
                      </a:r>
                      <a:r>
                        <a:rPr lang="en-CA" sz="3200" dirty="0" err="1">
                          <a:latin typeface="Times New Roman"/>
                          <a:ea typeface="Calibri"/>
                        </a:rPr>
                        <a:t>v</a:t>
                      </a:r>
                      <a:r>
                        <a:rPr lang="en-CA" sz="3200" baseline="-25000" dirty="0" err="1">
                          <a:latin typeface="Times New Roman"/>
                          <a:ea typeface="Calibri"/>
                        </a:rPr>
                        <a:t>HCl</a:t>
                      </a:r>
                      <a:r>
                        <a:rPr lang="en-CA" sz="3200" dirty="0">
                          <a:latin typeface="Times New Roman"/>
                          <a:ea typeface="Calibri"/>
                        </a:rPr>
                        <a:t> </a:t>
                      </a:r>
                    </a:p>
                    <a:p>
                      <a:pPr>
                        <a:lnSpc>
                          <a:spcPct val="115000"/>
                        </a:lnSpc>
                        <a:spcAft>
                          <a:spcPts val="0"/>
                        </a:spcAft>
                      </a:pPr>
                      <a:r>
                        <a:rPr lang="en-CA" sz="3200" dirty="0" err="1">
                          <a:solidFill>
                            <a:srgbClr val="000000"/>
                          </a:solidFill>
                          <a:latin typeface="Times New Roman"/>
                          <a:ea typeface="Times New Roman"/>
                        </a:rPr>
                        <a:t>c</a:t>
                      </a:r>
                      <a:r>
                        <a:rPr lang="en-CA" sz="3200" baseline="-25000" dirty="0" err="1">
                          <a:solidFill>
                            <a:srgbClr val="000000"/>
                          </a:solidFill>
                          <a:latin typeface="Times New Roman"/>
                          <a:ea typeface="Times New Roman"/>
                        </a:rPr>
                        <a:t>HCl</a:t>
                      </a:r>
                      <a:r>
                        <a:rPr lang="en-CA" sz="3200" dirty="0">
                          <a:solidFill>
                            <a:srgbClr val="000000"/>
                          </a:solidFill>
                          <a:latin typeface="Times New Roman"/>
                          <a:ea typeface="Times New Roman"/>
                        </a:rPr>
                        <a:t> = 0.00261 mol</a:t>
                      </a:r>
                      <a:r>
                        <a:rPr lang="en-CA" sz="3200" baseline="-25000" dirty="0">
                          <a:solidFill>
                            <a:srgbClr val="000000"/>
                          </a:solidFill>
                          <a:latin typeface="Times New Roman"/>
                          <a:ea typeface="Times New Roman"/>
                        </a:rPr>
                        <a:t> </a:t>
                      </a:r>
                      <a:r>
                        <a:rPr lang="en-CA" sz="3200" dirty="0">
                          <a:latin typeface="Times New Roman"/>
                          <a:ea typeface="Calibri"/>
                        </a:rPr>
                        <a:t>/ 0.0100 L </a:t>
                      </a:r>
                    </a:p>
                    <a:p>
                      <a:pPr>
                        <a:lnSpc>
                          <a:spcPct val="115000"/>
                        </a:lnSpc>
                        <a:spcAft>
                          <a:spcPts val="0"/>
                        </a:spcAft>
                      </a:pPr>
                      <a:r>
                        <a:rPr lang="en-CA" sz="3200" dirty="0">
                          <a:latin typeface="Times New Roman"/>
                          <a:ea typeface="Calibri"/>
                        </a:rPr>
                        <a:t>= 0.261 mol / L </a:t>
                      </a:r>
                    </a:p>
                    <a:p>
                      <a:pPr>
                        <a:lnSpc>
                          <a:spcPct val="115000"/>
                        </a:lnSpc>
                        <a:spcAft>
                          <a:spcPts val="0"/>
                        </a:spcAft>
                      </a:pPr>
                      <a:r>
                        <a:rPr lang="en-CA" sz="3200" dirty="0">
                          <a:solidFill>
                            <a:srgbClr val="000000"/>
                          </a:solidFill>
                          <a:latin typeface="Times New Roman"/>
                          <a:ea typeface="Times New Roman"/>
                        </a:rPr>
                        <a:t>Therefore, the concentration of the hydrochloric acid is 0.261 mol / L </a:t>
                      </a:r>
                      <a:endParaRPr lang="en-CA" sz="3200" dirty="0">
                        <a:latin typeface="Times New Roman"/>
                        <a:ea typeface="Calibri"/>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smtClean="0"/>
              <a:t>Method 2 (less work) but more math</a:t>
            </a:r>
          </a:p>
        </p:txBody>
      </p:sp>
      <p:sp>
        <p:nvSpPr>
          <p:cNvPr id="21507" name="Content Placeholder 2"/>
          <p:cNvSpPr>
            <a:spLocks noGrp="1"/>
          </p:cNvSpPr>
          <p:nvPr>
            <p:ph idx="1"/>
          </p:nvPr>
        </p:nvSpPr>
        <p:spPr/>
        <p:txBody>
          <a:bodyPr/>
          <a:lstStyle/>
          <a:p>
            <a:pPr eaLnBrk="1" hangingPunct="1">
              <a:buFont typeface="Wingdings" pitchFamily="2" charset="2"/>
              <a:buNone/>
            </a:pPr>
            <a:r>
              <a:rPr lang="en-CA" smtClean="0"/>
              <a:t>Same question </a:t>
            </a:r>
          </a:p>
          <a:p>
            <a:pPr eaLnBrk="1" hangingPunct="1"/>
            <a:r>
              <a:rPr lang="en-CA" smtClean="0"/>
              <a:t>Example Analysis:</a:t>
            </a:r>
            <a:br>
              <a:rPr lang="en-CA" smtClean="0"/>
            </a:br>
            <a:r>
              <a:rPr lang="en-CA" smtClean="0"/>
              <a:t>The concentration of hydrochloric acid can be analysed by titration with sodium hydroxide solution.  Three 10.0 mL sample of HCl are titrated with a standardized 0.200 mol/L solution of sodium hydroxide.  The results for the three trial are shown below.  What is the concentration of the hydrochloric acid?</a:t>
            </a:r>
          </a:p>
          <a:p>
            <a:pPr eaLnBrk="1" hangingPunct="1"/>
            <a:endParaRPr lang="en-CA"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CA" smtClean="0"/>
              <a:t>Method 2</a:t>
            </a:r>
          </a:p>
        </p:txBody>
      </p:sp>
      <p:sp>
        <p:nvSpPr>
          <p:cNvPr id="22531" name="Content Placeholder 2"/>
          <p:cNvSpPr>
            <a:spLocks noGrp="1"/>
          </p:cNvSpPr>
          <p:nvPr>
            <p:ph idx="1"/>
          </p:nvPr>
        </p:nvSpPr>
        <p:spPr/>
        <p:txBody>
          <a:bodyPr/>
          <a:lstStyle/>
          <a:p>
            <a:pPr eaLnBrk="1" hangingPunct="1"/>
            <a:r>
              <a:rPr lang="en-CA" smtClean="0"/>
              <a:t>Results from titration </a:t>
            </a:r>
          </a:p>
        </p:txBody>
      </p:sp>
      <p:graphicFrame>
        <p:nvGraphicFramePr>
          <p:cNvPr id="4" name="Table 3"/>
          <p:cNvGraphicFramePr>
            <a:graphicFrameLocks noGrp="1"/>
          </p:cNvGraphicFramePr>
          <p:nvPr/>
        </p:nvGraphicFramePr>
        <p:xfrm>
          <a:off x="285750" y="2616200"/>
          <a:ext cx="8715435" cy="3953049"/>
        </p:xfrm>
        <a:graphic>
          <a:graphicData uri="http://schemas.openxmlformats.org/drawingml/2006/table">
            <a:tbl>
              <a:tblPr/>
              <a:tblGrid>
                <a:gridCol w="1743087"/>
                <a:gridCol w="1743087"/>
                <a:gridCol w="1743087"/>
                <a:gridCol w="1743087"/>
                <a:gridCol w="1743087"/>
              </a:tblGrid>
              <a:tr h="473757">
                <a:tc>
                  <a:txBody>
                    <a:bodyPr/>
                    <a:lstStyle/>
                    <a:p>
                      <a:pPr>
                        <a:lnSpc>
                          <a:spcPct val="115000"/>
                        </a:lnSpc>
                        <a:spcAft>
                          <a:spcPts val="0"/>
                        </a:spcAft>
                      </a:pPr>
                      <a:r>
                        <a:rPr lang="en-CA" sz="2400" b="1" dirty="0">
                          <a:latin typeface="Times New Roman"/>
                          <a:ea typeface="Times New Roman"/>
                        </a:rPr>
                        <a:t>Trial</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a:latin typeface="Times New Roman"/>
                          <a:ea typeface="Times New Roman"/>
                        </a:rPr>
                        <a:t>1</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a:latin typeface="Times New Roman"/>
                          <a:ea typeface="Times New Roman"/>
                        </a:rPr>
                        <a:t>2</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a:latin typeface="Times New Roman"/>
                          <a:ea typeface="Times New Roman"/>
                        </a:rPr>
                        <a:t>3</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dirty="0">
                          <a:latin typeface="Times New Roman"/>
                          <a:ea typeface="Times New Roman"/>
                        </a:rPr>
                        <a:t>Average</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50">
                <a:tc>
                  <a:txBody>
                    <a:bodyPr/>
                    <a:lstStyle/>
                    <a:p>
                      <a:pPr>
                        <a:lnSpc>
                          <a:spcPct val="115000"/>
                        </a:lnSpc>
                        <a:spcAft>
                          <a:spcPts val="0"/>
                        </a:spcAft>
                      </a:pPr>
                      <a:r>
                        <a:rPr lang="en-CA" sz="2400" b="1">
                          <a:latin typeface="Times New Roman"/>
                          <a:ea typeface="Times New Roman"/>
                        </a:rPr>
                        <a:t>Final Burette Reading</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13.85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26.95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39.85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CA" sz="1600">
                        <a:latin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50">
                <a:tc>
                  <a:txBody>
                    <a:bodyPr/>
                    <a:lstStyle/>
                    <a:p>
                      <a:pPr>
                        <a:lnSpc>
                          <a:spcPct val="115000"/>
                        </a:lnSpc>
                        <a:spcAft>
                          <a:spcPts val="0"/>
                        </a:spcAft>
                      </a:pPr>
                      <a:r>
                        <a:rPr lang="en-CA" sz="2400" b="1">
                          <a:latin typeface="Times New Roman"/>
                          <a:ea typeface="Times New Roman"/>
                        </a:rPr>
                        <a:t>Initial Burette Reading</a:t>
                      </a:r>
                      <a:endParaRPr lang="en-CA" sz="2000" b="1">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0.70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13.90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26.90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CA" sz="1600">
                        <a:latin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850">
                <a:tc>
                  <a:txBody>
                    <a:bodyPr/>
                    <a:lstStyle/>
                    <a:p>
                      <a:pPr>
                        <a:lnSpc>
                          <a:spcPct val="115000"/>
                        </a:lnSpc>
                        <a:spcAft>
                          <a:spcPts val="0"/>
                        </a:spcAft>
                      </a:pPr>
                      <a:r>
                        <a:rPr lang="en-CA" sz="2400" b="1" dirty="0">
                          <a:latin typeface="Times New Roman"/>
                          <a:ea typeface="Times New Roman"/>
                        </a:rPr>
                        <a:t>Volume of </a:t>
                      </a:r>
                      <a:r>
                        <a:rPr lang="en-CA" sz="2400" b="1" dirty="0" err="1">
                          <a:latin typeface="Times New Roman"/>
                          <a:ea typeface="Times New Roman"/>
                        </a:rPr>
                        <a:t>NaOH</a:t>
                      </a:r>
                      <a:r>
                        <a:rPr lang="en-CA" sz="2400" b="1" dirty="0">
                          <a:latin typeface="Times New Roman"/>
                          <a:ea typeface="Times New Roman"/>
                        </a:rPr>
                        <a:t>(</a:t>
                      </a:r>
                      <a:r>
                        <a:rPr lang="en-CA" sz="2400" b="1" dirty="0" err="1">
                          <a:latin typeface="Times New Roman"/>
                          <a:ea typeface="Times New Roman"/>
                        </a:rPr>
                        <a:t>aq</a:t>
                      </a:r>
                      <a:r>
                        <a:rPr lang="en-CA" sz="2400" b="1" dirty="0">
                          <a:latin typeface="Times New Roman"/>
                          <a:ea typeface="Times New Roman"/>
                        </a:rPr>
                        <a:t>) added</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13.15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13.05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a:latin typeface="Times New Roman"/>
                          <a:ea typeface="Times New Roman"/>
                        </a:rPr>
                        <a:t>12.95 mL</a:t>
                      </a:r>
                      <a:endParaRPr lang="en-CA" sz="20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400" b="1" dirty="0">
                          <a:latin typeface="Times New Roman"/>
                          <a:ea typeface="Times New Roman"/>
                        </a:rPr>
                        <a:t>13.05 </a:t>
                      </a:r>
                      <a:r>
                        <a:rPr lang="en-CA" sz="2400" b="1" dirty="0" err="1">
                          <a:latin typeface="Times New Roman"/>
                          <a:ea typeface="Times New Roman"/>
                        </a:rPr>
                        <a:t>mL</a:t>
                      </a:r>
                      <a:endParaRPr lang="en-CA" sz="2000" b="1"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CA" smtClean="0"/>
              <a:t>Method 2</a:t>
            </a:r>
          </a:p>
        </p:txBody>
      </p:sp>
      <p:sp>
        <p:nvSpPr>
          <p:cNvPr id="23555" name="Content Placeholder 2"/>
          <p:cNvSpPr>
            <a:spLocks noGrp="1"/>
          </p:cNvSpPr>
          <p:nvPr>
            <p:ph idx="1"/>
          </p:nvPr>
        </p:nvSpPr>
        <p:spPr>
          <a:xfrm>
            <a:off x="228600" y="1571625"/>
            <a:ext cx="8610600" cy="4981575"/>
          </a:xfrm>
        </p:spPr>
        <p:txBody>
          <a:bodyPr/>
          <a:lstStyle/>
          <a:p>
            <a:pPr eaLnBrk="1" hangingPunct="1">
              <a:buFont typeface="Wingdings" pitchFamily="2" charset="2"/>
              <a:buNone/>
            </a:pPr>
            <a:r>
              <a:rPr lang="en-CA" smtClean="0"/>
              <a:t>We will make use of the following equation:  M</a:t>
            </a:r>
            <a:r>
              <a:rPr lang="en-CA" baseline="-25000" smtClean="0"/>
              <a:t>a</a:t>
            </a:r>
            <a:r>
              <a:rPr lang="en-CA" smtClean="0"/>
              <a:t>•V</a:t>
            </a:r>
            <a:r>
              <a:rPr lang="en-CA" baseline="-25000" smtClean="0"/>
              <a:t>a</a:t>
            </a:r>
            <a:r>
              <a:rPr lang="en-CA" smtClean="0"/>
              <a:t>•C</a:t>
            </a:r>
            <a:r>
              <a:rPr lang="en-CA" baseline="-25000" smtClean="0"/>
              <a:t>a</a:t>
            </a:r>
            <a:r>
              <a:rPr lang="en-CA" smtClean="0"/>
              <a:t> = M</a:t>
            </a:r>
            <a:r>
              <a:rPr lang="en-CA" baseline="-25000" smtClean="0"/>
              <a:t>b</a:t>
            </a:r>
            <a:r>
              <a:rPr lang="en-CA" smtClean="0"/>
              <a:t>•V</a:t>
            </a:r>
            <a:r>
              <a:rPr lang="en-CA" baseline="-25000" smtClean="0"/>
              <a:t>b</a:t>
            </a:r>
            <a:r>
              <a:rPr lang="en-CA" smtClean="0"/>
              <a:t>•C</a:t>
            </a:r>
            <a:r>
              <a:rPr lang="en-CA" baseline="-25000" smtClean="0"/>
              <a:t>b</a:t>
            </a:r>
          </a:p>
          <a:p>
            <a:pPr eaLnBrk="1" hangingPunct="1"/>
            <a:endParaRPr lang="en-CA" smtClean="0"/>
          </a:p>
          <a:p>
            <a:pPr lvl="1" eaLnBrk="1" hangingPunct="1"/>
            <a:r>
              <a:rPr lang="en-CA" smtClean="0"/>
              <a:t>M</a:t>
            </a:r>
            <a:r>
              <a:rPr lang="en-CA" baseline="-25000" smtClean="0"/>
              <a:t>a</a:t>
            </a:r>
            <a:r>
              <a:rPr lang="en-CA" smtClean="0"/>
              <a:t> is the molarity of the acid, </a:t>
            </a:r>
          </a:p>
          <a:p>
            <a:pPr lvl="1" eaLnBrk="1" hangingPunct="1"/>
            <a:r>
              <a:rPr lang="en-CA" smtClean="0"/>
              <a:t>M</a:t>
            </a:r>
            <a:r>
              <a:rPr lang="en-CA" baseline="-25000" smtClean="0"/>
              <a:t>b</a:t>
            </a:r>
            <a:r>
              <a:rPr lang="en-CA" smtClean="0"/>
              <a:t> is the molarity of the base</a:t>
            </a:r>
          </a:p>
          <a:p>
            <a:pPr lvl="1" eaLnBrk="1" hangingPunct="1"/>
            <a:r>
              <a:rPr lang="en-CA" smtClean="0"/>
              <a:t>V</a:t>
            </a:r>
            <a:r>
              <a:rPr lang="en-CA" baseline="-25000" smtClean="0"/>
              <a:t>a</a:t>
            </a:r>
            <a:r>
              <a:rPr lang="en-CA" smtClean="0"/>
              <a:t> is the volume of acid used, </a:t>
            </a:r>
          </a:p>
          <a:p>
            <a:pPr lvl="1" eaLnBrk="1" hangingPunct="1"/>
            <a:r>
              <a:rPr lang="en-CA" smtClean="0"/>
              <a:t>V</a:t>
            </a:r>
            <a:r>
              <a:rPr lang="en-CA" baseline="-25000" smtClean="0"/>
              <a:t>b</a:t>
            </a:r>
            <a:r>
              <a:rPr lang="en-CA" smtClean="0"/>
              <a:t> is the volume of base used</a:t>
            </a:r>
          </a:p>
          <a:p>
            <a:pPr lvl="1" eaLnBrk="1" hangingPunct="1"/>
            <a:r>
              <a:rPr lang="en-CA" smtClean="0"/>
              <a:t>C</a:t>
            </a:r>
            <a:r>
              <a:rPr lang="en-CA" baseline="-25000" smtClean="0"/>
              <a:t>a</a:t>
            </a:r>
            <a:r>
              <a:rPr lang="en-CA" smtClean="0"/>
              <a:t> is the number of acidic hydrogens in the acid,</a:t>
            </a:r>
          </a:p>
          <a:p>
            <a:pPr lvl="1" eaLnBrk="1" hangingPunct="1"/>
            <a:r>
              <a:rPr lang="en-CA" smtClean="0"/>
              <a:t>C</a:t>
            </a:r>
            <a:r>
              <a:rPr lang="en-CA" baseline="-25000" smtClean="0"/>
              <a:t>b</a:t>
            </a:r>
            <a:r>
              <a:rPr lang="en-CA" smtClean="0"/>
              <a:t> is the number of hydroxides in the base. This takes the mole ratio into account</a:t>
            </a:r>
            <a:br>
              <a:rPr lang="en-CA" smtClean="0"/>
            </a:br>
            <a:endParaRPr lang="en-CA"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en-CA" smtClean="0"/>
          </a:p>
        </p:txBody>
      </p:sp>
      <p:sp>
        <p:nvSpPr>
          <p:cNvPr id="24579" name="Content Placeholder 2"/>
          <p:cNvSpPr>
            <a:spLocks noGrp="1"/>
          </p:cNvSpPr>
          <p:nvPr>
            <p:ph idx="1"/>
          </p:nvPr>
        </p:nvSpPr>
        <p:spPr/>
        <p:txBody>
          <a:bodyPr/>
          <a:lstStyle/>
          <a:p>
            <a:pPr eaLnBrk="1" hangingPunct="1"/>
            <a:r>
              <a:rPr lang="en-CA" smtClean="0"/>
              <a:t>Fill in the following known’s </a:t>
            </a:r>
            <a:br>
              <a:rPr lang="en-CA" smtClean="0"/>
            </a:br>
            <a:r>
              <a:rPr lang="en-CA" smtClean="0"/>
              <a:t>M</a:t>
            </a:r>
            <a:r>
              <a:rPr lang="en-CA" baseline="-25000" smtClean="0"/>
              <a:t>a</a:t>
            </a:r>
            <a:r>
              <a:rPr lang="en-CA" smtClean="0"/>
              <a:t> = ?                </a:t>
            </a:r>
          </a:p>
          <a:p>
            <a:pPr eaLnBrk="1" hangingPunct="1"/>
            <a:r>
              <a:rPr lang="en-CA" smtClean="0"/>
              <a:t>M</a:t>
            </a:r>
            <a:r>
              <a:rPr lang="en-CA" baseline="-25000" smtClean="0"/>
              <a:t>b</a:t>
            </a:r>
            <a:r>
              <a:rPr lang="en-CA" smtClean="0"/>
              <a:t> = 0.200 mol/L </a:t>
            </a:r>
            <a:br>
              <a:rPr lang="en-CA" smtClean="0"/>
            </a:br>
            <a:r>
              <a:rPr lang="en-CA" smtClean="0"/>
              <a:t>V</a:t>
            </a:r>
            <a:r>
              <a:rPr lang="en-CA" baseline="-25000" smtClean="0"/>
              <a:t>a</a:t>
            </a:r>
            <a:r>
              <a:rPr lang="en-CA" smtClean="0"/>
              <a:t> = 10.0 mL            </a:t>
            </a:r>
          </a:p>
          <a:p>
            <a:pPr eaLnBrk="1" hangingPunct="1"/>
            <a:r>
              <a:rPr lang="en-CA" smtClean="0"/>
              <a:t>V</a:t>
            </a:r>
            <a:r>
              <a:rPr lang="en-CA" baseline="-25000" smtClean="0"/>
              <a:t>a</a:t>
            </a:r>
            <a:r>
              <a:rPr lang="en-CA" smtClean="0"/>
              <a:t> = 13.05 mL (experimentally determined)</a:t>
            </a:r>
          </a:p>
          <a:p>
            <a:pPr eaLnBrk="1" hangingPunct="1"/>
            <a:r>
              <a:rPr lang="en-CA" smtClean="0"/>
              <a:t>C</a:t>
            </a:r>
            <a:r>
              <a:rPr lang="en-CA" baseline="-25000" smtClean="0"/>
              <a:t>a</a:t>
            </a:r>
            <a:r>
              <a:rPr lang="en-CA" smtClean="0"/>
              <a:t> = 1                       </a:t>
            </a:r>
          </a:p>
          <a:p>
            <a:pPr eaLnBrk="1" hangingPunct="1"/>
            <a:r>
              <a:rPr lang="en-CA" smtClean="0"/>
              <a:t> C</a:t>
            </a:r>
            <a:r>
              <a:rPr lang="en-CA" baseline="-25000" smtClean="0"/>
              <a:t>b</a:t>
            </a:r>
            <a:r>
              <a:rPr lang="en-CA" smtClean="0"/>
              <a:t> = 1</a:t>
            </a:r>
            <a:br>
              <a:rPr lang="en-CA" smtClean="0"/>
            </a:br>
            <a:endParaRPr lang="en-CA"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CA" smtClean="0"/>
          </a:p>
        </p:txBody>
      </p:sp>
      <p:sp>
        <p:nvSpPr>
          <p:cNvPr id="3" name="Content Placeholder 2"/>
          <p:cNvSpPr>
            <a:spLocks noGrp="1"/>
          </p:cNvSpPr>
          <p:nvPr>
            <p:ph idx="1"/>
          </p:nvPr>
        </p:nvSpPr>
        <p:spPr/>
        <p:txBody>
          <a:bodyPr/>
          <a:lstStyle/>
          <a:p>
            <a:pPr eaLnBrk="1" hangingPunct="1">
              <a:buFont typeface="Wingdings" pitchFamily="2" charset="2"/>
              <a:buNone/>
              <a:defRPr/>
            </a:pPr>
            <a:r>
              <a:rPr lang="en-CA" dirty="0" smtClean="0"/>
              <a:t>Rearrange the titration equation to find M</a:t>
            </a:r>
            <a:r>
              <a:rPr lang="en-CA" baseline="-25000" dirty="0" smtClean="0"/>
              <a:t>a</a:t>
            </a:r>
            <a:r>
              <a:rPr lang="en-CA" dirty="0" smtClean="0"/>
              <a:t>.</a:t>
            </a:r>
            <a:br>
              <a:rPr lang="en-CA" dirty="0" smtClean="0"/>
            </a:br>
            <a:r>
              <a:rPr lang="en-CA" dirty="0" smtClean="0"/>
              <a:t>  </a:t>
            </a:r>
          </a:p>
          <a:p>
            <a:pPr eaLnBrk="1" hangingPunct="1">
              <a:buFont typeface="Wingdings" pitchFamily="2" charset="2"/>
              <a:buNone/>
              <a:defRPr/>
            </a:pPr>
            <a:r>
              <a:rPr lang="en-CA" dirty="0" err="1" smtClean="0"/>
              <a:t>M</a:t>
            </a:r>
            <a:r>
              <a:rPr lang="en-CA" baseline="-25000" dirty="0" err="1" smtClean="0"/>
              <a:t>a</a:t>
            </a:r>
            <a:r>
              <a:rPr lang="en-CA" dirty="0" err="1" smtClean="0"/>
              <a:t>•V</a:t>
            </a:r>
            <a:r>
              <a:rPr lang="en-CA" baseline="-25000" dirty="0" err="1" smtClean="0"/>
              <a:t>a</a:t>
            </a:r>
            <a:r>
              <a:rPr lang="en-CA" dirty="0" err="1" smtClean="0"/>
              <a:t>•C</a:t>
            </a:r>
            <a:r>
              <a:rPr lang="en-CA" baseline="-25000" dirty="0" err="1" smtClean="0"/>
              <a:t>a</a:t>
            </a:r>
            <a:r>
              <a:rPr lang="en-CA" dirty="0" smtClean="0"/>
              <a:t> = </a:t>
            </a:r>
            <a:r>
              <a:rPr lang="en-CA" dirty="0" err="1" smtClean="0"/>
              <a:t>M</a:t>
            </a:r>
            <a:r>
              <a:rPr lang="en-CA" baseline="-25000" dirty="0" err="1" smtClean="0"/>
              <a:t>b</a:t>
            </a:r>
            <a:r>
              <a:rPr lang="en-CA" dirty="0" err="1" smtClean="0"/>
              <a:t>•V</a:t>
            </a:r>
            <a:r>
              <a:rPr lang="en-CA" baseline="-25000" dirty="0" err="1" smtClean="0"/>
              <a:t>b</a:t>
            </a:r>
            <a:r>
              <a:rPr lang="en-CA" dirty="0" err="1" smtClean="0"/>
              <a:t>•C</a:t>
            </a:r>
            <a:r>
              <a:rPr lang="en-CA" baseline="-25000" dirty="0" err="1" smtClean="0"/>
              <a:t>b</a:t>
            </a:r>
            <a:r>
              <a:rPr lang="en-CA" dirty="0" smtClean="0"/>
              <a:t>    rearranges to give</a:t>
            </a:r>
            <a:br>
              <a:rPr lang="en-CA" dirty="0" smtClean="0"/>
            </a:br>
            <a:endParaRPr lang="en-CA" dirty="0" smtClean="0"/>
          </a:p>
          <a:p>
            <a:pPr eaLnBrk="1" hangingPunct="1">
              <a:buFont typeface="Wingdings" pitchFamily="2" charset="2"/>
              <a:buNone/>
              <a:defRPr/>
            </a:pPr>
            <a:r>
              <a:rPr lang="en-CA" dirty="0" smtClean="0"/>
              <a:t> </a:t>
            </a:r>
            <a:r>
              <a:rPr lang="en-CA" u="sng" dirty="0" err="1" smtClean="0"/>
              <a:t>M</a:t>
            </a:r>
            <a:r>
              <a:rPr lang="en-CA" u="sng" baseline="-25000" dirty="0" err="1" smtClean="0"/>
              <a:t>a</a:t>
            </a:r>
            <a:r>
              <a:rPr lang="en-CA" u="sng" dirty="0" err="1" smtClean="0"/>
              <a:t>•</a:t>
            </a:r>
            <a:r>
              <a:rPr lang="en-CA" u="sng" strike="sngStrike" dirty="0" err="1" smtClean="0"/>
              <a:t>V</a:t>
            </a:r>
            <a:r>
              <a:rPr lang="en-CA" u="sng" strike="sngStrike" baseline="-25000" dirty="0" err="1" smtClean="0"/>
              <a:t>a</a:t>
            </a:r>
            <a:r>
              <a:rPr lang="en-CA" u="sng" strike="sngStrike" dirty="0" err="1" smtClean="0"/>
              <a:t>•C</a:t>
            </a:r>
            <a:r>
              <a:rPr lang="en-CA" u="sng" strike="sngStrike" baseline="-25000" dirty="0" err="1" smtClean="0"/>
              <a:t>a</a:t>
            </a:r>
            <a:r>
              <a:rPr lang="en-CA" dirty="0" smtClean="0"/>
              <a:t> = </a:t>
            </a:r>
            <a:r>
              <a:rPr lang="en-CA" u="sng" dirty="0" err="1" smtClean="0"/>
              <a:t>M</a:t>
            </a:r>
            <a:r>
              <a:rPr lang="en-CA" u="sng" baseline="-25000" dirty="0" err="1" smtClean="0"/>
              <a:t>b</a:t>
            </a:r>
            <a:r>
              <a:rPr lang="en-CA" u="sng" dirty="0" err="1" smtClean="0"/>
              <a:t>•V</a:t>
            </a:r>
            <a:r>
              <a:rPr lang="en-CA" u="sng" baseline="-25000" dirty="0" err="1" smtClean="0"/>
              <a:t>b</a:t>
            </a:r>
            <a:r>
              <a:rPr lang="en-CA" u="sng" dirty="0" err="1" smtClean="0"/>
              <a:t>•C</a:t>
            </a:r>
            <a:r>
              <a:rPr lang="en-CA" u="sng" baseline="-25000" dirty="0" err="1" smtClean="0"/>
              <a:t>b</a:t>
            </a:r>
            <a:r>
              <a:rPr lang="en-CA" dirty="0" smtClean="0"/>
              <a:t/>
            </a:r>
            <a:br>
              <a:rPr lang="en-CA" dirty="0" smtClean="0"/>
            </a:br>
            <a:r>
              <a:rPr lang="en-CA" dirty="0" smtClean="0"/>
              <a:t>    </a:t>
            </a:r>
            <a:r>
              <a:rPr lang="en-CA" strike="sngStrike" dirty="0" err="1" smtClean="0"/>
              <a:t>V</a:t>
            </a:r>
            <a:r>
              <a:rPr lang="en-CA" strike="sngStrike" baseline="-25000" dirty="0" err="1" smtClean="0"/>
              <a:t>a</a:t>
            </a:r>
            <a:r>
              <a:rPr lang="en-CA" strike="sngStrike" dirty="0" err="1" smtClean="0"/>
              <a:t>•C</a:t>
            </a:r>
            <a:r>
              <a:rPr lang="en-CA" strike="sngStrike" baseline="-25000" dirty="0" err="1" smtClean="0"/>
              <a:t>a</a:t>
            </a:r>
            <a:r>
              <a:rPr lang="en-CA" dirty="0" smtClean="0"/>
              <a:t>          </a:t>
            </a:r>
            <a:r>
              <a:rPr lang="en-CA" dirty="0" err="1" smtClean="0"/>
              <a:t>V</a:t>
            </a:r>
            <a:r>
              <a:rPr lang="en-CA" baseline="-25000" dirty="0" err="1" smtClean="0"/>
              <a:t>a</a:t>
            </a:r>
            <a:r>
              <a:rPr lang="en-CA" dirty="0" err="1" smtClean="0"/>
              <a:t>•C</a:t>
            </a:r>
            <a:r>
              <a:rPr lang="en-CA" baseline="-25000" dirty="0" err="1" smtClean="0"/>
              <a:t>a</a:t>
            </a:r>
            <a:r>
              <a:rPr lang="en-CA" dirty="0" smtClean="0"/>
              <a:t/>
            </a:r>
            <a:br>
              <a:rPr lang="en-CA" dirty="0" smtClean="0"/>
            </a:br>
            <a:r>
              <a:rPr lang="en-CA" dirty="0" smtClean="0"/>
              <a:t> </a:t>
            </a:r>
          </a:p>
          <a:p>
            <a:pPr eaLnBrk="1" hangingPunct="1">
              <a:buFont typeface="Wingdings" pitchFamily="2" charset="2"/>
              <a:buNone/>
              <a:defRPr/>
            </a:pPr>
            <a:r>
              <a:rPr lang="en-CA" dirty="0" smtClean="0"/>
              <a:t> M</a:t>
            </a:r>
            <a:r>
              <a:rPr lang="en-CA" baseline="-25000" dirty="0" smtClean="0"/>
              <a:t>a</a:t>
            </a:r>
            <a:r>
              <a:rPr lang="en-CA" dirty="0" smtClean="0"/>
              <a:t> = </a:t>
            </a:r>
            <a:r>
              <a:rPr lang="en-CA" u="sng" dirty="0" err="1" smtClean="0"/>
              <a:t>M</a:t>
            </a:r>
            <a:r>
              <a:rPr lang="en-CA" u="sng" baseline="-25000" dirty="0" err="1" smtClean="0"/>
              <a:t>b</a:t>
            </a:r>
            <a:r>
              <a:rPr lang="en-CA" u="sng" dirty="0" err="1" smtClean="0"/>
              <a:t>•V</a:t>
            </a:r>
            <a:r>
              <a:rPr lang="en-CA" u="sng" baseline="-25000" dirty="0" err="1" smtClean="0"/>
              <a:t>b</a:t>
            </a:r>
            <a:r>
              <a:rPr lang="en-CA" u="sng" dirty="0" err="1" smtClean="0"/>
              <a:t>•C</a:t>
            </a:r>
            <a:r>
              <a:rPr lang="en-CA" u="sng" baseline="-25000" dirty="0" err="1" smtClean="0"/>
              <a:t>b</a:t>
            </a:r>
            <a:r>
              <a:rPr lang="en-CA" dirty="0" smtClean="0"/>
              <a:t/>
            </a:r>
            <a:br>
              <a:rPr lang="en-CA" dirty="0" smtClean="0"/>
            </a:br>
            <a:r>
              <a:rPr lang="en-CA" dirty="0" smtClean="0"/>
              <a:t>             </a:t>
            </a:r>
            <a:r>
              <a:rPr lang="en-CA" dirty="0" err="1" smtClean="0"/>
              <a:t>V</a:t>
            </a:r>
            <a:r>
              <a:rPr lang="en-CA" baseline="-25000" dirty="0" err="1" smtClean="0"/>
              <a:t>a</a:t>
            </a:r>
            <a:r>
              <a:rPr lang="en-CA" dirty="0" err="1" smtClean="0"/>
              <a:t>•C</a:t>
            </a:r>
            <a:r>
              <a:rPr lang="en-CA" baseline="-25000" dirty="0" err="1" smtClean="0"/>
              <a:t>a</a:t>
            </a:r>
            <a:endParaRPr lang="en-CA"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CA" smtClean="0"/>
          </a:p>
        </p:txBody>
      </p:sp>
      <p:sp>
        <p:nvSpPr>
          <p:cNvPr id="26627" name="Content Placeholder 2"/>
          <p:cNvSpPr>
            <a:spLocks noGrp="1"/>
          </p:cNvSpPr>
          <p:nvPr>
            <p:ph idx="1"/>
          </p:nvPr>
        </p:nvSpPr>
        <p:spPr/>
        <p:txBody>
          <a:bodyPr/>
          <a:lstStyle/>
          <a:p>
            <a:pPr eaLnBrk="1" hangingPunct="1">
              <a:buFont typeface="Wingdings" pitchFamily="2" charset="2"/>
              <a:buNone/>
            </a:pPr>
            <a:r>
              <a:rPr lang="en-CA" smtClean="0"/>
              <a:t> M</a:t>
            </a:r>
            <a:r>
              <a:rPr lang="en-CA" baseline="-25000" smtClean="0"/>
              <a:t>a</a:t>
            </a:r>
            <a:r>
              <a:rPr lang="en-CA" smtClean="0"/>
              <a:t> = </a:t>
            </a:r>
            <a:r>
              <a:rPr lang="en-CA" u="sng" smtClean="0"/>
              <a:t>M</a:t>
            </a:r>
            <a:r>
              <a:rPr lang="en-CA" u="sng" baseline="-25000" smtClean="0"/>
              <a:t>b</a:t>
            </a:r>
            <a:r>
              <a:rPr lang="en-CA" u="sng" smtClean="0"/>
              <a:t>•V</a:t>
            </a:r>
            <a:r>
              <a:rPr lang="en-CA" u="sng" baseline="-25000" smtClean="0"/>
              <a:t>b</a:t>
            </a:r>
            <a:r>
              <a:rPr lang="en-CA" u="sng" smtClean="0"/>
              <a:t>•C</a:t>
            </a:r>
            <a:r>
              <a:rPr lang="en-CA" u="sng" baseline="-25000" smtClean="0"/>
              <a:t>b</a:t>
            </a:r>
            <a:r>
              <a:rPr lang="en-CA" smtClean="0"/>
              <a:t/>
            </a:r>
            <a:br>
              <a:rPr lang="en-CA" smtClean="0"/>
            </a:br>
            <a:r>
              <a:rPr lang="en-CA" smtClean="0"/>
              <a:t>             V</a:t>
            </a:r>
            <a:r>
              <a:rPr lang="en-CA" baseline="-25000" smtClean="0"/>
              <a:t>a</a:t>
            </a:r>
            <a:r>
              <a:rPr lang="en-CA" smtClean="0"/>
              <a:t>•C</a:t>
            </a:r>
            <a:r>
              <a:rPr lang="en-CA" baseline="-25000" smtClean="0"/>
              <a:t>a</a:t>
            </a:r>
          </a:p>
          <a:p>
            <a:pPr eaLnBrk="1" hangingPunct="1">
              <a:buFont typeface="Wingdings" pitchFamily="2" charset="2"/>
              <a:buNone/>
            </a:pPr>
            <a:r>
              <a:rPr lang="en-CA" smtClean="0"/>
              <a:t>  M</a:t>
            </a:r>
            <a:r>
              <a:rPr lang="en-CA" baseline="-25000" smtClean="0"/>
              <a:t>a</a:t>
            </a:r>
            <a:r>
              <a:rPr lang="en-CA" smtClean="0"/>
              <a:t> = </a:t>
            </a:r>
            <a:r>
              <a:rPr lang="en-CA" u="sng" smtClean="0"/>
              <a:t>0.200 mol/L •  13.05 mL • 1</a:t>
            </a:r>
            <a:r>
              <a:rPr lang="en-CA" smtClean="0"/>
              <a:t/>
            </a:r>
            <a:br>
              <a:rPr lang="en-CA" smtClean="0"/>
            </a:br>
            <a:r>
              <a:rPr lang="en-CA" smtClean="0"/>
              <a:t>                  10.0 mL • 1</a:t>
            </a:r>
            <a:br>
              <a:rPr lang="en-CA" smtClean="0"/>
            </a:br>
            <a:r>
              <a:rPr lang="en-CA" smtClean="0"/>
              <a:t> </a:t>
            </a:r>
          </a:p>
          <a:p>
            <a:pPr eaLnBrk="1" hangingPunct="1">
              <a:buFont typeface="Wingdings" pitchFamily="2" charset="2"/>
              <a:buNone/>
            </a:pPr>
            <a:r>
              <a:rPr lang="en-CA" smtClean="0"/>
              <a:t>= 0.261 mol/L for the HCl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01140826">
  <a:themeElements>
    <a:clrScheme name="Default Design 1">
      <a:dk1>
        <a:srgbClr val="000000"/>
      </a:dk1>
      <a:lt1>
        <a:srgbClr val="FFFFFF"/>
      </a:lt1>
      <a:dk2>
        <a:srgbClr val="000000"/>
      </a:dk2>
      <a:lt2>
        <a:srgbClr val="FFFFFF"/>
      </a:lt2>
      <a:accent1>
        <a:srgbClr val="000066"/>
      </a:accent1>
      <a:accent2>
        <a:srgbClr val="000099"/>
      </a:accent2>
      <a:accent3>
        <a:srgbClr val="FFFFFF"/>
      </a:accent3>
      <a:accent4>
        <a:srgbClr val="000000"/>
      </a:accent4>
      <a:accent5>
        <a:srgbClr val="AAAAB8"/>
      </a:accent5>
      <a:accent6>
        <a:srgbClr val="00008A"/>
      </a:accent6>
      <a:hlink>
        <a:srgbClr val="2660B6"/>
      </a:hlink>
      <a:folHlink>
        <a:srgbClr val="875FD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FFFFFF"/>
        </a:lt2>
        <a:accent1>
          <a:srgbClr val="000066"/>
        </a:accent1>
        <a:accent2>
          <a:srgbClr val="000099"/>
        </a:accent2>
        <a:accent3>
          <a:srgbClr val="FFFFFF"/>
        </a:accent3>
        <a:accent4>
          <a:srgbClr val="000000"/>
        </a:accent4>
        <a:accent5>
          <a:srgbClr val="AAAAB8"/>
        </a:accent5>
        <a:accent6>
          <a:srgbClr val="00008A"/>
        </a:accent6>
        <a:hlink>
          <a:srgbClr val="2660B6"/>
        </a:hlink>
        <a:folHlink>
          <a:srgbClr val="875FD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118</TotalTime>
  <Words>2778</Words>
  <Application>Microsoft Office PowerPoint</Application>
  <PresentationFormat>On-screen Show (4:3)</PresentationFormat>
  <Paragraphs>386</Paragraphs>
  <Slides>100</Slides>
  <Notes>2</Notes>
  <HiddenSlides>0</HiddenSlides>
  <MMClips>0</MMClips>
  <ScaleCrop>false</ScaleCrop>
  <HeadingPairs>
    <vt:vector size="4" baseType="variant">
      <vt:variant>
        <vt:lpstr>Theme</vt:lpstr>
      </vt:variant>
      <vt:variant>
        <vt:i4>2</vt:i4>
      </vt:variant>
      <vt:variant>
        <vt:lpstr>Slide Titles</vt:lpstr>
      </vt:variant>
      <vt:variant>
        <vt:i4>100</vt:i4>
      </vt:variant>
    </vt:vector>
  </HeadingPairs>
  <TitlesOfParts>
    <vt:vector size="102" baseType="lpstr">
      <vt:lpstr>Solstice</vt:lpstr>
      <vt:lpstr>01140826</vt:lpstr>
      <vt:lpstr>Water: Essential for Life</vt:lpstr>
      <vt:lpstr>Water: Essential for Life</vt:lpstr>
      <vt:lpstr>Water: Essential for Life</vt:lpstr>
      <vt:lpstr>Slide 4</vt:lpstr>
      <vt:lpstr>Slide 5</vt:lpstr>
      <vt:lpstr>Slide 6</vt:lpstr>
      <vt:lpstr>Slide 7</vt:lpstr>
      <vt:lpstr>Slide 8</vt:lpstr>
      <vt:lpstr>  Physical properties of water </vt:lpstr>
      <vt:lpstr>  Physical properties of water </vt:lpstr>
      <vt:lpstr>  Physical properties of water </vt:lpstr>
      <vt:lpstr>Chemical Properties of Water </vt:lpstr>
      <vt:lpstr>Chemical Properties of Water </vt:lpstr>
      <vt:lpstr>Slide 14</vt:lpstr>
      <vt:lpstr>Slide 15</vt:lpstr>
      <vt:lpstr>Slide 16</vt:lpstr>
      <vt:lpstr>Questions</vt:lpstr>
      <vt:lpstr>Hard Water</vt:lpstr>
      <vt:lpstr>Hard water</vt:lpstr>
      <vt:lpstr>Hard water</vt:lpstr>
      <vt:lpstr>Slide 21</vt:lpstr>
      <vt:lpstr>Soft Water </vt:lpstr>
      <vt:lpstr>Soft Water</vt:lpstr>
      <vt:lpstr>Soft water</vt:lpstr>
      <vt:lpstr>Dissolved Oxygen </vt:lpstr>
      <vt:lpstr>Slide 26</vt:lpstr>
      <vt:lpstr>Slide 27</vt:lpstr>
      <vt:lpstr>Questions</vt:lpstr>
      <vt:lpstr>What’s in Polluted Water?</vt:lpstr>
      <vt:lpstr>1. Physical Contaminants </vt:lpstr>
      <vt:lpstr>2. Biological Contaminants </vt:lpstr>
      <vt:lpstr>3. Chemical Contaminants </vt:lpstr>
      <vt:lpstr>What you Can Do</vt:lpstr>
      <vt:lpstr>Slide 34</vt:lpstr>
      <vt:lpstr>Questions</vt:lpstr>
      <vt:lpstr>Acids and Bases</vt:lpstr>
      <vt:lpstr>Arrhenius Model of Acids and Bases</vt:lpstr>
      <vt:lpstr>Arrhenius Model of Acids and Bases</vt:lpstr>
      <vt:lpstr>Slide 39</vt:lpstr>
      <vt:lpstr>Slide 40</vt:lpstr>
      <vt:lpstr>Arrhenius base </vt:lpstr>
      <vt:lpstr>Slide 42</vt:lpstr>
      <vt:lpstr>Properties of Acids and Bases</vt:lpstr>
      <vt:lpstr>Strong versus Weak</vt:lpstr>
      <vt:lpstr>Slide 45</vt:lpstr>
      <vt:lpstr>Concentrated versus Dilute</vt:lpstr>
      <vt:lpstr>Slide 47</vt:lpstr>
      <vt:lpstr>Slide 48</vt:lpstr>
      <vt:lpstr>Hydrogen Ion and Hydroxide Ion Concentrations</vt:lpstr>
      <vt:lpstr>Slide 50</vt:lpstr>
      <vt:lpstr>Example a</vt:lpstr>
      <vt:lpstr>Slide 52</vt:lpstr>
      <vt:lpstr>Slide 53</vt:lpstr>
      <vt:lpstr>Example b</vt:lpstr>
      <vt:lpstr>Slide 55</vt:lpstr>
      <vt:lpstr>Slide 56</vt:lpstr>
      <vt:lpstr>Slide 57</vt:lpstr>
      <vt:lpstr>pH:   Power of Hydrogen</vt:lpstr>
      <vt:lpstr>Slide 59</vt:lpstr>
      <vt:lpstr>Slide 60</vt:lpstr>
      <vt:lpstr>Slide 61</vt:lpstr>
      <vt:lpstr>Slide 62</vt:lpstr>
      <vt:lpstr>Slide 63</vt:lpstr>
      <vt:lpstr>pH scale</vt:lpstr>
      <vt:lpstr>Examples:</vt:lpstr>
      <vt:lpstr>Strong acids and bases</vt:lpstr>
      <vt:lpstr>Example</vt:lpstr>
      <vt:lpstr>Example </vt:lpstr>
      <vt:lpstr>To summarize</vt:lpstr>
      <vt:lpstr>Practice Problem </vt:lpstr>
      <vt:lpstr>1. Determine the Hydroxide ion molar concentration</vt:lpstr>
      <vt:lpstr>2. Determine pOH</vt:lpstr>
      <vt:lpstr>3. Determine the pH </vt:lpstr>
      <vt:lpstr>4. Determine the hydrogen ion concentration </vt:lpstr>
      <vt:lpstr>Slide 75</vt:lpstr>
      <vt:lpstr>Acid Base Reactions</vt:lpstr>
      <vt:lpstr>Acid and Bases Reactions (316-321)</vt:lpstr>
      <vt:lpstr>Slide 78</vt:lpstr>
      <vt:lpstr>Slide 79</vt:lpstr>
      <vt:lpstr>Slide 80</vt:lpstr>
      <vt:lpstr>Neutralization example</vt:lpstr>
      <vt:lpstr>Neutralization reactions</vt:lpstr>
      <vt:lpstr>Slide 83</vt:lpstr>
      <vt:lpstr>Acid Base Titrations</vt:lpstr>
      <vt:lpstr>Slide 85</vt:lpstr>
      <vt:lpstr>Slide 86</vt:lpstr>
      <vt:lpstr>Slide 87</vt:lpstr>
      <vt:lpstr>Sample Quantitative Analysis Using a Titration</vt:lpstr>
      <vt:lpstr>Slide 89</vt:lpstr>
      <vt:lpstr>Method 1 (text book)</vt:lpstr>
      <vt:lpstr>Method 1 (text book)</vt:lpstr>
      <vt:lpstr>Method 1 (text book)</vt:lpstr>
      <vt:lpstr>Method 1 (text book)</vt:lpstr>
      <vt:lpstr>Method 2 (less work) but more math</vt:lpstr>
      <vt:lpstr>Method 2</vt:lpstr>
      <vt:lpstr>Method 2</vt:lpstr>
      <vt:lpstr>Slide 97</vt:lpstr>
      <vt:lpstr>Slide 98</vt:lpstr>
      <vt:lpstr>Slide 99</vt:lpstr>
      <vt:lpstr>Slide 100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Hoover</dc:creator>
  <cp:lastModifiedBy>Dave Hoover</cp:lastModifiedBy>
  <cp:revision>5</cp:revision>
  <dcterms:created xsi:type="dcterms:W3CDTF">2011-05-13T12:20:11Z</dcterms:created>
  <dcterms:modified xsi:type="dcterms:W3CDTF">2011-05-27T00:00:25Z</dcterms:modified>
</cp:coreProperties>
</file>