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sldIdLst>
    <p:sldId id="256" r:id="rId2"/>
    <p:sldId id="257" r:id="rId3"/>
    <p:sldId id="258" r:id="rId4"/>
    <p:sldId id="259" r:id="rId5"/>
    <p:sldId id="282" r:id="rId6"/>
    <p:sldId id="261" r:id="rId7"/>
    <p:sldId id="260" r:id="rId8"/>
    <p:sldId id="262" r:id="rId9"/>
    <p:sldId id="263" r:id="rId10"/>
    <p:sldId id="264" r:id="rId11"/>
    <p:sldId id="265" r:id="rId12"/>
    <p:sldId id="266" r:id="rId13"/>
    <p:sldId id="267" r:id="rId14"/>
    <p:sldId id="268" r:id="rId15"/>
    <p:sldId id="269" r:id="rId16"/>
    <p:sldId id="275" r:id="rId17"/>
    <p:sldId id="276" r:id="rId18"/>
    <p:sldId id="277" r:id="rId19"/>
    <p:sldId id="278" r:id="rId20"/>
    <p:sldId id="279" r:id="rId21"/>
    <p:sldId id="280" r:id="rId22"/>
    <p:sldId id="283" r:id="rId23"/>
    <p:sldId id="284" r:id="rId24"/>
    <p:sldId id="285" r:id="rId25"/>
    <p:sldId id="286" r:id="rId26"/>
    <p:sldId id="287" r:id="rId27"/>
    <p:sldId id="28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48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052BD3-9696-40D3-9313-B48C96567469}" type="datetimeFigureOut">
              <a:rPr lang="en-CA" smtClean="0"/>
              <a:pPr/>
              <a:t>11/12/2011</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2C31C0-7E6B-4E51-B53D-4EE077B76ABE}"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5D2C31C0-7E6B-4E51-B53D-4EE077B76ABE}" type="slidenum">
              <a:rPr lang="en-CA" smtClean="0"/>
              <a:pPr/>
              <a:t>1</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0AB31BCD-1D5B-4726-BF5C-C8975669519B}" type="datetimeFigureOut">
              <a:rPr lang="en-CA" smtClean="0"/>
              <a:pPr/>
              <a:t>11/12/2011</a:t>
            </a:fld>
            <a:endParaRPr lang="en-CA"/>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CA"/>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73A8EEC-5E7A-4614-A479-FA73C6B2EAD3}"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AB31BCD-1D5B-4726-BF5C-C8975669519B}" type="datetimeFigureOut">
              <a:rPr lang="en-CA" smtClean="0"/>
              <a:pPr/>
              <a:t>11/12/2011</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A73A8EEC-5E7A-4614-A479-FA73C6B2EAD3}"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0AB31BCD-1D5B-4726-BF5C-C8975669519B}" type="datetimeFigureOut">
              <a:rPr lang="en-CA" smtClean="0"/>
              <a:pPr/>
              <a:t>11/12/2011</a:t>
            </a:fld>
            <a:endParaRPr lang="en-CA"/>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CA"/>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73A8EEC-5E7A-4614-A479-FA73C6B2EAD3}"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AB31BCD-1D5B-4726-BF5C-C8975669519B}" type="datetimeFigureOut">
              <a:rPr lang="en-CA" smtClean="0"/>
              <a:pPr/>
              <a:t>11/12/2011</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A73A8EEC-5E7A-4614-A479-FA73C6B2EAD3}"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0AB31BCD-1D5B-4726-BF5C-C8975669519B}" type="datetimeFigureOut">
              <a:rPr lang="en-CA" smtClean="0"/>
              <a:pPr/>
              <a:t>11/12/2011</a:t>
            </a:fld>
            <a:endParaRPr lang="en-CA"/>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CA"/>
          </a:p>
        </p:txBody>
      </p:sp>
      <p:sp>
        <p:nvSpPr>
          <p:cNvPr id="6" name="Slide Number Placeholder 5"/>
          <p:cNvSpPr>
            <a:spLocks noGrp="1"/>
          </p:cNvSpPr>
          <p:nvPr>
            <p:ph type="sldNum" sz="quarter" idx="12"/>
          </p:nvPr>
        </p:nvSpPr>
        <p:spPr>
          <a:xfrm>
            <a:off x="6733952" y="6555112"/>
            <a:ext cx="588336" cy="228600"/>
          </a:xfrm>
        </p:spPr>
        <p:txBody>
          <a:bodyPr/>
          <a:lstStyle>
            <a:extLst/>
          </a:lstStyle>
          <a:p>
            <a:fld id="{A73A8EEC-5E7A-4614-A479-FA73C6B2EAD3}"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AB31BCD-1D5B-4726-BF5C-C8975669519B}" type="datetimeFigureOut">
              <a:rPr lang="en-CA" smtClean="0"/>
              <a:pPr/>
              <a:t>11/12/2011</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A73A8EEC-5E7A-4614-A479-FA73C6B2EAD3}"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AB31BCD-1D5B-4726-BF5C-C8975669519B}" type="datetimeFigureOut">
              <a:rPr lang="en-CA" smtClean="0"/>
              <a:pPr/>
              <a:t>11/12/2011</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A73A8EEC-5E7A-4614-A479-FA73C6B2EAD3}"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AB31BCD-1D5B-4726-BF5C-C8975669519B}" type="datetimeFigureOut">
              <a:rPr lang="en-CA" smtClean="0"/>
              <a:pPr/>
              <a:t>11/12/2011</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A73A8EEC-5E7A-4614-A479-FA73C6B2EAD3}"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0AB31BCD-1D5B-4726-BF5C-C8975669519B}" type="datetimeFigureOut">
              <a:rPr lang="en-CA" smtClean="0"/>
              <a:pPr/>
              <a:t>11/12/2011</a:t>
            </a:fld>
            <a:endParaRPr lang="en-CA"/>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CA"/>
          </a:p>
        </p:txBody>
      </p:sp>
      <p:sp>
        <p:nvSpPr>
          <p:cNvPr id="4" name="Slide Number Placeholder 3"/>
          <p:cNvSpPr>
            <a:spLocks noGrp="1"/>
          </p:cNvSpPr>
          <p:nvPr>
            <p:ph type="sldNum" sz="quarter" idx="12"/>
          </p:nvPr>
        </p:nvSpPr>
        <p:spPr/>
        <p:txBody>
          <a:bodyPr/>
          <a:lstStyle>
            <a:extLst/>
          </a:lstStyle>
          <a:p>
            <a:fld id="{A73A8EEC-5E7A-4614-A479-FA73C6B2EAD3}"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AB31BCD-1D5B-4726-BF5C-C8975669519B}" type="datetimeFigureOut">
              <a:rPr lang="en-CA" smtClean="0"/>
              <a:pPr/>
              <a:t>11/12/2011</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A73A8EEC-5E7A-4614-A479-FA73C6B2EAD3}"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0AB31BCD-1D5B-4726-BF5C-C8975669519B}" type="datetimeFigureOut">
              <a:rPr lang="en-CA" smtClean="0"/>
              <a:pPr/>
              <a:t>11/12/2011</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A73A8EEC-5E7A-4614-A479-FA73C6B2EAD3}" type="slidenum">
              <a:rPr lang="en-CA" smtClean="0"/>
              <a:pPr/>
              <a:t>‹#›</a:t>
            </a:fld>
            <a:endParaRPr lang="en-CA"/>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0AB31BCD-1D5B-4726-BF5C-C8975669519B}" type="datetimeFigureOut">
              <a:rPr lang="en-CA" smtClean="0"/>
              <a:pPr/>
              <a:t>11/12/2011</a:t>
            </a:fld>
            <a:endParaRPr lang="en-CA"/>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CA"/>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73A8EEC-5E7A-4614-A479-FA73C6B2EAD3}"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http://www.scrollinondubs.com/wp-content/uploads/2007/09/9voltBattery.jpg" TargetMode="External"/><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Electric Potential </a:t>
            </a:r>
            <a:r>
              <a:rPr lang="en-CA" dirty="0" smtClean="0"/>
              <a:t>Difference</a:t>
            </a:r>
            <a:br>
              <a:rPr lang="en-CA" dirty="0" smtClean="0"/>
            </a:br>
            <a:r>
              <a:rPr lang="en-CA" dirty="0" smtClean="0"/>
              <a:t>aka Voltage</a:t>
            </a:r>
            <a:endParaRPr lang="en-CA" dirty="0"/>
          </a:p>
        </p:txBody>
      </p:sp>
      <p:sp>
        <p:nvSpPr>
          <p:cNvPr id="3" name="Subtitle 2"/>
          <p:cNvSpPr>
            <a:spLocks noGrp="1"/>
          </p:cNvSpPr>
          <p:nvPr>
            <p:ph type="subTitle" idx="1"/>
          </p:nvPr>
        </p:nvSpPr>
        <p:spPr/>
        <p:txBody>
          <a:bodyPr/>
          <a:lstStyle/>
          <a:p>
            <a:r>
              <a:rPr lang="en-CA" dirty="0" smtClean="0"/>
              <a:t>Lesson </a:t>
            </a:r>
            <a:r>
              <a:rPr lang="en-CA" dirty="0" smtClean="0"/>
              <a:t>10</a:t>
            </a:r>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pic>
        <p:nvPicPr>
          <p:cNvPr id="18434"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483768" y="1340768"/>
            <a:ext cx="2195736" cy="2139435"/>
          </a:xfrm>
          <a:prstGeom prst="rect">
            <a:avLst/>
          </a:prstGeom>
          <a:noFill/>
        </p:spPr>
      </p:pic>
      <p:pic>
        <p:nvPicPr>
          <p:cNvPr id="18433"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691680" y="4077072"/>
            <a:ext cx="3877892" cy="1601738"/>
          </a:xfrm>
          <a:prstGeom prst="rect">
            <a:avLst/>
          </a:prstGeom>
          <a:noFill/>
        </p:spPr>
      </p:pic>
      <p:sp>
        <p:nvSpPr>
          <p:cNvPr id="18435"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18436" name="Rectangle 4"/>
          <p:cNvSpPr>
            <a:spLocks noChangeArrowheads="1"/>
          </p:cNvSpPr>
          <p:nvPr/>
        </p:nvSpPr>
        <p:spPr bwMode="auto">
          <a:xfrm>
            <a:off x="0" y="819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b="1" dirty="0" smtClean="0">
                <a:solidFill>
                  <a:srgbClr val="002060"/>
                </a:solidFill>
              </a:rPr>
              <a:t>V = 1.2 x 10</a:t>
            </a:r>
            <a:r>
              <a:rPr lang="en-CA" b="1" baseline="30000" dirty="0" smtClean="0">
                <a:solidFill>
                  <a:srgbClr val="002060"/>
                </a:solidFill>
              </a:rPr>
              <a:t>2</a:t>
            </a:r>
            <a:r>
              <a:rPr lang="en-CA" b="1" dirty="0" smtClean="0">
                <a:solidFill>
                  <a:srgbClr val="002060"/>
                </a:solidFill>
              </a:rPr>
              <a:t> V</a:t>
            </a:r>
          </a:p>
          <a:p>
            <a:r>
              <a:rPr lang="en-CA" dirty="0" smtClean="0"/>
              <a:t>Therefore, the potential difference or voltage in the air conditioner is 1.2 x 10</a:t>
            </a:r>
            <a:r>
              <a:rPr lang="en-CA" baseline="30000" dirty="0" smtClean="0"/>
              <a:t>2</a:t>
            </a:r>
            <a:r>
              <a:rPr lang="en-CA" dirty="0" smtClean="0"/>
              <a:t> V</a:t>
            </a:r>
            <a:endParaRPr lang="en-C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Example 2: Energy and potential difference</a:t>
            </a:r>
            <a:endParaRPr lang="en-CA" dirty="0"/>
          </a:p>
        </p:txBody>
      </p:sp>
      <p:sp>
        <p:nvSpPr>
          <p:cNvPr id="3" name="Content Placeholder 2"/>
          <p:cNvSpPr>
            <a:spLocks noGrp="1"/>
          </p:cNvSpPr>
          <p:nvPr>
            <p:ph idx="1"/>
          </p:nvPr>
        </p:nvSpPr>
        <p:spPr/>
        <p:txBody>
          <a:bodyPr/>
          <a:lstStyle/>
          <a:p>
            <a:r>
              <a:rPr lang="en-CA" dirty="0" smtClean="0"/>
              <a:t>A static electric shock delivered to a student from a “friend” transfers 1.5 x 10</a:t>
            </a:r>
            <a:r>
              <a:rPr lang="en-CA" baseline="30000" dirty="0" smtClean="0"/>
              <a:t>1</a:t>
            </a:r>
            <a:r>
              <a:rPr lang="en-CA" dirty="0" smtClean="0"/>
              <a:t> J of electric energy through a potential difference of 500 V. What is the quantity charge transferred in the spark?</a:t>
            </a:r>
          </a:p>
          <a:p>
            <a:endParaRPr lang="en-CA" dirty="0" smtClean="0">
              <a:solidFill>
                <a:srgbClr val="002060"/>
              </a:solidFill>
            </a:endParaRPr>
          </a:p>
          <a:p>
            <a:r>
              <a:rPr lang="en-CA" dirty="0" smtClean="0">
                <a:solidFill>
                  <a:srgbClr val="002060"/>
                </a:solidFill>
              </a:rPr>
              <a:t>E = 1.5 x 10</a:t>
            </a:r>
            <a:r>
              <a:rPr lang="en-CA" baseline="30000" dirty="0" smtClean="0">
                <a:solidFill>
                  <a:srgbClr val="002060"/>
                </a:solidFill>
              </a:rPr>
              <a:t>1</a:t>
            </a:r>
            <a:r>
              <a:rPr lang="en-CA" dirty="0" smtClean="0">
                <a:solidFill>
                  <a:srgbClr val="002060"/>
                </a:solidFill>
              </a:rPr>
              <a:t> J</a:t>
            </a:r>
          </a:p>
          <a:p>
            <a:r>
              <a:rPr lang="en-CA" dirty="0" smtClean="0">
                <a:solidFill>
                  <a:srgbClr val="002060"/>
                </a:solidFill>
              </a:rPr>
              <a:t>V = 500 V</a:t>
            </a:r>
          </a:p>
          <a:p>
            <a:r>
              <a:rPr lang="en-CA" dirty="0" smtClean="0">
                <a:solidFill>
                  <a:srgbClr val="002060"/>
                </a:solidFill>
              </a:rPr>
              <a:t>Q = ?</a:t>
            </a:r>
          </a:p>
          <a:p>
            <a:endParaRPr lang="en-CA" dirty="0" smtClean="0"/>
          </a:p>
          <a:p>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dirty="0"/>
          </a:p>
        </p:txBody>
      </p:sp>
      <p:pic>
        <p:nvPicPr>
          <p:cNvPr id="24578"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555776" y="1412776"/>
            <a:ext cx="2175979" cy="1963688"/>
          </a:xfrm>
          <a:prstGeom prst="rect">
            <a:avLst/>
          </a:prstGeom>
          <a:noFill/>
        </p:spPr>
      </p:pic>
      <p:pic>
        <p:nvPicPr>
          <p:cNvPr id="24577"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259632" y="4077072"/>
            <a:ext cx="4517242" cy="1899295"/>
          </a:xfrm>
          <a:prstGeom prst="rect">
            <a:avLst/>
          </a:prstGeom>
          <a:noFill/>
        </p:spPr>
      </p:pic>
      <p:sp>
        <p:nvSpPr>
          <p:cNvPr id="2457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24580" name="Rectangle 4"/>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b="1" dirty="0" smtClean="0">
                <a:solidFill>
                  <a:srgbClr val="002060"/>
                </a:solidFill>
              </a:rPr>
              <a:t>Q = 0.03 C</a:t>
            </a:r>
          </a:p>
          <a:p>
            <a:r>
              <a:rPr lang="en-CA" dirty="0" smtClean="0"/>
              <a:t>Therefore, the charge transfer between friends is 0.03 C. </a:t>
            </a:r>
            <a:endParaRPr lang="en-C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Recall that  and </a:t>
            </a:r>
          </a:p>
          <a:p>
            <a:r>
              <a:rPr lang="en-CA" dirty="0" smtClean="0"/>
              <a:t>So E = </a:t>
            </a:r>
            <a:r>
              <a:rPr lang="en-CA" dirty="0" err="1" smtClean="0"/>
              <a:t>VQ</a:t>
            </a:r>
            <a:r>
              <a:rPr lang="en-CA" dirty="0" smtClean="0"/>
              <a:t> and Q = It</a:t>
            </a:r>
          </a:p>
          <a:p>
            <a:r>
              <a:rPr lang="en-CA" dirty="0" smtClean="0"/>
              <a:t>Therefore, </a:t>
            </a:r>
            <a:r>
              <a:rPr lang="en-CA" b="1" dirty="0" smtClean="0">
                <a:solidFill>
                  <a:srgbClr val="002060"/>
                </a:solidFill>
              </a:rPr>
              <a:t>E = </a:t>
            </a:r>
            <a:r>
              <a:rPr lang="en-CA" b="1" dirty="0" err="1" smtClean="0">
                <a:solidFill>
                  <a:srgbClr val="002060"/>
                </a:solidFill>
              </a:rPr>
              <a:t>VIt</a:t>
            </a:r>
            <a:endParaRPr lang="en-CA" dirty="0">
              <a:solidFill>
                <a:srgbClr val="002060"/>
              </a:solidFill>
            </a:endParaRPr>
          </a:p>
        </p:txBody>
      </p:sp>
      <p:pic>
        <p:nvPicPr>
          <p:cNvPr id="25604" name="Picture 4"/>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499992" y="2348880"/>
            <a:ext cx="2811860" cy="1124744"/>
          </a:xfrm>
          <a:prstGeom prst="rect">
            <a:avLst/>
          </a:prstGeom>
          <a:noFill/>
        </p:spPr>
      </p:pic>
      <p:pic>
        <p:nvPicPr>
          <p:cNvPr id="25603"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843808" y="3717032"/>
            <a:ext cx="1649760" cy="1484784"/>
          </a:xfrm>
          <a:prstGeom prst="rect">
            <a:avLst/>
          </a:prstGeom>
          <a:noFill/>
        </p:spPr>
      </p:pic>
      <p:pic>
        <p:nvPicPr>
          <p:cNvPr id="25602"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755576" y="5085184"/>
            <a:ext cx="1569751" cy="1412776"/>
          </a:xfrm>
          <a:prstGeom prst="rect">
            <a:avLst/>
          </a:prstGeom>
          <a:noFill/>
        </p:spPr>
      </p:pic>
      <p:pic>
        <p:nvPicPr>
          <p:cNvPr id="25601" name="Picture 1"/>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5364088" y="5085184"/>
            <a:ext cx="1729769" cy="1556792"/>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Measuring Potential Difference</a:t>
            </a:r>
            <a:endParaRPr lang="en-CA" dirty="0"/>
          </a:p>
        </p:txBody>
      </p:sp>
      <p:sp>
        <p:nvSpPr>
          <p:cNvPr id="3" name="Content Placeholder 2"/>
          <p:cNvSpPr>
            <a:spLocks noGrp="1"/>
          </p:cNvSpPr>
          <p:nvPr>
            <p:ph idx="1"/>
          </p:nvPr>
        </p:nvSpPr>
        <p:spPr/>
        <p:txBody>
          <a:bodyPr/>
          <a:lstStyle/>
          <a:p>
            <a:r>
              <a:rPr lang="en-CA" dirty="0" smtClean="0"/>
              <a:t>Potential difference between any two points can be measured using a </a:t>
            </a:r>
            <a:r>
              <a:rPr lang="en-CA" b="1" dirty="0" smtClean="0">
                <a:solidFill>
                  <a:srgbClr val="002060"/>
                </a:solidFill>
              </a:rPr>
              <a:t>voltmeter</a:t>
            </a:r>
            <a:r>
              <a:rPr lang="en-CA" b="1" dirty="0" smtClean="0"/>
              <a:t>. </a:t>
            </a:r>
            <a:r>
              <a:rPr lang="en-CA" dirty="0" smtClean="0"/>
              <a:t>A voltmeter must be connected in </a:t>
            </a:r>
            <a:r>
              <a:rPr lang="en-CA" b="1" dirty="0" smtClean="0">
                <a:solidFill>
                  <a:srgbClr val="002060"/>
                </a:solidFill>
              </a:rPr>
              <a:t>parallel</a:t>
            </a:r>
            <a:r>
              <a:rPr lang="en-CA" dirty="0" smtClean="0"/>
              <a:t> with a load in the circuit in order to compare the potential before and after the load.</a:t>
            </a:r>
            <a:endParaRPr lang="en-CA" dirty="0"/>
          </a:p>
        </p:txBody>
      </p:sp>
      <p:pic>
        <p:nvPicPr>
          <p:cNvPr id="4" name="Picture 3"/>
          <p:cNvPicPr/>
          <p:nvPr/>
        </p:nvPicPr>
        <p:blipFill>
          <a:blip r:embed="rId2" cstate="print"/>
          <a:srcRect/>
          <a:stretch>
            <a:fillRect/>
          </a:stretch>
        </p:blipFill>
        <p:spPr bwMode="auto">
          <a:xfrm>
            <a:off x="5724128" y="3933056"/>
            <a:ext cx="2362852" cy="2690746"/>
          </a:xfrm>
          <a:prstGeom prst="rect">
            <a:avLst/>
          </a:prstGeom>
          <a:noFill/>
          <a:ln w="9525">
            <a:noFill/>
            <a:miter lim="800000"/>
            <a:headEnd/>
            <a:tailEnd/>
          </a:ln>
        </p:spPr>
      </p:pic>
      <p:pic>
        <p:nvPicPr>
          <p:cNvPr id="5" name="Picture 2" descr="Voltmeter in circuit"/>
          <p:cNvPicPr>
            <a:picLocks noChangeAspect="1" noChangeArrowheads="1"/>
          </p:cNvPicPr>
          <p:nvPr/>
        </p:nvPicPr>
        <p:blipFill>
          <a:blip r:embed="rId3" cstate="print"/>
          <a:srcRect/>
          <a:stretch>
            <a:fillRect/>
          </a:stretch>
        </p:blipFill>
        <p:spPr bwMode="auto">
          <a:xfrm>
            <a:off x="179512" y="3775075"/>
            <a:ext cx="5429250" cy="3082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Supplying Electrical Energy</a:t>
            </a:r>
            <a:endParaRPr lang="en-CA" dirty="0"/>
          </a:p>
        </p:txBody>
      </p:sp>
      <p:sp>
        <p:nvSpPr>
          <p:cNvPr id="3" name="Content Placeholder 2"/>
          <p:cNvSpPr>
            <a:spLocks noGrp="1"/>
          </p:cNvSpPr>
          <p:nvPr>
            <p:ph idx="1"/>
          </p:nvPr>
        </p:nvSpPr>
        <p:spPr/>
        <p:txBody>
          <a:bodyPr/>
          <a:lstStyle/>
          <a:p>
            <a:r>
              <a:rPr lang="en-CA" dirty="0" smtClean="0"/>
              <a:t>Electrical energy always originates from some other form of energy. </a:t>
            </a:r>
          </a:p>
          <a:p>
            <a:r>
              <a:rPr lang="en-CA" dirty="0" smtClean="0"/>
              <a:t>Some common sources include:</a:t>
            </a:r>
          </a:p>
          <a:p>
            <a:pPr lvl="0"/>
            <a:r>
              <a:rPr lang="en-CA" dirty="0" smtClean="0"/>
              <a:t>Voltaic cells – Chemical potential energy released during a reaction as electrons are driven between two different metals </a:t>
            </a:r>
          </a:p>
          <a:p>
            <a:endParaRPr lang="en-CA" dirty="0" smtClean="0"/>
          </a:p>
          <a:p>
            <a:endParaRPr lang="en-CA" dirty="0"/>
          </a:p>
        </p:txBody>
      </p:sp>
      <p:pic>
        <p:nvPicPr>
          <p:cNvPr id="4" name="Picture 1" descr="http://www.scrollinondubs.com/wp-content/uploads/2007/09/9voltBattery.jpg"/>
          <p:cNvPicPr>
            <a:picLocks noChangeAspect="1" noChangeArrowheads="1"/>
          </p:cNvPicPr>
          <p:nvPr/>
        </p:nvPicPr>
        <p:blipFill>
          <a:blip r:embed="rId2" r:link="rId3" cstate="print"/>
          <a:srcRect/>
          <a:stretch>
            <a:fillRect/>
          </a:stretch>
        </p:blipFill>
        <p:spPr bwMode="auto">
          <a:xfrm rot="16200000">
            <a:off x="2267744" y="4214812"/>
            <a:ext cx="2643188" cy="26431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pPr lvl="0"/>
            <a:r>
              <a:rPr lang="en-CA" dirty="0" err="1" smtClean="0"/>
              <a:t>Piezo</a:t>
            </a:r>
            <a:r>
              <a:rPr lang="en-CA" dirty="0" smtClean="0"/>
              <a:t>-electricity – Crystals that produce a small electric potential when a mechanical force is placed on them. </a:t>
            </a:r>
          </a:p>
          <a:p>
            <a:endParaRPr lang="en-CA" dirty="0"/>
          </a:p>
        </p:txBody>
      </p:sp>
      <p:pic>
        <p:nvPicPr>
          <p:cNvPr id="4" name="Picture 1" descr="piezoelectric_crystals_mov"/>
          <p:cNvPicPr>
            <a:picLocks noChangeAspect="1" noChangeArrowheads="1"/>
          </p:cNvPicPr>
          <p:nvPr/>
        </p:nvPicPr>
        <p:blipFill>
          <a:blip r:embed="rId2" cstate="print"/>
          <a:srcRect/>
          <a:stretch>
            <a:fillRect/>
          </a:stretch>
        </p:blipFill>
        <p:spPr bwMode="auto">
          <a:xfrm>
            <a:off x="395536" y="2852936"/>
            <a:ext cx="4283075" cy="2266950"/>
          </a:xfrm>
          <a:prstGeom prst="rect">
            <a:avLst/>
          </a:prstGeom>
          <a:noFill/>
          <a:ln w="9525">
            <a:noFill/>
            <a:miter lim="800000"/>
            <a:headEnd/>
            <a:tailEnd/>
          </a:ln>
        </p:spPr>
      </p:pic>
      <p:pic>
        <p:nvPicPr>
          <p:cNvPr id="5" name="Picture 2" descr="http://image.made-in-china.com/2f0j00CBMTnPkhYtrU/Bbq-Lighter-M3010.jpg"/>
          <p:cNvPicPr>
            <a:picLocks noChangeAspect="1" noChangeArrowheads="1"/>
          </p:cNvPicPr>
          <p:nvPr/>
        </p:nvPicPr>
        <p:blipFill>
          <a:blip r:embed="rId3" cstate="print"/>
          <a:srcRect/>
          <a:stretch>
            <a:fillRect/>
          </a:stretch>
        </p:blipFill>
        <p:spPr bwMode="auto">
          <a:xfrm>
            <a:off x="3059832" y="4725144"/>
            <a:ext cx="5086581" cy="21328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pPr lvl="0"/>
            <a:r>
              <a:rPr lang="en-CA" dirty="0" smtClean="0"/>
              <a:t>Thermoelectricity – Two different types of metal joined together and subjected to temperature differentials. </a:t>
            </a:r>
          </a:p>
          <a:p>
            <a:endParaRPr lang="en-CA" dirty="0"/>
          </a:p>
        </p:txBody>
      </p:sp>
      <p:pic>
        <p:nvPicPr>
          <p:cNvPr id="4" name="Picture 4" descr="http://www.lukemiller.org/journal/journal_pics/Thermocouples/02_Thermocouple.JPG"/>
          <p:cNvPicPr>
            <a:picLocks noChangeAspect="1" noChangeArrowheads="1"/>
          </p:cNvPicPr>
          <p:nvPr/>
        </p:nvPicPr>
        <p:blipFill>
          <a:blip r:embed="rId2" cstate="print"/>
          <a:srcRect/>
          <a:stretch>
            <a:fillRect/>
          </a:stretch>
        </p:blipFill>
        <p:spPr bwMode="auto">
          <a:xfrm>
            <a:off x="251520" y="2924944"/>
            <a:ext cx="2733675" cy="3657600"/>
          </a:xfrm>
          <a:prstGeom prst="rect">
            <a:avLst/>
          </a:prstGeom>
          <a:noFill/>
          <a:ln w="9525">
            <a:noFill/>
            <a:miter lim="800000"/>
            <a:headEnd/>
            <a:tailEnd/>
          </a:ln>
        </p:spPr>
      </p:pic>
      <p:pic>
        <p:nvPicPr>
          <p:cNvPr id="5" name="Picture 2" descr="Thermocouple_(work_diagram)_LMB"/>
          <p:cNvPicPr>
            <a:picLocks noChangeAspect="1" noChangeArrowheads="1"/>
          </p:cNvPicPr>
          <p:nvPr/>
        </p:nvPicPr>
        <p:blipFill>
          <a:blip r:embed="rId3" cstate="print"/>
          <a:srcRect/>
          <a:stretch>
            <a:fillRect/>
          </a:stretch>
        </p:blipFill>
        <p:spPr bwMode="auto">
          <a:xfrm>
            <a:off x="2927998" y="2996952"/>
            <a:ext cx="5349227" cy="350386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Electric Potential Difference</a:t>
            </a:r>
            <a:endParaRPr lang="en-CA" dirty="0"/>
          </a:p>
        </p:txBody>
      </p:sp>
      <p:sp>
        <p:nvSpPr>
          <p:cNvPr id="3" name="Content Placeholder 2"/>
          <p:cNvSpPr>
            <a:spLocks noGrp="1"/>
          </p:cNvSpPr>
          <p:nvPr>
            <p:ph idx="1"/>
          </p:nvPr>
        </p:nvSpPr>
        <p:spPr>
          <a:xfrm>
            <a:off x="457200" y="1609416"/>
            <a:ext cx="7239000" cy="5248584"/>
          </a:xfrm>
        </p:spPr>
        <p:txBody>
          <a:bodyPr>
            <a:normAutofit/>
          </a:bodyPr>
          <a:lstStyle/>
          <a:p>
            <a:r>
              <a:rPr lang="en-CA" dirty="0" smtClean="0"/>
              <a:t>Charge does not flow on its own. An electric charge has a certain amount of electrical potential energy because of the electric field set up by the power supply. </a:t>
            </a:r>
          </a:p>
          <a:p>
            <a:endParaRPr lang="en-CA" dirty="0" smtClean="0"/>
          </a:p>
          <a:p>
            <a:r>
              <a:rPr lang="en-CA" dirty="0" smtClean="0"/>
              <a:t>Work is done by the power supply to increase the electric potential energy of each coulomb of charge from a low to a high value. </a:t>
            </a:r>
          </a:p>
          <a:p>
            <a:endParaRPr lang="en-CA" dirty="0" smtClean="0"/>
          </a:p>
          <a:p>
            <a:r>
              <a:rPr lang="en-CA" dirty="0" smtClean="0"/>
              <a:t>As the charge flows through the load, its energy decreases.</a:t>
            </a:r>
          </a:p>
          <a:p>
            <a:endParaRPr lang="en-C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pPr lvl="0"/>
            <a:r>
              <a:rPr lang="en-CA" dirty="0" smtClean="0"/>
              <a:t>Photo electricity – Light energy absorbed by electrons of certain metals causes charge flow. </a:t>
            </a:r>
          </a:p>
          <a:p>
            <a:endParaRPr lang="en-CA" dirty="0"/>
          </a:p>
        </p:txBody>
      </p:sp>
      <p:pic>
        <p:nvPicPr>
          <p:cNvPr id="4" name="Picture 2" descr="pd-pannel"/>
          <p:cNvPicPr>
            <a:picLocks noChangeAspect="1" noChangeArrowheads="1"/>
          </p:cNvPicPr>
          <p:nvPr/>
        </p:nvPicPr>
        <p:blipFill>
          <a:blip r:embed="rId2" cstate="print"/>
          <a:srcRect/>
          <a:stretch>
            <a:fillRect/>
          </a:stretch>
        </p:blipFill>
        <p:spPr bwMode="auto">
          <a:xfrm>
            <a:off x="2123728" y="2636912"/>
            <a:ext cx="2937837" cy="406767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pPr lvl="0"/>
            <a:r>
              <a:rPr lang="en-CA" dirty="0" smtClean="0"/>
              <a:t>Electromagnetic induction in generators – Kinetic energy forces conductors to rotate in a magnetic field. </a:t>
            </a:r>
          </a:p>
          <a:p>
            <a:endParaRPr lang="en-CA" dirty="0"/>
          </a:p>
        </p:txBody>
      </p:sp>
      <p:sp>
        <p:nvSpPr>
          <p:cNvPr id="31746" name="AutoShape 2" descr="data:image/jpg;base64,/9j/4AAQSkZJRgABAQAAAQABAAD/2wCEAAkGBhISEBQUEhIWFBQVGBUWGRgYGBYXFRcXGBwaGBkbGh4YHCcfGB0jGRgYHy8hIygpLC4sGCAxNTAqNSYrLCkBCQoKDgwOGg8PGjUkHyQvLDQ1NSo1Ki4yNSw1LjUwLTUpKSouLS0sLDEtLCwsKjAsMC0wLSk1KikpLCw0LCksKf/AABEIAOUA3AMBIgACEQEDEQH/xAAcAAEAAgMBAQEAAAAAAAAAAAAABQYDBAcCAQj/xABKEAACAQMCAwUEBwUFBgMJAAABAgMABBESIQUTMQYiQVFhMnGBkQcUI0JScqEzYnOCsTSSorLBFUNTg8LRJLPwFyVUY5Ojw9LT/8QAGgEBAAMBAQEAAAAAAAAAAAAAAAEDBAIFBv/EADERAAICAQMBBgQFBQEAAAAAAAABAgMRBCExEhNBUWFxgZGhsfAFIjLB0RQjM0KCFf/aAAwDAQACEQMRAD8A7jSlKAUpSgFKUoBSlKA8yyBVLMQAASSdgANyTVBb6ViyvNBw+4ms0J1XA0qCF9plQ7so88j1xVt7UWLzWVzFH7ckMqL+ZlIA+J2rl/De2sUfB4YIrz6pd2+Y3hMAllkYahywjDqzFTnwOxoDqljxyCa3S4SReTIoYOSFGD556HO2PMVtC7TSG1rpbGDkYOemD41w3iXEprlOEyXbQGF0nJNwpW0Mwd1HMEWkA6QuOg658a1riyX6kypPHJbvxK1CrAJlhjYiQSCJpRuMFTlScefSgO9Q3aPnQ6tg4Okg4PkcdDSK9jZiqurMvUBgSPeAdq5FxThf1TiPEouHpyieG6wkeR3tSglQPvadWMb5PmaieylrD9Y4a1vPZxzB0JEC3LXMi7c1Z+oG2rJbA8tqA7ml5GSAHUk5wAwJOOuN98eNeYb+J86JEbT1wynHvwdq4x2Z4bbRcEvL14mklBuIe7I6ERs6gqCuyKSdTEDPWsfZS0t24taRqLMxy20ySR2wYxspjJ0SszHmvjr08MigOudnu1EF7Bz4SRGCynWApGk4JO+w261IW9/HIpZJEdR1KsrAY8yDgVwLh6wjgq4xp+vIL7R+05AZ9HMxuF8vhU//AOE/2hcf7K0fVv8AZ0/1jlfsdeltHpq9np6+tAdgjukY4VlJwGwCCcHodvA4O/pWWqJ9EPAYIuHwTov2s8Y1vqYkhWbSoBOAANgABV7oBSlKAUpSgFKUoBSlKAUpSgFKUoBSlKAUpSgFax4dEZOYYk5n49K6/wC9jNbNeWcAZJwPM9KAxSWMbJoaNCn4SoK+fTGKCyjChRGuldwukaQfQYwK05+0tqnWePPkrBj8lya0pu3Vov3nPuRx/mAoCQ4xLyo3lSMNIAANhqOWA9CcZzpyM4xtVfgvLdWLi5Mcje1ptVjY+8NEXPxJr1d9vLZ1KmOVgfIxDpuP95kbisnCoHkh1mTHdB9keXoR/SgN7s/eczmx6cxrpwxiMOsPq1ZRtz09rABz023lIeHRIFCxIoXOnCqNOeuMDbPpVSs+1sVuXWRHZ84LAxgYGcYBYedb8f0gWx6iQfBT/kY0BYFsoxqwijX7WFHe/N5/GvNvYRRqVSNEU9QqqoPvAG9R0Xa+0b/e6fzq6fqwA/WpO2vY5BmN1ceasGH6GgMkcQUAKAAOgAwB8q9UpQClKUApSlAKUpQClKUApSlAKUpQClK8u4AydgN6AO4AJJwBuT4AVXOJduoU2iBmPTI2jz+bq38oNVnjfHXu3wDpi6qvhgffcfePTC9BkDrlqiOI8Qjtk1N1Ocfib4+A9Bt7zuabLlBqGMyfCX3wWQrzFzbxFctk9ddp7yX74hHkowfmdTf5Kg57lHbDyPO46gapGHvHfI+YrDNGBDz7wsqYGmBTjJPQNjBZj+HIAA3J3xF3PHmkUJDMlsn4Ixp+bHH+ED41ijqLrm1Utl39y98PPsl6nErK47Ld+bSz7ZX1ZOwW8rOQsARQoI5wPeOTkDvOQAMdV86j4+KXLsVtrdZdJ05iJYE+ONIG2ds7fLetfsvwtTdILmQGFtSuQSC4bBCu2MlCyjO/6V2+0tUjQLGqooGwUADHpitFNdnW3OakvBZx9SG5Sjx0+yz++xyVeH8Yc45IUkZwWGQPM5c4Hvq+9nf7L/Iv9K2OI8yOZnXOlgo9nWm2faA3HUb7e+o2O6CghSig+Ad1Hy17e4YrXhdywcxTXLb9SqcRseI81mgRTEWIUlgN+hB7wx3vPFaNxNexYN1CYlyQXMcsoUDxOgkHOw6+OfDe/Q8x1EceyZHsKQvUElnYnPzyfWrORXM4KSxx5rkJSTz1P07ji0PEomGVktz8Jbff3lSPma2ETPeCMf34ysy/NCX/AKVvfShY20bR6JOSzataoO6Rt4Docnp49SKoEb26HUplLeanR+owazrTXf6WP3WfnsjiepUHiSWPVL5Lc6Hw/tLcpvHPzVHUMdePQhzqX3ah7qsfDe36E6Z0KH8S5Ye8rjWvwDD1rmHC+O86dUlIC4wJJJNMq+WiTHe9UfIOamZsJcCGWTWWjV1OkKM6nBxp3BIA8d/DHSqHqrKrOzujvjO3h+/nx5Jmit1XJODxnx4+O2Dr1tcpIoZGDKehUgg/EVlrldley2z642xk753VvRwOu3Rhg7eHje+DdpUnUd1kOdJB0kB8ZxkHO43BwM7eO1b4TjOKlF5TIlFxfTLkmaUpXRyKUpQClKUApSlAKUpQCoftBxRUCw6S7zCQYH3UVSXdv3RlR6l1HjUnc3KxozuwVEBZmOwCgZJPoBUBweyeVJrqRSJbhCsatsYoADykPkzZ1t6tj7ooDj/YC5Zmm1MzbRndmbHtfikfH6eHXw3u1VuupXcnYd0YypYHOD5Z6VtdmOx11ZO/1lFXmIunDq+dJ39kDHUVMXNmHUqy6lO2P/XvFePdPstX2nO2H6eWe83xgrdM6n45Wc4z54NTtHEt3bRzJqdFJkwvtFSCDt4sp6jr7XjtVOWW1/Cx+f8A+wqWvuFvbqxhujFGxyVaQxjPofPHluduu1bvB/o2kkAdjhW7wJOMht84GWOc58K1fh9caq3FTzHO2Mp/9LxPHurt6kuzWfGWGvZ9/wACCivYAe7Gc+i7/wCarJwntBdRAcqR1H4DhsfytnHwqx8K7CQRsytltIU93uA6s9cbnp51Otw6KJU5car9pH0G/tDx61osq63lZXu2zZRN1LEsPyUUl/L+BGWHaPiTKWMCaQCdTho9gMnHeyflU3b8ZmaMsRHkY2Gvxz6+lerz9m/5H/oa0rX9i38n+tWQj0rd5InJSeUsGbh/HZpc+wveZfZZvZzvuw8q9y28zdblseQQKP8ACQf1qO4IQo72wLSEE4wd3FTH1hPxr/eH/euzggeLdmlkEeqQ7MFAVQo753PU71rH6PYT1kb+6n/ap+7mUhMMD9pH4jzrZ5q/iHzFcOCbydqbSwVAfR7blyuTgKrexH4lh5fu/rXv/wBnFuveDtlRtsuBjJGB0XcnpirIki85u8PYTxH4nqN4p2qiRWEZ5rYIyDiNfUv0OPJc/Cp6Uc58l8Ecv4F2wkuJeWwjwVJ7mgkEFSCdM7kDI/D1wPGr12ekKiVgNtUKj1dSXP8AdUgmoXs92WEadXCkZLtkyyDr3A57qD8Td0de91rcmv5GKx2x0ZU6AACAhO8rl1PcJ3yRrlbppUFjzXXGuPTFYR3OcrH1Se51alaXBJ2e2hdzqZoo2Y4AyxUEnA2G9btdnApSlAKUpQCq32y4zcQLFyVIR3YSyiF7jlKFJU8uMhjqbAz0FWSozjPZ6K50Fy6PGSUkjdo5ELDDYZT0I2IO1AVrh3b6QtGHjSVDazXDyQHulopNBCiUqy+RVhkM2M4BNeoPpIEskCxQHD3DQSkvEwQCEzBlZHKv3d9ifYYdcZkpfo+s2QIUfSI5Yj9o+XWZtb6yTl2Mnfyd81ki7EWysGzKXEqz62lcsZFTlZJJ3Bj7pXpjwFARkn0jw8lpJLeZY2hM8eoRnnwhlQlQGOD9oh0tg4arXYXDSRqzRtETvofTqX36SRnG+x8agY/o8swrppkKsnKVWlkIiiLBykWT3F1KvT8IHQYqzUBD9ouFmVAyjLpnA8weo/TPw9apK3A5pj31gK5GDsCwUZ8iSp29DXTTVQ4VwZbsTXWdJnlYxkdOTH9nHt4htBkz/wDMrBqtL2v5o8mim7o2fBx/6QDi5ByQOUgzuo6HYnMY+BkP5a7ZwD+yW/8ABh/yLVN4x9Ek91d8wypEgRU1DeQ6c9NIDAf8we6ui8P4KscSIWZwiqm+wIUAbgdenjmtVCca4p+BVY05No0Ym+2k8TiPYAk/e8q+cXilEDuqqDGOYA5IB0d7B05xnFTyRgDAAA8htXmeEOpVhlWBUjzBGD+lWnBTppiysJp3QkbKqctAfEMclnHqrnbyrTW8YLjmpjbo+23vANWDiPDHhjkkSTUEVnw67nSCcalI8upU1qW6zPHrCx4G/tv/APzqSCPsILcAEqHkJJfSvMXHhjUCc9N27vX0qx8IsIJYVdreIE5yNEfgSPAYzt4bVo8JtZbhNZdYxqdcAF27rFcgsQB0/CasNnarGgRc4HnuSTuSfeSTUEnyCxjTOiNFz10qoz8hWXljyFeqUBgu0HLfYey39K4F9H9081zpkYugQsM6iNQK4OrvgkfxT7q/QFypKMB1II/SuB9huDT29+RPC8bmJ/bQgndOjNGC3wdxQHRuJqP9nzHxaJyx6k9epPWo7hI79yfE3MgJ8SFCAfIbDyqS4mf/AHdJ/Cb/AFrQ7PWTTy3MaEqBcSmRx9xSEwF/fYdPId78IaQXfs7/AGO3/gxf5BUjWOCBUVUUYVQFA8gBgD5VkqAKUpQClKUApSlAKUpQClQHbXtA9nbCVOXkywx5kLCNRIwUs2nfA6/Corg30ha43MqCVhOIIja6nWduWJDoD4I0DVqJOBp60BOdrLxktXEZxLKVgj9JJToB/lyX9ympGxs1iiSNBhI1VFHkqgAfoKqUn0hW7SpqibkrBLcmVl70TxOYmXSdwwJZNt8kAZBzW5J9IMCg64bhZBJHFyTF9tqlV3jwoYghgjAEHqMHGDQFopXlGyAcEZGcHqPfXqgFKUoDQ49/ZZ/4Uv8AkNR/C/7M3uFee0105WSFDgmFjgY1MWDrgZ2xkD13HSsXDr6MW7AyIDjoWAPyO9SQZeAmX6m3JCGTmzadZYJ+0Oc6QT0z0rT7Ods3lige5RE+s80xCLU2BEGZ9ZbGNl2xmtWy7Q/U7eR5QSgM8gXGHxlmXT6NsN/FhvWgi26RiC7j+rizAdORdGWUGclGiYIFl1NzAMaSDqGDtUEkpe/SPHyi8EMrkLayHKYUJctHpGQT3yshIUeK1ll+kKFSSVdVjS5aVGQ85GgMQIwCVO0oOxOQRiodrvhCQNHmcI6Q68LPqjWzZYlLlVzFoZVDE4PjS4/2QvOjkklJVbsSSNzTzCTGbjD4xI68tB3egU46GgJq6+ki2jB1pKrh3jMbKiyDQiyM3ecLjQ6Ed7J1AAZ2qYulW5t1eM6gyrIh/ECMjr5qaqfEm4a82WF1HNMxkDKk8bFmiCmNSV2LxQg6cZyAdiRUpwvt5aci3JEkYeKF8FJHEKyHRHzXxhQzDAZjv16HNAbHC+Hs8aqwKrghtQ3O5yAD/U/DPUTdjw+KFNEUaxr10qAoyep28fWo6LtRFJDcSwrJIIOYCBG6l3j1BkQsAHOUI2zuRUBZ/SRqj1tFGwMlvH9hNziOexUgoEEgkXHsle9nY9aAvFKrx7eWgWNy0gWQ4yYpAEPM5JEh09w8zK4PlnpvWpwft6J7lYTbyJrkukVir4xblVJbKAAkk7AnTgAnJxQFspSlAKUpQClKUApSlAaHGODJcqiyFgEkimGkgd6Jg65yDtkb1G3XYmF3kkWSWOR5luA6MoaOQRiElcqRhk2IYEHNWGlAVY/R3alVUmUgRTQtlwTKszcx2c6c6+Z3wy4wfTas1v2HiVxI8s0solim5kjKWYxK6RqdKBdIEj7AAknJNWOmaAUqBvu1qAMLdGuGXIJQgRAjcgyHuk+apqYeIFaCz3MyO9xdC0SPd0iVdajGe9JJq2x0IVSfKgLYTWG7v44l1SyJGvm7Ko+bGqDJbx69emTIKhSzNNdaj7Op5dQtmO2I41MuMHu7gb3CuEBpxIpWNi7rq0ySTDCAkF7nvZyPFBQHrtLx62OmRC0pLJHhEkZepIIZVIyAW2G58MVqJfkjPLugPPk3BHz61I9r+HMI4S08r/bp1KD7r/gQVu2fDfsSebMP+Yf9RUgr9hd2Vxz4rl1RSugrIxjLh1O+qQAgjcAeB3zUm30fW8oZ5LiadnRUEjtEThHSRCMRhWIZBuwOrJDZ8MXZyxkM90Fnb/c7Osbqdn6jCn5EVtz8J5RLGPk+JmtMqPfJCQQw+Enw61ANey7H2c0UipLIwaF4GICRnTI3NJAEaqDnAGBjAxis030c2zNOdThZ+blRyhpMpy5VuXr3OcBmIGo4HlD8JuXkl0JdskjJCUdCHt5AUJCaXDiOTSurAyCAWHUgTp4nfwfto45k/EhMbfqSn94xj1oDJddiIJLv6yzya9ccmO5p1RqUG5TWFKk5UNjO+M1rR/R1AqIgmn0BIonXUmJo4WLRLJhM93OnK6SRsc1K8H7T29ydKMVkxkxuNEmPMA+0P3lyPWpagI204DHHbvAC+hzMSdWHBmZnbDLgrgucEbjaouLsHFzBJJPPNIGgIdzHqxA5kRTojAI1HJJ7x86s1KAqNz9Gts+MvLtrOMxndpjcbFoyU77Ed3GVwDnFSdv2TiSaOVXkDRyXMnVcN9ZbXIp7vs6gCMYIx1O9TdKAUpSgFKUoBSlKAUpSgFKUoDFdXKxozuwVFBZmJwAAMkn0AqvyxSXa65gyW7bR2+6vNnoZz1VT15Xl7efZXZ4mvPu4oD+zjUXEg8GIbTCp8xrV398S1sX/ABJY54lZXbUDuq5CliqgsfDx/WgK/dca0I8ccOM64gxWRQFTKtoURFAgIwoDfhJ6mtDiPGYfsotTrE1wHZgyB2CxlwDqbWG5iKckZ2GN8VPWpw6nzNyvx5pb+it8q9XVtzFkTUVbUrqw3KsMFGA8cMpGPEAjxqQfJxbywWwiRWhMhAUptskwOVcZzqBzkZzvWGbs7GfZLr4hSeZGD0yEl1BTgYyuk+RrDY8TDiKJ8LOtxOWTfBH/AIjLRk+2mds+HQ4NTVQCscXSVOWjy8xObEygqQykcwHvM7MwOR1O2PWrPY/sD7qr/af24fzp/VqsFj+wPuqQR/ZT+0XX/J/o9TvEx9jL4dx9/wCU1A9lP7Rd/wDJ/o9T3EjiGTP4H/oagFHn4Y0MMrRsCRFDM2dszBpHR4wM6TrCro6FTjOdzfZZVVSzEBVBJJOAANyT5bVVOEj61MCM/V40t3zgjnOpkKFfONW72fvMq4yoy23xiHmvEuplR5Xc6SAW5ceF3xsNS6sjByAQQQDQEVBbQzyclVBZY0k2JVRIoUMNS4aGUa1OpTqGdxj2pfg3F3V1hnJbUWEUrABmZd2ilA2EqjJyNnUEjGCKyWMCpcxKgCqIZ8AdPbg/XO+fGtbtbA2HEa5dozIuCAVlgIaNxnxBIBHiBjpQEFefSJxGK4it34Uoln1mNfrUZ1BBltwmBt5kVcOEcZ5gRJwkN0ULtb8xXdVyRnb2h03x41TOK3Jn4xwWZVOl4pn6EhdceQCfDrivnH+JrZdoI7icOIpLMxKyo75k5mdOFBOdht+8POgLuO0VrpD/AFiLS0nKDa1wZPwA59r061B3P0i26XkUOuI28kMk31jmgIuhmQr0we8uM561zOGxMvC7dHifD8X7ylWDBGyGB8tiRmrF2rtbO14zZmW3H1SK2k2WIvFGS74YqqkYyfLq2aAu3Ge1ipapPbGGdXkSPJnSOPDHBw52LD8PU1uXvamzhLLLdQxshUMGkUFSwyoIJyCRv7q4zNaFrC5lhidLWbiUDwLpI7gLAsq+C+yP5ceFWo8Gjl4nxxpYQ+IItBZNWCYd9OR1yq7jfagOhXvHbaGISyzxJE2NLs6hGzuNJzhsjfas9jxCKZBJDIsiHoyMGU/EVwuO0kS34PNMeXbpDMhkeA3EcUpkfBeM9MrpAJ6Y9KlOAdm5ZVlktLi6ETyu2Y7VIImbCgtGjTjunA8B0PlQHaKUpQClKUApSlAVy+4rHa3ztM2lZYIgn7zRSSalHriZD7snoDUdP2ijlYMoZ2UppCAPqw5JH2ZcL3DvqxUr2ts2cQGPSJUl1Rlhlc8uTKt4hWGVONwDkbgVisr1Z12zHJGdLIca4m/Cw6EHqCNmGCD0IA0ba+d9KtbuitI+mXUndcu7r3ThtjsdvMdDUiJCSAcLKoO33WXxwfFenqp6+sfMzidM7BpkUqB3ciMtqz1yd/DpjPnUxPAGGGHqOoIPmD1B9RUkEZNDHLHEjjJFzOcZIdd7g5Uqcgg43U+FZvqlwn7OYSD8My5b/wCpHg/3lY+tYvqUvKVl+1RJp2KdHxrmUkMN2OSDjGdtqwXfaSGAZllaLfAEi6iT5KB3yaEkd2kuZ9cOqBfbT2JQwO7fjRMVOWfEJ+SQLR+nUywAfoxP6VSbztotzcQqIGVQ4xI+legY+yCxUHGNyD02q82fE1ERGuLp/wATf5aaAi+zb3TXFzoWGP8AY5LM8uNn6KoQH+8Kmr3gOqJ2uJGnIViFYBYQcHpGuzemsuR4GqO/a5ba7lDQc1XWIl10FlxrGFWQqD59fhViseNW15HMLcszIjFlkcxsuxwRGvUeTYwcdTioBKcLJd2CnAMUGW3zjMns+/pq8MVscVQCa2A2A5oA9NFa3A7WRiZeYdgkY27h0Z1HAOThmK7nqp8xXvi0zLNAZCgUc3vZwPY8QenzNAY5r6OGdJJWCIsM+WPQZe3A+ZIGPM1F8R4/reSZIpDGkMgDY0qMDUWbXpXG3g2dhtucfOMkzOioSgYYDFc6gZrYHCkg4GVIPjvX22ZroLHkNDEcSuFCrM0bHTGgG2gEAuRtsEGctgDf7CLOlusU+nKRw4A6qGU5UnA3BXpvjplutWeovhn7aX8sX/XUpQHzFMV9pQHzFMUJorZ6UAxTFfaUApSmaAUr5mvtAKUpQEZxrrD/ABf/AMclQnaC1JMbxalnLaFkQZZVwzkMuwkU6fZYgAnORjNbV/eNLcLjaKKXl/nl5chb+VBhfVi34ayXftw/xD/5UtSCuTxXB2vQyx6+ZzLcMcHToAfQS8QC9cBxknvitvhzRRl/qQiZCsRJDMwLZkBLOCcn35O3ysdVPtAtqlyzSgq7JHpaPWJjvJk5h75A2yTt09KhvG7HJM28soTSXxlnbCbDvuz9T3j7XpVH+kOyYy28i97uypgk5zlGyCT7RHn1C9a3rjjaxpmG+LtkBYpkUsSfeI5AB1JJOw8TgVX+MyXDMskhSRg4A3dAA+Uwq4YKMsM75ON81nuvUFhPd8F9VLm8vhEbwmdRd2+o6SJOjd0juP5126xf7A7+FcaaSQjBiBHlrBH6gVi5A/8Ahk/+1/2rOtb4r5ouel8H8mbnahg/EJAHXOiLxz4yeWa99neDs15GdSkqspwM7qV5bZbGwy6nAByQPKtVDIBhYkUfnwPkqVNdkrSd5pWEiR6URMiMue+WY41MAD3F6g9RtXdWplZYo4wvicWUKEM53LlZJNGgRJSihQoVRqwB6yZOfdionjnaKKOSJVYPcksoGoznWwCrlSw0nJyASo26isl/YRpE8lxLLMqgkqz6UPpoiCqc+oNU+x49JJcwIoWKLnRYjjVVUAuvkPnXq10Ssi5LhHlXaqFUowe7Zbn7OXlyUe5mRQMjlBQ2QWRu80egjOhcqpP5iNq27jhEsMTstxoEau6qiyKq6csFCmZkC+GnRjFWKtPjf9mn/hS/5Gqg1ECv0lWsckjKJH1BAMLj2dX4j+8K8x/SoZZEjhtxqdlVTI+BljgZwNtzXMK2+EwF7iJA2ktJGoYbkEsAD64617X9JVFZwfMf+hqJySz8MHQuI9quKBQRFEmrRpAyzHXrIG+2QI2J8hULdca4uyglnXLtHpUKralXUdgMgad89NjW9e/WXkfRcLIYpT7aR6AWjlMjfZs2NKRnAHeBJ2BrFHacSd2KtCzCQ5OPF4okx7IIDQsrY2OEY7Faqj0pcRNNilJ8y+/QrXEJL7SXmM+kMUJYuF1D7vlmu09nrPlWkMZ6rGufzEZb9Sa49bXMt3dQwyMGHOPQbd4rrI8SNKbZruIqrWyeIxZd+GwXVOa8lv8AM+0pSvOPZMc8QZSrdGBB9x2P6VyS14Tes0cbrNiRk4e57+BFatE/Oz4CRVnGrx1CutXJbQ2gZbB0g9CcbfrXLOFdoeSYHDzyTm3na51STPpnSJ5CssDLhcMmECMhO4GQM0BvwcUu42RMywIXumXl23N5spvJFCOCvdXk4bIKZ1FtW1a0HFOIwpdKqSKBJO0OIy4KNeMJnYlGIZI2BRQCCuWw2MD5bdsL2RoWMoIS5KdxQBOHtWlRGKOV3lygwSMkdSu9i7AdpLm7EnPMbALE2UGCjuGLxsASO7gYyQw31AbUBo9m7q7e9tnnlkKNFdqO4wjfTJGY9eYUGspqOrSoOgadmIN14pd8qGST8CMwz0yBt+uK1uIcBWZ9TyzgYA0RzSRJtnciMgk7+J8KrvabspZxxL9gHZ5FGZGeVtsu28jN1CEfGgMn+2beO1ttVxAHTS7hpo0ZmKMHPebdi7k74zvWrJ2theSLSHcBye4kkp/ZyDYRIynr4NU32OsoVg7kSKyvIpKoqn2iR0H4Stb3GPag/iH/AMqWgNKxv+aCeXLGAcfapyy3qATnHvxVW7VqPrWcb8pBnxxqk2q4swAJJAA6k7Ae/wAqpPaC+jluC0bB1CKmoezqDOSAfHGRuNqx65/2X7fU06T/ACr3+hGugIwQCPI7j5Govi1qUgcxkgAA6N2XIIxp8VOcbDb0qVZsbnYDx8KjrmNpmXScRrkliOrbY0g+1gZwTtkg97FeJU2nnuPWsSax3mJJAwBU5B6GvVfL3hiomqMshDAswIJYE4JbUCD1z08KwcmT/ij4oP8ARhXWIvdP4nGWtmjYrzwXiaky6bh0yx2VioYIi7jAyRs24rUNqTqMjF1U4ZdlUA7hiF9pfAg5xjPTOJLhsuJRF4ysulegORpb3ABR8wBua00Lpmud8cbbZ3Kbm3B+/PjjYcZuG5B+1kcOVHeld1xu2RliOqitXs5DGJoi7DWZItCZ72OYoLY646gHpsfKomZCpKH7rEY9RtV07NQXRjQu2iENCFXSoZxzEx4Zx4+Zr7GVDo0/Zxn7vn77j4ivUf1WrVk4ey49fTvOiVq8VXMEo845P8prb0nyPyrU4qcQS527jjfbcqcDfxryz6AxT9hbMxkGFS2GOrZTnc/cwPgBUJwnsDaXNvDPG0sTOiP3XzpYgE4z0IbI+FXLi9zy7eZ/wxufiFOP1qv/AEdXX2EkOd4ZDj8kg1j/ABmQfCrVfYuJGeWlplzFEVN9F0ikmG8cHVq3BB1DOGyrddzv6mou4+jriKklJg5J1EiR1JbBGTnqcEjPkTXVqVatXYudyiX4dS+Mr0f8nMOw3Yy5hvleeLSqK5ByCCxGkDY+TE/Cun0pVNtrtl1M0afTxoj0xFKUqo0CvmK+0oD5imK+1jnnCKzMcKoJJ9BuaAyVVe1k2Zo0/CjMfe5Cr+iv86mzxqLkiUElW2UAd5mzjSAepyMVVeLTa7mU+AYIPcgAP+MvUg98J4s0DHYtGxyyj2gcAal89gAV8cbb7NZ54lnRGSTAB1qy6SDlWXxByMMfI+6qXWSHikturmLB1A909NZ2DDyOSMjo3v3oQT1w0Ub6cNczjBwcaY87gnokfpsXI6aqr3ajh5MclyeWkigMRGp724GHZj39j10qdqn7e2CLpG+5JJ3LE9WY+LE7k1pdpYi1ncAYzy3IzsNhq3+VcyipLDOoyaeUUgRBnfVvpIwD7IGkEHHTOc7+lZ5JgCoJ3Y4HqcFv6Amp/jPY76vAJg5kdf2x6Lo81X7qod/E4LEk7VVn71yo8I0LfzSHSP8ACj/OvnraJVvEvD7+Z7ddsZrMfH7+RsXEWpGX8QI+YxUbE+QD5/18R8DtUtWhd2pBLqMg7so6/mX18x49RvnNEH3Fkl3ni3fTIPJxoPv6r/1D+YVsQ2PLkR42xoYOFYalyM4HUMBv5+HwqJvr+NEGW3b2cEaiRuCPcR1OwxW/we4eVeY7YJ25YBCrv1ORlicdemOg61dicF2i2wVflk+hmxDbj6w8zwh8nUq8zCAnqTlMnfwxVs4WZbhOY3JCksoiKPIvcYrljrXO65xjA26mq5Vm7JN9gw8pZP10v/1V6um1tupnix8I823Q06aOaljLN+N4U/b2kIXxkRVZV9XUqGQeo1AdSQN6m04fbx98RxJpGdQVBgeJzjbbxqPql8TvJNTW7N9lC2lE6DSQHTV+LCsAM7DSNs71vMxL9pe1YmVooR9mdmc9WGc4UeC7e0evgPGtXsZdaL0DwmRkP5k+0T/DzfnUNWfh7MJ4Su7CWPA8zqAI+IJHuJoQdXpSlQSKUpQClKUApSlAKge2d0yW2EJy7AbbHSAWbp4aQanqhe1wX6q7Ed4bL737p/QmgNDsRbq0RcjLqxQEknSuAcLn2epzioUqwZhICsmSzA9csSxPqCScEbGp7g1r9XuzF0WSJXH5lwG/1PxqX4pwmOdQGGGHsuPaX3enmDkHyqQUqvsSapI183X5LmT/AKKzX1jJC2mQbHZXHsP6fut+6fgTvThi5uF/dR2+JKqP0LUIJ6tPjAzbyjzRh8xj/WtqSQKCWIUDqSQAPeTsK05ZOeuiFWk1Fe8FxGBqUsdbYVts+yWNAWplBBBGQcjHnXIpOG8qWZ1U8l5niiY7jEJ5egnww4fTnqPHINdV4pfiCCWVukaPIfcgLf6VC2qQ2vDYku9OCiq6sNRklfvMqqMl2LlsKATVF1Ktj0suqsdcupFGrRe9aQlYMHGxkO6L5hf+I3oNh4nwrQ4s8qXEkcqOsIYssTECXlv3kDsCcgKcac52IZjuKztxtAoEaHIGApAVV8um2Py5rwJV9nJp7v7+/wCT2I2daytkaHE7KOOQEbuVZndt2OSME+A6N0xXTeCdjxLw62D/AGcyoWDAZIEjNJpcfeHeGR4HoQd65/2b4U15exxv3gza5D4ctMFh6A91P5q7oBXpaKvri5S3zsYNVPpkox2xuUSy7Czs5EzqiDxQ6mf8uoAIPU5Pp41KLwk2rOIoWMLEMCh1MDpVW1BjqYkrnI1E5q0UrdXTCr9CMtlsrP1MrUF6jnSrDUOqnKuPerYYfKqr2lh03efCSJT/ADRkq3+Fo66Rd2EcoxIiuPJgDj3Z6Goa87FQSOhLzAIGAXmZGG053cFgO6NgR0q4rKEiFmCqCzHooGWPuAq79mOyxhIlmwZMd1RuIweu/ixG2egGQPEma4dwiGAYijC56nqx97Hc/E1uUApSlQBSlKAUpSgFK5w8LW9zxN45Z3NnbxzQo9xcSJraOZm1KX74JUbHpjbFZJ+307uUtnt2y3Do1bBdQ10JeZnS++CikDbxHuA6HWpfcPEpTUe6jatONmYezn0GSceO1c9sO1FxFcyxm4ilD30sBhOrnqvK1GRDr7kalSdOMAE75rxZ9tbtbZHQxaIbbhsrhxI7v9ZYxsNbSZGMZ1HUffQHSJbJWkWTcMgYAg+DYyD5jYH4VsZqidne2lzPfcp1iEbPcpozGJY+SSFJ+1LvnHeBjUDUuCR1rXaPjEqXl6wuCrR3VuEUXciyhCsBZYrb2Js6m643J8qA63cW6upV1DKdiDuDUDF2TKSsyTlUYKMaVaQBSxxrfII73ipO3U9ap9/21uLZLjlyKWFxxFwJRr7kDJpQF5UCrlsYGW3GletZL7tlPNPCObHEovLOPkLqE7q0ayl86+9GxfTp04IA3ztQF+t+AQKQxXmOPvSEyMPdqzp/lxUjXLLP6SLx4Hkxb5aOORQWiUxM8qxlCOeS3dY4MnK764OM1duxnHGurXmOQXDyRsQujdGI6amGcYyVZlz0NAfe2VpNNamKBA7SPEpDNpQIHDPqI3wVUrsCe90r3wzs/pk5878+4wRrIwsYPVYU3Ea+u7H7xNTNKA5x9LHBj9lcqNh9jJ6AnMZP8xZfe4rnlfoW6tUlRkkUOjAhlIyCD1BqnL9E9pzNRkmMec8ssuMeRbTrI/mz615mq0Ttn1xfqbqNSq49MjF9FfBNEL3LDvTHCfwlzv8AzNk+oC1e68RRBVCqAFAAAAwABsAB4DFe69CuChFRXcY5ycpOTFKUrs5FKUoBSlKAUpSgFKUoBSlKA8CIZJwMnqcbnHTPnWKOxjUALGgAxjCqMYyR0HgSfma+0oALOPVq0Lq372kat+u+M719FomMaFxgDGkYwvQe4eFKUB9W1QMXCqHbALADUQOmT1NfPqcerVoXV+LSNXz60pQHl7GM9UQ4JYZVTgnqenU+dffqUeoNy1yAADpGQF6DOOg8KUoALGPv/Zp3/b7q9/8ANt3vjWSGFUUKqhVHQAAAe4DpSlAe6UpQClKUApSlAKUpQClKUApSlAKUpQClKUApSlAf/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31748" name="AutoShape 4" descr="data:image/jpg;base64,/9j/4AAQSkZJRgABAQAAAQABAAD/2wCEAAkGBhISEBQUEhIWFBQVGBUWGRgYGBYXFRcXGBwaGBkbGh4YHCcfGB0jGRgYHy8hIygpLC4sGCAxNTAqNSYrLCkBCQoKDgwOGg8PGjUkHyQvLDQ1NSo1Ki4yNSw1LjUwLTUpKSouLS0sLDEtLCwsKjAsMC0wLSk1KikpLCw0LCksKf/AABEIAOUA3AMBIgACEQEDEQH/xAAcAAEAAgMBAQEAAAAAAAAAAAAABQYDBAcCAQj/xABKEAACAQMCAwUEBwUFBgMJAAABAgMABBESIQUTMQYiQVFhMnGBkQcUI0JScqEzYnOCsTSSorLBFUNTg8LRJLPwFyVUY5Ojw9LT/8QAGgEBAAMBAQEAAAAAAAAAAAAAAAEDBAIFBv/EADERAAICAQMBBgQFBQEAAAAAAAABAgMRBCExEhNBUWFxgZGhsfAFIjLB0RQjM0KCFf/aAAwDAQACEQMRAD8A7jSlKAUpSgFKUoBSlKA8yyBVLMQAASSdgANyTVBb6ViyvNBw+4ms0J1XA0qCF9plQ7so88j1xVt7UWLzWVzFH7ckMqL+ZlIA+J2rl/De2sUfB4YIrz6pd2+Y3hMAllkYahywjDqzFTnwOxoDqljxyCa3S4SReTIoYOSFGD556HO2PMVtC7TSG1rpbGDkYOemD41w3iXEprlOEyXbQGF0nJNwpW0Mwd1HMEWkA6QuOg658a1riyX6kypPHJbvxK1CrAJlhjYiQSCJpRuMFTlScefSgO9Q3aPnQ6tg4Okg4PkcdDSK9jZiqurMvUBgSPeAdq5FxThf1TiPEouHpyieG6wkeR3tSglQPvadWMb5PmaieylrD9Y4a1vPZxzB0JEC3LXMi7c1Z+oG2rJbA8tqA7ml5GSAHUk5wAwJOOuN98eNeYb+J86JEbT1wynHvwdq4x2Z4bbRcEvL14mklBuIe7I6ERs6gqCuyKSdTEDPWsfZS0t24taRqLMxy20ySR2wYxspjJ0SszHmvjr08MigOudnu1EF7Bz4SRGCynWApGk4JO+w261IW9/HIpZJEdR1KsrAY8yDgVwLh6wjgq4xp+vIL7R+05AZ9HMxuF8vhU//AOE/2hcf7K0fVv8AZ0/1jlfsdeltHpq9np6+tAdgjukY4VlJwGwCCcHodvA4O/pWWqJ9EPAYIuHwTov2s8Y1vqYkhWbSoBOAANgABV7oBSlKAUpSgFKUoBSlKAUpSgFKUoBSlKAUpSgFax4dEZOYYk5n49K6/wC9jNbNeWcAZJwPM9KAxSWMbJoaNCn4SoK+fTGKCyjChRGuldwukaQfQYwK05+0tqnWePPkrBj8lya0pu3Vov3nPuRx/mAoCQ4xLyo3lSMNIAANhqOWA9CcZzpyM4xtVfgvLdWLi5Mcje1ptVjY+8NEXPxJr1d9vLZ1KmOVgfIxDpuP95kbisnCoHkh1mTHdB9keXoR/SgN7s/eczmx6cxrpwxiMOsPq1ZRtz09rABz023lIeHRIFCxIoXOnCqNOeuMDbPpVSs+1sVuXWRHZ84LAxgYGcYBYedb8f0gWx6iQfBT/kY0BYFsoxqwijX7WFHe/N5/GvNvYRRqVSNEU9QqqoPvAG9R0Xa+0b/e6fzq6fqwA/WpO2vY5BmN1ceasGH6GgMkcQUAKAAOgAwB8q9UpQClKUApSlAKUpQClKUApSlAKUpQClK8u4AydgN6AO4AJJwBuT4AVXOJduoU2iBmPTI2jz+bq38oNVnjfHXu3wDpi6qvhgffcfePTC9BkDrlqiOI8Qjtk1N1Ocfib4+A9Bt7zuabLlBqGMyfCX3wWQrzFzbxFctk9ddp7yX74hHkowfmdTf5Kg57lHbDyPO46gapGHvHfI+YrDNGBDz7wsqYGmBTjJPQNjBZj+HIAA3J3xF3PHmkUJDMlsn4Ixp+bHH+ED41ijqLrm1Utl39y98PPsl6nErK47Ld+bSz7ZX1ZOwW8rOQsARQoI5wPeOTkDvOQAMdV86j4+KXLsVtrdZdJ05iJYE+ONIG2ds7fLetfsvwtTdILmQGFtSuQSC4bBCu2MlCyjO/6V2+0tUjQLGqooGwUADHpitFNdnW3OakvBZx9SG5Sjx0+yz++xyVeH8Yc45IUkZwWGQPM5c4Hvq+9nf7L/Iv9K2OI8yOZnXOlgo9nWm2faA3HUb7e+o2O6CghSig+Ad1Hy17e4YrXhdywcxTXLb9SqcRseI81mgRTEWIUlgN+hB7wx3vPFaNxNexYN1CYlyQXMcsoUDxOgkHOw6+OfDe/Q8x1EceyZHsKQvUElnYnPzyfWrORXM4KSxx5rkJSTz1P07ji0PEomGVktz8Jbff3lSPma2ETPeCMf34ysy/NCX/AKVvfShY20bR6JOSzataoO6Rt4Docnp49SKoEb26HUplLeanR+owazrTXf6WP3WfnsjiepUHiSWPVL5Lc6Hw/tLcpvHPzVHUMdePQhzqX3ah7qsfDe36E6Z0KH8S5Ye8rjWvwDD1rmHC+O86dUlIC4wJJJNMq+WiTHe9UfIOamZsJcCGWTWWjV1OkKM6nBxp3BIA8d/DHSqHqrKrOzujvjO3h+/nx5Jmit1XJODxnx4+O2Dr1tcpIoZGDKehUgg/EVlrldley2z642xk753VvRwOu3Rhg7eHje+DdpUnUd1kOdJB0kB8ZxkHO43BwM7eO1b4TjOKlF5TIlFxfTLkmaUpXRyKUpQClKUApSlAKUpQCoftBxRUCw6S7zCQYH3UVSXdv3RlR6l1HjUnc3KxozuwVEBZmOwCgZJPoBUBweyeVJrqRSJbhCsatsYoADykPkzZ1t6tj7ooDj/YC5Zmm1MzbRndmbHtfikfH6eHXw3u1VuupXcnYd0YypYHOD5Z6VtdmOx11ZO/1lFXmIunDq+dJ39kDHUVMXNmHUqy6lO2P/XvFePdPstX2nO2H6eWe83xgrdM6n45Wc4z54NTtHEt3bRzJqdFJkwvtFSCDt4sp6jr7XjtVOWW1/Cx+f8A+wqWvuFvbqxhujFGxyVaQxjPofPHluduu1bvB/o2kkAdjhW7wJOMht84GWOc58K1fh9caq3FTzHO2Mp/9LxPHurt6kuzWfGWGvZ9/wACCivYAe7Gc+i7/wCarJwntBdRAcqR1H4DhsfytnHwqx8K7CQRsytltIU93uA6s9cbnp51Otw6KJU5car9pH0G/tDx61osq63lZXu2zZRN1LEsPyUUl/L+BGWHaPiTKWMCaQCdTho9gMnHeyflU3b8ZmaMsRHkY2Gvxz6+lerz9m/5H/oa0rX9i38n+tWQj0rd5InJSeUsGbh/HZpc+wveZfZZvZzvuw8q9y28zdblseQQKP8ACQf1qO4IQo72wLSEE4wd3FTH1hPxr/eH/euzggeLdmlkEeqQ7MFAVQo753PU71rH6PYT1kb+6n/ap+7mUhMMD9pH4jzrZ5q/iHzFcOCbydqbSwVAfR7blyuTgKrexH4lh5fu/rXv/wBnFuveDtlRtsuBjJGB0XcnpirIki85u8PYTxH4nqN4p2qiRWEZ5rYIyDiNfUv0OPJc/Cp6Uc58l8Ecv4F2wkuJeWwjwVJ7mgkEFSCdM7kDI/D1wPGr12ekKiVgNtUKj1dSXP8AdUgmoXs92WEadXCkZLtkyyDr3A57qD8Td0de91rcmv5GKx2x0ZU6AACAhO8rl1PcJ3yRrlbppUFjzXXGuPTFYR3OcrH1Se51alaXBJ2e2hdzqZoo2Y4AyxUEnA2G9btdnApSlAKUpQCq32y4zcQLFyVIR3YSyiF7jlKFJU8uMhjqbAz0FWSozjPZ6K50Fy6PGSUkjdo5ELDDYZT0I2IO1AVrh3b6QtGHjSVDazXDyQHulopNBCiUqy+RVhkM2M4BNeoPpIEskCxQHD3DQSkvEwQCEzBlZHKv3d9ifYYdcZkpfo+s2QIUfSI5Yj9o+XWZtb6yTl2Mnfyd81ki7EWysGzKXEqz62lcsZFTlZJJ3Bj7pXpjwFARkn0jw8lpJLeZY2hM8eoRnnwhlQlQGOD9oh0tg4arXYXDSRqzRtETvofTqX36SRnG+x8agY/o8swrppkKsnKVWlkIiiLBykWT3F1KvT8IHQYqzUBD9ouFmVAyjLpnA8weo/TPw9apK3A5pj31gK5GDsCwUZ8iSp29DXTTVQ4VwZbsTXWdJnlYxkdOTH9nHt4htBkz/wDMrBqtL2v5o8mim7o2fBx/6QDi5ByQOUgzuo6HYnMY+BkP5a7ZwD+yW/8ABh/yLVN4x9Ek91d8wypEgRU1DeQ6c9NIDAf8we6ui8P4KscSIWZwiqm+wIUAbgdenjmtVCca4p+BVY05No0Ym+2k8TiPYAk/e8q+cXilEDuqqDGOYA5IB0d7B05xnFTyRgDAAA8htXmeEOpVhlWBUjzBGD+lWnBTppiysJp3QkbKqctAfEMclnHqrnbyrTW8YLjmpjbo+23vANWDiPDHhjkkSTUEVnw67nSCcalI8upU1qW6zPHrCx4G/tv/APzqSCPsILcAEqHkJJfSvMXHhjUCc9N27vX0qx8IsIJYVdreIE5yNEfgSPAYzt4bVo8JtZbhNZdYxqdcAF27rFcgsQB0/CasNnarGgRc4HnuSTuSfeSTUEnyCxjTOiNFz10qoz8hWXljyFeqUBgu0HLfYey39K4F9H9081zpkYugQsM6iNQK4OrvgkfxT7q/QFypKMB1II/SuB9huDT29+RPC8bmJ/bQgndOjNGC3wdxQHRuJqP9nzHxaJyx6k9epPWo7hI79yfE3MgJ8SFCAfIbDyqS4mf/AHdJ/Cb/AFrQ7PWTTy3MaEqBcSmRx9xSEwF/fYdPId78IaQXfs7/AGO3/gxf5BUjWOCBUVUUYVQFA8gBgD5VkqAKUpQClKUApSlAKUpQClQHbXtA9nbCVOXkywx5kLCNRIwUs2nfA6/Corg30ha43MqCVhOIIja6nWduWJDoD4I0DVqJOBp60BOdrLxktXEZxLKVgj9JJToB/lyX9ympGxs1iiSNBhI1VFHkqgAfoKqUn0hW7SpqibkrBLcmVl70TxOYmXSdwwJZNt8kAZBzW5J9IMCg64bhZBJHFyTF9tqlV3jwoYghgjAEHqMHGDQFopXlGyAcEZGcHqPfXqgFKUoDQ49/ZZ/4Uv8AkNR/C/7M3uFee0105WSFDgmFjgY1MWDrgZ2xkD13HSsXDr6MW7AyIDjoWAPyO9SQZeAmX6m3JCGTmzadZYJ+0Oc6QT0z0rT7Ods3lige5RE+s80xCLU2BEGZ9ZbGNl2xmtWy7Q/U7eR5QSgM8gXGHxlmXT6NsN/FhvWgi26RiC7j+rizAdORdGWUGclGiYIFl1NzAMaSDqGDtUEkpe/SPHyi8EMrkLayHKYUJctHpGQT3yshIUeK1ll+kKFSSVdVjS5aVGQ85GgMQIwCVO0oOxOQRiodrvhCQNHmcI6Q68LPqjWzZYlLlVzFoZVDE4PjS4/2QvOjkklJVbsSSNzTzCTGbjD4xI68tB3egU46GgJq6+ki2jB1pKrh3jMbKiyDQiyM3ecLjQ6Ed7J1AAZ2qYulW5t1eM6gyrIh/ECMjr5qaqfEm4a82WF1HNMxkDKk8bFmiCmNSV2LxQg6cZyAdiRUpwvt5aci3JEkYeKF8FJHEKyHRHzXxhQzDAZjv16HNAbHC+Hs8aqwKrghtQ3O5yAD/U/DPUTdjw+KFNEUaxr10qAoyep28fWo6LtRFJDcSwrJIIOYCBG6l3j1BkQsAHOUI2zuRUBZ/SRqj1tFGwMlvH9hNziOexUgoEEgkXHsle9nY9aAvFKrx7eWgWNy0gWQ4yYpAEPM5JEh09w8zK4PlnpvWpwft6J7lYTbyJrkukVir4xblVJbKAAkk7AnTgAnJxQFspSlAKUpQClKUApSlAaHGODJcqiyFgEkimGkgd6Jg65yDtkb1G3XYmF3kkWSWOR5luA6MoaOQRiElcqRhk2IYEHNWGlAVY/R3alVUmUgRTQtlwTKszcx2c6c6+Z3wy4wfTas1v2HiVxI8s0solim5kjKWYxK6RqdKBdIEj7AAknJNWOmaAUqBvu1qAMLdGuGXIJQgRAjcgyHuk+apqYeIFaCz3MyO9xdC0SPd0iVdajGe9JJq2x0IVSfKgLYTWG7v44l1SyJGvm7Ko+bGqDJbx69emTIKhSzNNdaj7Op5dQtmO2I41MuMHu7gb3CuEBpxIpWNi7rq0ySTDCAkF7nvZyPFBQHrtLx62OmRC0pLJHhEkZepIIZVIyAW2G58MVqJfkjPLugPPk3BHz61I9r+HMI4S08r/bp1KD7r/gQVu2fDfsSebMP+Yf9RUgr9hd2Vxz4rl1RSugrIxjLh1O+qQAgjcAeB3zUm30fW8oZ5LiadnRUEjtEThHSRCMRhWIZBuwOrJDZ8MXZyxkM90Fnb/c7Osbqdn6jCn5EVtz8J5RLGPk+JmtMqPfJCQQw+Enw61ANey7H2c0UipLIwaF4GICRnTI3NJAEaqDnAGBjAxis030c2zNOdThZ+blRyhpMpy5VuXr3OcBmIGo4HlD8JuXkl0JdskjJCUdCHt5AUJCaXDiOTSurAyCAWHUgTp4nfwfto45k/EhMbfqSn94xj1oDJddiIJLv6yzya9ccmO5p1RqUG5TWFKk5UNjO+M1rR/R1AqIgmn0BIonXUmJo4WLRLJhM93OnK6SRsc1K8H7T29ydKMVkxkxuNEmPMA+0P3lyPWpagI204DHHbvAC+hzMSdWHBmZnbDLgrgucEbjaouLsHFzBJJPPNIGgIdzHqxA5kRTojAI1HJJ7x86s1KAqNz9Gts+MvLtrOMxndpjcbFoyU77Ed3GVwDnFSdv2TiSaOVXkDRyXMnVcN9ZbXIp7vs6gCMYIx1O9TdKAUpSgFKUoBSlKAUpSgFKUoDFdXKxozuwVFBZmJwAAMkn0AqvyxSXa65gyW7bR2+6vNnoZz1VT15Xl7efZXZ4mvPu4oD+zjUXEg8GIbTCp8xrV398S1sX/ABJY54lZXbUDuq5CliqgsfDx/WgK/dca0I8ccOM64gxWRQFTKtoURFAgIwoDfhJ6mtDiPGYfsotTrE1wHZgyB2CxlwDqbWG5iKckZ2GN8VPWpw6nzNyvx5pb+it8q9XVtzFkTUVbUrqw3KsMFGA8cMpGPEAjxqQfJxbywWwiRWhMhAUptskwOVcZzqBzkZzvWGbs7GfZLr4hSeZGD0yEl1BTgYyuk+RrDY8TDiKJ8LOtxOWTfBH/AIjLRk+2mds+HQ4NTVQCscXSVOWjy8xObEygqQykcwHvM7MwOR1O2PWrPY/sD7qr/af24fzp/VqsFj+wPuqQR/ZT+0XX/J/o9TvEx9jL4dx9/wCU1A9lP7Rd/wDJ/o9T3EjiGTP4H/oagFHn4Y0MMrRsCRFDM2dszBpHR4wM6TrCro6FTjOdzfZZVVSzEBVBJJOAANyT5bVVOEj61MCM/V40t3zgjnOpkKFfONW72fvMq4yoy23xiHmvEuplR5Xc6SAW5ceF3xsNS6sjByAQQQDQEVBbQzyclVBZY0k2JVRIoUMNS4aGUa1OpTqGdxj2pfg3F3V1hnJbUWEUrABmZd2ilA2EqjJyNnUEjGCKyWMCpcxKgCqIZ8AdPbg/XO+fGtbtbA2HEa5dozIuCAVlgIaNxnxBIBHiBjpQEFefSJxGK4it34Uoln1mNfrUZ1BBltwmBt5kVcOEcZ5gRJwkN0ULtb8xXdVyRnb2h03x41TOK3Jn4xwWZVOl4pn6EhdceQCfDrivnH+JrZdoI7icOIpLMxKyo75k5mdOFBOdht+8POgLuO0VrpD/AFiLS0nKDa1wZPwA59r061B3P0i26XkUOuI28kMk31jmgIuhmQr0we8uM561zOGxMvC7dHifD8X7ylWDBGyGB8tiRmrF2rtbO14zZmW3H1SK2k2WIvFGS74YqqkYyfLq2aAu3Ge1ipapPbGGdXkSPJnSOPDHBw52LD8PU1uXvamzhLLLdQxshUMGkUFSwyoIJyCRv7q4zNaFrC5lhidLWbiUDwLpI7gLAsq+C+yP5ceFWo8Gjl4nxxpYQ+IItBZNWCYd9OR1yq7jfagOhXvHbaGISyzxJE2NLs6hGzuNJzhsjfas9jxCKZBJDIsiHoyMGU/EVwuO0kS34PNMeXbpDMhkeA3EcUpkfBeM9MrpAJ6Y9KlOAdm5ZVlktLi6ETyu2Y7VIImbCgtGjTjunA8B0PlQHaKUpQClKUApSlAVy+4rHa3ztM2lZYIgn7zRSSalHriZD7snoDUdP2ijlYMoZ2UppCAPqw5JH2ZcL3DvqxUr2ts2cQGPSJUl1Rlhlc8uTKt4hWGVONwDkbgVisr1Z12zHJGdLIca4m/Cw6EHqCNmGCD0IA0ba+d9KtbuitI+mXUndcu7r3ThtjsdvMdDUiJCSAcLKoO33WXxwfFenqp6+sfMzidM7BpkUqB3ciMtqz1yd/DpjPnUxPAGGGHqOoIPmD1B9RUkEZNDHLHEjjJFzOcZIdd7g5Uqcgg43U+FZvqlwn7OYSD8My5b/wCpHg/3lY+tYvqUvKVl+1RJp2KdHxrmUkMN2OSDjGdtqwXfaSGAZllaLfAEi6iT5KB3yaEkd2kuZ9cOqBfbT2JQwO7fjRMVOWfEJ+SQLR+nUywAfoxP6VSbztotzcQqIGVQ4xI+legY+yCxUHGNyD02q82fE1ERGuLp/wATf5aaAi+zb3TXFzoWGP8AY5LM8uNn6KoQH+8Kmr3gOqJ2uJGnIViFYBYQcHpGuzemsuR4GqO/a5ba7lDQc1XWIl10FlxrGFWQqD59fhViseNW15HMLcszIjFlkcxsuxwRGvUeTYwcdTioBKcLJd2CnAMUGW3zjMns+/pq8MVscVQCa2A2A5oA9NFa3A7WRiZeYdgkY27h0Z1HAOThmK7nqp8xXvi0zLNAZCgUc3vZwPY8QenzNAY5r6OGdJJWCIsM+WPQZe3A+ZIGPM1F8R4/reSZIpDGkMgDY0qMDUWbXpXG3g2dhtucfOMkzOioSgYYDFc6gZrYHCkg4GVIPjvX22ZroLHkNDEcSuFCrM0bHTGgG2gEAuRtsEGctgDf7CLOlusU+nKRw4A6qGU5UnA3BXpvjplutWeovhn7aX8sX/XUpQHzFMV9pQHzFMUJorZ6UAxTFfaUApSmaAUr5mvtAKUpQEZxrrD/ABf/AMclQnaC1JMbxalnLaFkQZZVwzkMuwkU6fZYgAnORjNbV/eNLcLjaKKXl/nl5chb+VBhfVi34ayXftw/xD/5UtSCuTxXB2vQyx6+ZzLcMcHToAfQS8QC9cBxknvitvhzRRl/qQiZCsRJDMwLZkBLOCcn35O3ysdVPtAtqlyzSgq7JHpaPWJjvJk5h75A2yTt09KhvG7HJM28soTSXxlnbCbDvuz9T3j7XpVH+kOyYy28i97uypgk5zlGyCT7RHn1C9a3rjjaxpmG+LtkBYpkUsSfeI5AB1JJOw8TgVX+MyXDMskhSRg4A3dAA+Uwq4YKMsM75ON81nuvUFhPd8F9VLm8vhEbwmdRd2+o6SJOjd0juP5126xf7A7+FcaaSQjBiBHlrBH6gVi5A/8Ahk/+1/2rOtb4r5ouel8H8mbnahg/EJAHXOiLxz4yeWa99neDs15GdSkqspwM7qV5bZbGwy6nAByQPKtVDIBhYkUfnwPkqVNdkrSd5pWEiR6URMiMue+WY41MAD3F6g9RtXdWplZYo4wvicWUKEM53LlZJNGgRJSihQoVRqwB6yZOfdionjnaKKOSJVYPcksoGoznWwCrlSw0nJyASo26isl/YRpE8lxLLMqgkqz6UPpoiCqc+oNU+x49JJcwIoWKLnRYjjVVUAuvkPnXq10Ssi5LhHlXaqFUowe7Zbn7OXlyUe5mRQMjlBQ2QWRu80egjOhcqpP5iNq27jhEsMTstxoEau6qiyKq6csFCmZkC+GnRjFWKtPjf9mn/hS/5Gqg1ECv0lWsckjKJH1BAMLj2dX4j+8K8x/SoZZEjhtxqdlVTI+BljgZwNtzXMK2+EwF7iJA2ktJGoYbkEsAD64617X9JVFZwfMf+hqJySz8MHQuI9quKBQRFEmrRpAyzHXrIG+2QI2J8hULdca4uyglnXLtHpUKralXUdgMgad89NjW9e/WXkfRcLIYpT7aR6AWjlMjfZs2NKRnAHeBJ2BrFHacSd2KtCzCQ5OPF4okx7IIDQsrY2OEY7Faqj0pcRNNilJ8y+/QrXEJL7SXmM+kMUJYuF1D7vlmu09nrPlWkMZ6rGufzEZb9Sa49bXMt3dQwyMGHOPQbd4rrI8SNKbZruIqrWyeIxZd+GwXVOa8lv8AM+0pSvOPZMc8QZSrdGBB9x2P6VyS14Tes0cbrNiRk4e57+BFatE/Oz4CRVnGrx1CutXJbQ2gZbB0g9CcbfrXLOFdoeSYHDzyTm3na51STPpnSJ5CssDLhcMmECMhO4GQM0BvwcUu42RMywIXumXl23N5spvJFCOCvdXk4bIKZ1FtW1a0HFOIwpdKqSKBJO0OIy4KNeMJnYlGIZI2BRQCCuWw2MD5bdsL2RoWMoIS5KdxQBOHtWlRGKOV3lygwSMkdSu9i7AdpLm7EnPMbALE2UGCjuGLxsASO7gYyQw31AbUBo9m7q7e9tnnlkKNFdqO4wjfTJGY9eYUGspqOrSoOgadmIN14pd8qGST8CMwz0yBt+uK1uIcBWZ9TyzgYA0RzSRJtnciMgk7+J8KrvabspZxxL9gHZ5FGZGeVtsu28jN1CEfGgMn+2beO1ttVxAHTS7hpo0ZmKMHPebdi7k74zvWrJ2theSLSHcBye4kkp/ZyDYRIynr4NU32OsoVg7kSKyvIpKoqn2iR0H4Stb3GPag/iH/AMqWgNKxv+aCeXLGAcfapyy3qATnHvxVW7VqPrWcb8pBnxxqk2q4swAJJAA6k7Ae/wAqpPaC+jluC0bB1CKmoezqDOSAfHGRuNqx65/2X7fU06T/ACr3+hGugIwQCPI7j5Govi1qUgcxkgAA6N2XIIxp8VOcbDb0qVZsbnYDx8KjrmNpmXScRrkliOrbY0g+1gZwTtkg97FeJU2nnuPWsSax3mJJAwBU5B6GvVfL3hiomqMshDAswIJYE4JbUCD1z08KwcmT/ij4oP8ARhXWIvdP4nGWtmjYrzwXiaky6bh0yx2VioYIi7jAyRs24rUNqTqMjF1U4ZdlUA7hiF9pfAg5xjPTOJLhsuJRF4ysulegORpb3ABR8wBua00Lpmud8cbbZ3Kbm3B+/PjjYcZuG5B+1kcOVHeld1xu2RliOqitXs5DGJoi7DWZItCZ72OYoLY646gHpsfKomZCpKH7rEY9RtV07NQXRjQu2iENCFXSoZxzEx4Zx4+Zr7GVDo0/Zxn7vn77j4ivUf1WrVk4ey49fTvOiVq8VXMEo845P8prb0nyPyrU4qcQS527jjfbcqcDfxryz6AxT9hbMxkGFS2GOrZTnc/cwPgBUJwnsDaXNvDPG0sTOiP3XzpYgE4z0IbI+FXLi9zy7eZ/wxufiFOP1qv/AEdXX2EkOd4ZDj8kg1j/ABmQfCrVfYuJGeWlplzFEVN9F0ikmG8cHVq3BB1DOGyrddzv6mou4+jriKklJg5J1EiR1JbBGTnqcEjPkTXVqVatXYudyiX4dS+Mr0f8nMOw3Yy5hvleeLSqK5ByCCxGkDY+TE/Cun0pVNtrtl1M0afTxoj0xFKUqo0CvmK+0oD5imK+1jnnCKzMcKoJJ9BuaAyVVe1k2Zo0/CjMfe5Cr+iv86mzxqLkiUElW2UAd5mzjSAepyMVVeLTa7mU+AYIPcgAP+MvUg98J4s0DHYtGxyyj2gcAal89gAV8cbb7NZ54lnRGSTAB1qy6SDlWXxByMMfI+6qXWSHikturmLB1A909NZ2DDyOSMjo3v3oQT1w0Ub6cNczjBwcaY87gnokfpsXI6aqr3ajh5MclyeWkigMRGp724GHZj39j10qdqn7e2CLpG+5JJ3LE9WY+LE7k1pdpYi1ncAYzy3IzsNhq3+VcyipLDOoyaeUUgRBnfVvpIwD7IGkEHHTOc7+lZ5JgCoJ3Y4HqcFv6Amp/jPY76vAJg5kdf2x6Lo81X7qod/E4LEk7VVn71yo8I0LfzSHSP8ACj/OvnraJVvEvD7+Z7ddsZrMfH7+RsXEWpGX8QI+YxUbE+QD5/18R8DtUtWhd2pBLqMg7so6/mX18x49RvnNEH3Fkl3ni3fTIPJxoPv6r/1D+YVsQ2PLkR42xoYOFYalyM4HUMBv5+HwqJvr+NEGW3b2cEaiRuCPcR1OwxW/we4eVeY7YJ25YBCrv1ORlicdemOg61dicF2i2wVflk+hmxDbj6w8zwh8nUq8zCAnqTlMnfwxVs4WZbhOY3JCksoiKPIvcYrljrXO65xjA26mq5Vm7JN9gw8pZP10v/1V6um1tupnix8I823Q06aOaljLN+N4U/b2kIXxkRVZV9XUqGQeo1AdSQN6m04fbx98RxJpGdQVBgeJzjbbxqPql8TvJNTW7N9lC2lE6DSQHTV+LCsAM7DSNs71vMxL9pe1YmVooR9mdmc9WGc4UeC7e0evgPGtXsZdaL0DwmRkP5k+0T/DzfnUNWfh7MJ4Su7CWPA8zqAI+IJHuJoQdXpSlQSKUpQClKUApSlAKge2d0yW2EJy7AbbHSAWbp4aQanqhe1wX6q7Ed4bL737p/QmgNDsRbq0RcjLqxQEknSuAcLn2epzioUqwZhICsmSzA9csSxPqCScEbGp7g1r9XuzF0WSJXH5lwG/1PxqX4pwmOdQGGGHsuPaX3enmDkHyqQUqvsSapI183X5LmT/AKKzX1jJC2mQbHZXHsP6fut+6fgTvThi5uF/dR2+JKqP0LUIJ6tPjAzbyjzRh8xj/WtqSQKCWIUDqSQAPeTsK05ZOeuiFWk1Fe8FxGBqUsdbYVts+yWNAWplBBBGQcjHnXIpOG8qWZ1U8l5niiY7jEJ5egnww4fTnqPHINdV4pfiCCWVukaPIfcgLf6VC2qQ2vDYku9OCiq6sNRklfvMqqMl2LlsKATVF1Ktj0suqsdcupFGrRe9aQlYMHGxkO6L5hf+I3oNh4nwrQ4s8qXEkcqOsIYssTECXlv3kDsCcgKcac52IZjuKztxtAoEaHIGApAVV8um2Py5rwJV9nJp7v7+/wCT2I2daytkaHE7KOOQEbuVZndt2OSME+A6N0xXTeCdjxLw62D/AGcyoWDAZIEjNJpcfeHeGR4HoQd65/2b4U15exxv3gza5D4ctMFh6A91P5q7oBXpaKvri5S3zsYNVPpkox2xuUSy7Czs5EzqiDxQ6mf8uoAIPU5Pp41KLwk2rOIoWMLEMCh1MDpVW1BjqYkrnI1E5q0UrdXTCr9CMtlsrP1MrUF6jnSrDUOqnKuPerYYfKqr2lh03efCSJT/ADRkq3+Fo66Rd2EcoxIiuPJgDj3Z6Goa87FQSOhLzAIGAXmZGG053cFgO6NgR0q4rKEiFmCqCzHooGWPuAq79mOyxhIlmwZMd1RuIweu/ixG2egGQPEma4dwiGAYijC56nqx97Hc/E1uUApSlQBSlKAUpSgFK5w8LW9zxN45Z3NnbxzQo9xcSJraOZm1KX74JUbHpjbFZJ+307uUtnt2y3Do1bBdQ10JeZnS++CikDbxHuA6HWpfcPEpTUe6jatONmYezn0GSceO1c9sO1FxFcyxm4ilD30sBhOrnqvK1GRDr7kalSdOMAE75rxZ9tbtbZHQxaIbbhsrhxI7v9ZYxsNbSZGMZ1HUffQHSJbJWkWTcMgYAg+DYyD5jYH4VsZqidne2lzPfcp1iEbPcpozGJY+SSFJ+1LvnHeBjUDUuCR1rXaPjEqXl6wuCrR3VuEUXciyhCsBZYrb2Js6m643J8qA63cW6upV1DKdiDuDUDF2TKSsyTlUYKMaVaQBSxxrfII73ipO3U9ap9/21uLZLjlyKWFxxFwJRr7kDJpQF5UCrlsYGW3GletZL7tlPNPCObHEovLOPkLqE7q0ayl86+9GxfTp04IA3ztQF+t+AQKQxXmOPvSEyMPdqzp/lxUjXLLP6SLx4Hkxb5aOORQWiUxM8qxlCOeS3dY4MnK764OM1duxnHGurXmOQXDyRsQujdGI6amGcYyVZlz0NAfe2VpNNamKBA7SPEpDNpQIHDPqI3wVUrsCe90r3wzs/pk5878+4wRrIwsYPVYU3Ea+u7H7xNTNKA5x9LHBj9lcqNh9jJ6AnMZP8xZfe4rnlfoW6tUlRkkUOjAhlIyCD1BqnL9E9pzNRkmMec8ssuMeRbTrI/mz615mq0Ttn1xfqbqNSq49MjF9FfBNEL3LDvTHCfwlzv8AzNk+oC1e68RRBVCqAFAAAAwABsAB4DFe69CuChFRXcY5ycpOTFKUrs5FKUoBSlKAUpSgFKUoBSlKA8CIZJwMnqcbnHTPnWKOxjUALGgAxjCqMYyR0HgSfma+0oALOPVq0Lq372kat+u+M719FomMaFxgDGkYwvQe4eFKUB9W1QMXCqHbALADUQOmT1NfPqcerVoXV+LSNXz60pQHl7GM9UQ4JYZVTgnqenU+dffqUeoNy1yAADpGQF6DOOg8KUoALGPv/Zp3/b7q9/8ANt3vjWSGFUUKqhVHQAAAe4DpSlAe6UpQClKUApSlAKUpQClKUApSlAKUpQClKUApSlAf/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pic>
        <p:nvPicPr>
          <p:cNvPr id="31750" name="Picture 6" descr="http://www.nhn.ou.edu/~jeffery/course/c_energy/energyl/lec005/turbine_001_diagram.jpg"/>
          <p:cNvPicPr>
            <a:picLocks noChangeAspect="1" noChangeArrowheads="1"/>
          </p:cNvPicPr>
          <p:nvPr/>
        </p:nvPicPr>
        <p:blipFill>
          <a:blip r:embed="rId2" cstate="print"/>
          <a:srcRect/>
          <a:stretch>
            <a:fillRect/>
          </a:stretch>
        </p:blipFill>
        <p:spPr bwMode="auto">
          <a:xfrm>
            <a:off x="3419872" y="2420888"/>
            <a:ext cx="3810000" cy="3971925"/>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Voltage in Series and parallel Circuits </a:t>
            </a:r>
            <a:endParaRPr lang="en-CA" dirty="0"/>
          </a:p>
        </p:txBody>
      </p:sp>
      <p:sp>
        <p:nvSpPr>
          <p:cNvPr id="3" name="Content Placeholder 2"/>
          <p:cNvSpPr>
            <a:spLocks noGrp="1"/>
          </p:cNvSpPr>
          <p:nvPr>
            <p:ph idx="1"/>
          </p:nvPr>
        </p:nvSpPr>
        <p:spPr>
          <a:xfrm>
            <a:off x="251520" y="1412776"/>
            <a:ext cx="7632848" cy="5042960"/>
          </a:xfrm>
        </p:spPr>
        <p:txBody>
          <a:bodyPr/>
          <a:lstStyle/>
          <a:p>
            <a:r>
              <a:rPr lang="en-CA" dirty="0" smtClean="0"/>
              <a:t> </a:t>
            </a:r>
            <a:r>
              <a:rPr lang="en-CA" b="1" dirty="0" smtClean="0"/>
              <a:t>Kirchhoff’s Voltage Law</a:t>
            </a:r>
            <a:r>
              <a:rPr lang="en-CA" dirty="0" smtClean="0"/>
              <a:t> – The total of all electric potential difference in any complete circuit loop is equal to any potential increases in </a:t>
            </a:r>
            <a:r>
              <a:rPr lang="en-CA" dirty="0" smtClean="0"/>
              <a:t>the circuit loop. </a:t>
            </a:r>
          </a:p>
          <a:p>
            <a:r>
              <a:rPr lang="en-CA" dirty="0" smtClean="0"/>
              <a:t>The potential increase, V</a:t>
            </a:r>
            <a:r>
              <a:rPr lang="en-CA" baseline="-25000" dirty="0" smtClean="0"/>
              <a:t>T</a:t>
            </a:r>
            <a:r>
              <a:rPr lang="en-CA" dirty="0" smtClean="0"/>
              <a:t> is equivalent to the sum of all the potential losses so that </a:t>
            </a:r>
          </a:p>
          <a:p>
            <a:r>
              <a:rPr lang="en-CA" b="1" dirty="0" smtClean="0">
                <a:solidFill>
                  <a:srgbClr val="002060"/>
                </a:solidFill>
              </a:rPr>
              <a:t>V</a:t>
            </a:r>
            <a:r>
              <a:rPr lang="en-CA" b="1" baseline="-25000" dirty="0" smtClean="0">
                <a:solidFill>
                  <a:srgbClr val="002060"/>
                </a:solidFill>
              </a:rPr>
              <a:t>T</a:t>
            </a:r>
            <a:r>
              <a:rPr lang="en-CA" b="1" dirty="0" smtClean="0">
                <a:solidFill>
                  <a:srgbClr val="002060"/>
                </a:solidFill>
              </a:rPr>
              <a:t> = V</a:t>
            </a:r>
            <a:r>
              <a:rPr lang="en-CA" b="1" baseline="-25000" dirty="0" smtClean="0">
                <a:solidFill>
                  <a:srgbClr val="002060"/>
                </a:solidFill>
              </a:rPr>
              <a:t>1</a:t>
            </a:r>
            <a:r>
              <a:rPr lang="en-CA" b="1" dirty="0" smtClean="0">
                <a:solidFill>
                  <a:srgbClr val="002060"/>
                </a:solidFill>
              </a:rPr>
              <a:t> + V</a:t>
            </a:r>
            <a:r>
              <a:rPr lang="en-CA" b="1" baseline="-25000" dirty="0" smtClean="0">
                <a:solidFill>
                  <a:srgbClr val="002060"/>
                </a:solidFill>
              </a:rPr>
              <a:t>2</a:t>
            </a:r>
            <a:r>
              <a:rPr lang="en-CA" b="1" dirty="0" smtClean="0">
                <a:solidFill>
                  <a:srgbClr val="002060"/>
                </a:solidFill>
              </a:rPr>
              <a:t> + V</a:t>
            </a:r>
            <a:r>
              <a:rPr lang="en-CA" b="1" baseline="-25000" dirty="0" smtClean="0">
                <a:solidFill>
                  <a:srgbClr val="002060"/>
                </a:solidFill>
              </a:rPr>
              <a:t>3</a:t>
            </a:r>
            <a:r>
              <a:rPr lang="en-CA" b="1" dirty="0" smtClean="0">
                <a:solidFill>
                  <a:srgbClr val="002060"/>
                </a:solidFill>
              </a:rPr>
              <a:t> </a:t>
            </a:r>
          </a:p>
          <a:p>
            <a:endParaRPr lang="en-CA" dirty="0"/>
          </a:p>
        </p:txBody>
      </p:sp>
      <p:grpSp>
        <p:nvGrpSpPr>
          <p:cNvPr id="43010" name="Group 2"/>
          <p:cNvGrpSpPr>
            <a:grpSpLocks/>
          </p:cNvGrpSpPr>
          <p:nvPr/>
        </p:nvGrpSpPr>
        <p:grpSpPr bwMode="auto">
          <a:xfrm>
            <a:off x="3563888" y="4005064"/>
            <a:ext cx="4320480" cy="2520280"/>
            <a:chOff x="8806" y="6648"/>
            <a:chExt cx="3137" cy="3001"/>
          </a:xfrm>
        </p:grpSpPr>
        <p:cxnSp>
          <p:nvCxnSpPr>
            <p:cNvPr id="43011" name="AutoShape 3"/>
            <p:cNvCxnSpPr>
              <a:cxnSpLocks noChangeShapeType="1"/>
            </p:cNvCxnSpPr>
            <p:nvPr/>
          </p:nvCxnSpPr>
          <p:spPr bwMode="auto">
            <a:xfrm>
              <a:off x="9234" y="8259"/>
              <a:ext cx="516" cy="0"/>
            </a:xfrm>
            <a:prstGeom prst="straightConnector1">
              <a:avLst/>
            </a:prstGeom>
            <a:noFill/>
            <a:ln w="9525">
              <a:solidFill>
                <a:srgbClr val="000000"/>
              </a:solidFill>
              <a:round/>
              <a:headEnd/>
              <a:tailEnd/>
            </a:ln>
          </p:spPr>
        </p:cxnSp>
        <p:grpSp>
          <p:nvGrpSpPr>
            <p:cNvPr id="43012" name="Group 4"/>
            <p:cNvGrpSpPr>
              <a:grpSpLocks/>
            </p:cNvGrpSpPr>
            <p:nvPr/>
          </p:nvGrpSpPr>
          <p:grpSpPr bwMode="auto">
            <a:xfrm>
              <a:off x="8806" y="6648"/>
              <a:ext cx="3137" cy="3001"/>
              <a:chOff x="7572" y="6778"/>
              <a:chExt cx="3137" cy="3001"/>
            </a:xfrm>
          </p:grpSpPr>
          <p:grpSp>
            <p:nvGrpSpPr>
              <p:cNvPr id="43013" name="Group 5"/>
              <p:cNvGrpSpPr>
                <a:grpSpLocks/>
              </p:cNvGrpSpPr>
              <p:nvPr/>
            </p:nvGrpSpPr>
            <p:grpSpPr bwMode="auto">
              <a:xfrm>
                <a:off x="8000" y="7628"/>
                <a:ext cx="2096" cy="2151"/>
                <a:chOff x="2780" y="8064"/>
                <a:chExt cx="3255" cy="2408"/>
              </a:xfrm>
            </p:grpSpPr>
            <p:cxnSp>
              <p:nvCxnSpPr>
                <p:cNvPr id="43014" name="AutoShape 6"/>
                <p:cNvCxnSpPr>
                  <a:cxnSpLocks noChangeShapeType="1"/>
                </p:cNvCxnSpPr>
                <p:nvPr/>
              </p:nvCxnSpPr>
              <p:spPr bwMode="auto">
                <a:xfrm>
                  <a:off x="3181" y="8177"/>
                  <a:ext cx="876" cy="1"/>
                </a:xfrm>
                <a:prstGeom prst="straightConnector1">
                  <a:avLst/>
                </a:prstGeom>
                <a:noFill/>
                <a:ln w="9525">
                  <a:solidFill>
                    <a:srgbClr val="000000"/>
                  </a:solidFill>
                  <a:round/>
                  <a:headEnd/>
                  <a:tailEnd/>
                </a:ln>
              </p:spPr>
            </p:cxnSp>
            <p:grpSp>
              <p:nvGrpSpPr>
                <p:cNvPr id="43015" name="Group 7"/>
                <p:cNvGrpSpPr>
                  <a:grpSpLocks/>
                </p:cNvGrpSpPr>
                <p:nvPr/>
              </p:nvGrpSpPr>
              <p:grpSpPr bwMode="auto">
                <a:xfrm>
                  <a:off x="4057" y="8064"/>
                  <a:ext cx="701" cy="275"/>
                  <a:chOff x="4057" y="8064"/>
                  <a:chExt cx="701" cy="275"/>
                </a:xfrm>
              </p:grpSpPr>
              <p:cxnSp>
                <p:nvCxnSpPr>
                  <p:cNvPr id="43016" name="AutoShape 8"/>
                  <p:cNvCxnSpPr>
                    <a:cxnSpLocks noChangeShapeType="1"/>
                  </p:cNvCxnSpPr>
                  <p:nvPr/>
                </p:nvCxnSpPr>
                <p:spPr bwMode="auto">
                  <a:xfrm flipV="1">
                    <a:off x="4057" y="8064"/>
                    <a:ext cx="75" cy="113"/>
                  </a:xfrm>
                  <a:prstGeom prst="straightConnector1">
                    <a:avLst/>
                  </a:prstGeom>
                  <a:noFill/>
                  <a:ln w="9525">
                    <a:solidFill>
                      <a:srgbClr val="000000"/>
                    </a:solidFill>
                    <a:round/>
                    <a:headEnd/>
                    <a:tailEnd/>
                  </a:ln>
                </p:spPr>
              </p:cxnSp>
              <p:cxnSp>
                <p:nvCxnSpPr>
                  <p:cNvPr id="43017" name="AutoShape 9"/>
                  <p:cNvCxnSpPr>
                    <a:cxnSpLocks noChangeShapeType="1"/>
                  </p:cNvCxnSpPr>
                  <p:nvPr/>
                </p:nvCxnSpPr>
                <p:spPr bwMode="auto">
                  <a:xfrm>
                    <a:off x="4132" y="8064"/>
                    <a:ext cx="113" cy="275"/>
                  </a:xfrm>
                  <a:prstGeom prst="straightConnector1">
                    <a:avLst/>
                  </a:prstGeom>
                  <a:noFill/>
                  <a:ln w="9525">
                    <a:solidFill>
                      <a:srgbClr val="000000"/>
                    </a:solidFill>
                    <a:round/>
                    <a:headEnd/>
                    <a:tailEnd/>
                  </a:ln>
                </p:spPr>
              </p:cxnSp>
              <p:cxnSp>
                <p:nvCxnSpPr>
                  <p:cNvPr id="43018" name="AutoShape 10"/>
                  <p:cNvCxnSpPr>
                    <a:cxnSpLocks noChangeShapeType="1"/>
                  </p:cNvCxnSpPr>
                  <p:nvPr/>
                </p:nvCxnSpPr>
                <p:spPr bwMode="auto">
                  <a:xfrm flipV="1">
                    <a:off x="4245" y="8064"/>
                    <a:ext cx="100" cy="275"/>
                  </a:xfrm>
                  <a:prstGeom prst="straightConnector1">
                    <a:avLst/>
                  </a:prstGeom>
                  <a:noFill/>
                  <a:ln w="9525">
                    <a:solidFill>
                      <a:srgbClr val="000000"/>
                    </a:solidFill>
                    <a:round/>
                    <a:headEnd/>
                    <a:tailEnd/>
                  </a:ln>
                </p:spPr>
              </p:cxnSp>
              <p:cxnSp>
                <p:nvCxnSpPr>
                  <p:cNvPr id="43019" name="AutoShape 11"/>
                  <p:cNvCxnSpPr>
                    <a:cxnSpLocks noChangeShapeType="1"/>
                  </p:cNvCxnSpPr>
                  <p:nvPr/>
                </p:nvCxnSpPr>
                <p:spPr bwMode="auto">
                  <a:xfrm>
                    <a:off x="4345" y="8064"/>
                    <a:ext cx="100" cy="275"/>
                  </a:xfrm>
                  <a:prstGeom prst="straightConnector1">
                    <a:avLst/>
                  </a:prstGeom>
                  <a:noFill/>
                  <a:ln w="9525">
                    <a:solidFill>
                      <a:srgbClr val="000000"/>
                    </a:solidFill>
                    <a:round/>
                    <a:headEnd/>
                    <a:tailEnd/>
                  </a:ln>
                </p:spPr>
              </p:cxnSp>
              <p:cxnSp>
                <p:nvCxnSpPr>
                  <p:cNvPr id="43020" name="AutoShape 12"/>
                  <p:cNvCxnSpPr>
                    <a:cxnSpLocks noChangeShapeType="1"/>
                  </p:cNvCxnSpPr>
                  <p:nvPr/>
                </p:nvCxnSpPr>
                <p:spPr bwMode="auto">
                  <a:xfrm flipV="1">
                    <a:off x="4445" y="8064"/>
                    <a:ext cx="113" cy="275"/>
                  </a:xfrm>
                  <a:prstGeom prst="straightConnector1">
                    <a:avLst/>
                  </a:prstGeom>
                  <a:noFill/>
                  <a:ln w="9525">
                    <a:solidFill>
                      <a:srgbClr val="000000"/>
                    </a:solidFill>
                    <a:round/>
                    <a:headEnd/>
                    <a:tailEnd/>
                  </a:ln>
                </p:spPr>
              </p:cxnSp>
              <p:cxnSp>
                <p:nvCxnSpPr>
                  <p:cNvPr id="43021" name="AutoShape 13"/>
                  <p:cNvCxnSpPr>
                    <a:cxnSpLocks noChangeShapeType="1"/>
                  </p:cNvCxnSpPr>
                  <p:nvPr/>
                </p:nvCxnSpPr>
                <p:spPr bwMode="auto">
                  <a:xfrm>
                    <a:off x="4558" y="8064"/>
                    <a:ext cx="100" cy="275"/>
                  </a:xfrm>
                  <a:prstGeom prst="straightConnector1">
                    <a:avLst/>
                  </a:prstGeom>
                  <a:noFill/>
                  <a:ln w="9525">
                    <a:solidFill>
                      <a:srgbClr val="000000"/>
                    </a:solidFill>
                    <a:round/>
                    <a:headEnd/>
                    <a:tailEnd/>
                  </a:ln>
                </p:spPr>
              </p:cxnSp>
              <p:cxnSp>
                <p:nvCxnSpPr>
                  <p:cNvPr id="43022" name="AutoShape 14"/>
                  <p:cNvCxnSpPr>
                    <a:cxnSpLocks noChangeShapeType="1"/>
                  </p:cNvCxnSpPr>
                  <p:nvPr/>
                </p:nvCxnSpPr>
                <p:spPr bwMode="auto">
                  <a:xfrm flipV="1">
                    <a:off x="4658" y="8177"/>
                    <a:ext cx="100" cy="162"/>
                  </a:xfrm>
                  <a:prstGeom prst="straightConnector1">
                    <a:avLst/>
                  </a:prstGeom>
                  <a:noFill/>
                  <a:ln w="9525">
                    <a:solidFill>
                      <a:srgbClr val="000000"/>
                    </a:solidFill>
                    <a:round/>
                    <a:headEnd/>
                    <a:tailEnd/>
                  </a:ln>
                </p:spPr>
              </p:cxnSp>
            </p:grpSp>
            <p:cxnSp>
              <p:nvCxnSpPr>
                <p:cNvPr id="43023" name="AutoShape 15"/>
                <p:cNvCxnSpPr>
                  <a:cxnSpLocks noChangeShapeType="1"/>
                </p:cNvCxnSpPr>
                <p:nvPr/>
              </p:nvCxnSpPr>
              <p:spPr bwMode="auto">
                <a:xfrm>
                  <a:off x="4758" y="8177"/>
                  <a:ext cx="1128" cy="1"/>
                </a:xfrm>
                <a:prstGeom prst="straightConnector1">
                  <a:avLst/>
                </a:prstGeom>
                <a:noFill/>
                <a:ln w="9525">
                  <a:solidFill>
                    <a:srgbClr val="000000"/>
                  </a:solidFill>
                  <a:round/>
                  <a:headEnd/>
                  <a:tailEnd/>
                </a:ln>
              </p:spPr>
            </p:cxnSp>
            <p:cxnSp>
              <p:nvCxnSpPr>
                <p:cNvPr id="43024" name="AutoShape 16"/>
                <p:cNvCxnSpPr>
                  <a:cxnSpLocks noChangeShapeType="1"/>
                </p:cNvCxnSpPr>
                <p:nvPr/>
              </p:nvCxnSpPr>
              <p:spPr bwMode="auto">
                <a:xfrm>
                  <a:off x="5899" y="8177"/>
                  <a:ext cx="0" cy="538"/>
                </a:xfrm>
                <a:prstGeom prst="straightConnector1">
                  <a:avLst/>
                </a:prstGeom>
                <a:noFill/>
                <a:ln w="9525">
                  <a:solidFill>
                    <a:srgbClr val="000000"/>
                  </a:solidFill>
                  <a:round/>
                  <a:headEnd/>
                  <a:tailEnd/>
                </a:ln>
              </p:spPr>
            </p:cxnSp>
            <p:grpSp>
              <p:nvGrpSpPr>
                <p:cNvPr id="43025" name="Group 17"/>
                <p:cNvGrpSpPr>
                  <a:grpSpLocks/>
                </p:cNvGrpSpPr>
                <p:nvPr/>
              </p:nvGrpSpPr>
              <p:grpSpPr bwMode="auto">
                <a:xfrm rot="5400000">
                  <a:off x="5547" y="8928"/>
                  <a:ext cx="701" cy="275"/>
                  <a:chOff x="4057" y="8064"/>
                  <a:chExt cx="701" cy="275"/>
                </a:xfrm>
              </p:grpSpPr>
              <p:cxnSp>
                <p:nvCxnSpPr>
                  <p:cNvPr id="43026" name="AutoShape 18"/>
                  <p:cNvCxnSpPr>
                    <a:cxnSpLocks noChangeShapeType="1"/>
                  </p:cNvCxnSpPr>
                  <p:nvPr/>
                </p:nvCxnSpPr>
                <p:spPr bwMode="auto">
                  <a:xfrm flipV="1">
                    <a:off x="4057" y="8064"/>
                    <a:ext cx="75" cy="113"/>
                  </a:xfrm>
                  <a:prstGeom prst="straightConnector1">
                    <a:avLst/>
                  </a:prstGeom>
                  <a:noFill/>
                  <a:ln w="9525">
                    <a:solidFill>
                      <a:srgbClr val="000000"/>
                    </a:solidFill>
                    <a:round/>
                    <a:headEnd/>
                    <a:tailEnd/>
                  </a:ln>
                </p:spPr>
              </p:cxnSp>
              <p:cxnSp>
                <p:nvCxnSpPr>
                  <p:cNvPr id="43027" name="AutoShape 19"/>
                  <p:cNvCxnSpPr>
                    <a:cxnSpLocks noChangeShapeType="1"/>
                  </p:cNvCxnSpPr>
                  <p:nvPr/>
                </p:nvCxnSpPr>
                <p:spPr bwMode="auto">
                  <a:xfrm>
                    <a:off x="4132" y="8064"/>
                    <a:ext cx="113" cy="275"/>
                  </a:xfrm>
                  <a:prstGeom prst="straightConnector1">
                    <a:avLst/>
                  </a:prstGeom>
                  <a:noFill/>
                  <a:ln w="9525">
                    <a:solidFill>
                      <a:srgbClr val="000000"/>
                    </a:solidFill>
                    <a:round/>
                    <a:headEnd/>
                    <a:tailEnd/>
                  </a:ln>
                </p:spPr>
              </p:cxnSp>
              <p:cxnSp>
                <p:nvCxnSpPr>
                  <p:cNvPr id="43028" name="AutoShape 20"/>
                  <p:cNvCxnSpPr>
                    <a:cxnSpLocks noChangeShapeType="1"/>
                  </p:cNvCxnSpPr>
                  <p:nvPr/>
                </p:nvCxnSpPr>
                <p:spPr bwMode="auto">
                  <a:xfrm flipV="1">
                    <a:off x="4245" y="8064"/>
                    <a:ext cx="100" cy="275"/>
                  </a:xfrm>
                  <a:prstGeom prst="straightConnector1">
                    <a:avLst/>
                  </a:prstGeom>
                  <a:noFill/>
                  <a:ln w="9525">
                    <a:solidFill>
                      <a:srgbClr val="000000"/>
                    </a:solidFill>
                    <a:round/>
                    <a:headEnd/>
                    <a:tailEnd/>
                  </a:ln>
                </p:spPr>
              </p:cxnSp>
              <p:cxnSp>
                <p:nvCxnSpPr>
                  <p:cNvPr id="43029" name="AutoShape 21"/>
                  <p:cNvCxnSpPr>
                    <a:cxnSpLocks noChangeShapeType="1"/>
                  </p:cNvCxnSpPr>
                  <p:nvPr/>
                </p:nvCxnSpPr>
                <p:spPr bwMode="auto">
                  <a:xfrm>
                    <a:off x="4345" y="8064"/>
                    <a:ext cx="100" cy="275"/>
                  </a:xfrm>
                  <a:prstGeom prst="straightConnector1">
                    <a:avLst/>
                  </a:prstGeom>
                  <a:noFill/>
                  <a:ln w="9525">
                    <a:solidFill>
                      <a:srgbClr val="000000"/>
                    </a:solidFill>
                    <a:round/>
                    <a:headEnd/>
                    <a:tailEnd/>
                  </a:ln>
                </p:spPr>
              </p:cxnSp>
              <p:cxnSp>
                <p:nvCxnSpPr>
                  <p:cNvPr id="43030" name="AutoShape 22"/>
                  <p:cNvCxnSpPr>
                    <a:cxnSpLocks noChangeShapeType="1"/>
                  </p:cNvCxnSpPr>
                  <p:nvPr/>
                </p:nvCxnSpPr>
                <p:spPr bwMode="auto">
                  <a:xfrm flipV="1">
                    <a:off x="4445" y="8064"/>
                    <a:ext cx="113" cy="275"/>
                  </a:xfrm>
                  <a:prstGeom prst="straightConnector1">
                    <a:avLst/>
                  </a:prstGeom>
                  <a:noFill/>
                  <a:ln w="9525">
                    <a:solidFill>
                      <a:srgbClr val="000000"/>
                    </a:solidFill>
                    <a:round/>
                    <a:headEnd/>
                    <a:tailEnd/>
                  </a:ln>
                </p:spPr>
              </p:cxnSp>
              <p:cxnSp>
                <p:nvCxnSpPr>
                  <p:cNvPr id="43031" name="AutoShape 23"/>
                  <p:cNvCxnSpPr>
                    <a:cxnSpLocks noChangeShapeType="1"/>
                  </p:cNvCxnSpPr>
                  <p:nvPr/>
                </p:nvCxnSpPr>
                <p:spPr bwMode="auto">
                  <a:xfrm>
                    <a:off x="4558" y="8064"/>
                    <a:ext cx="100" cy="275"/>
                  </a:xfrm>
                  <a:prstGeom prst="straightConnector1">
                    <a:avLst/>
                  </a:prstGeom>
                  <a:noFill/>
                  <a:ln w="9525">
                    <a:solidFill>
                      <a:srgbClr val="000000"/>
                    </a:solidFill>
                    <a:round/>
                    <a:headEnd/>
                    <a:tailEnd/>
                  </a:ln>
                </p:spPr>
              </p:cxnSp>
              <p:cxnSp>
                <p:nvCxnSpPr>
                  <p:cNvPr id="43032" name="AutoShape 24"/>
                  <p:cNvCxnSpPr>
                    <a:cxnSpLocks noChangeShapeType="1"/>
                  </p:cNvCxnSpPr>
                  <p:nvPr/>
                </p:nvCxnSpPr>
                <p:spPr bwMode="auto">
                  <a:xfrm flipV="1">
                    <a:off x="4658" y="8177"/>
                    <a:ext cx="100" cy="162"/>
                  </a:xfrm>
                  <a:prstGeom prst="straightConnector1">
                    <a:avLst/>
                  </a:prstGeom>
                  <a:noFill/>
                  <a:ln w="9525">
                    <a:solidFill>
                      <a:srgbClr val="000000"/>
                    </a:solidFill>
                    <a:round/>
                    <a:headEnd/>
                    <a:tailEnd/>
                  </a:ln>
                </p:spPr>
              </p:cxnSp>
            </p:grpSp>
            <p:cxnSp>
              <p:nvCxnSpPr>
                <p:cNvPr id="43033" name="AutoShape 25"/>
                <p:cNvCxnSpPr>
                  <a:cxnSpLocks noChangeShapeType="1"/>
                </p:cNvCxnSpPr>
                <p:nvPr/>
              </p:nvCxnSpPr>
              <p:spPr bwMode="auto">
                <a:xfrm>
                  <a:off x="5885" y="9416"/>
                  <a:ext cx="14" cy="877"/>
                </a:xfrm>
                <a:prstGeom prst="straightConnector1">
                  <a:avLst/>
                </a:prstGeom>
                <a:noFill/>
                <a:ln w="9525">
                  <a:solidFill>
                    <a:srgbClr val="000000"/>
                  </a:solidFill>
                  <a:round/>
                  <a:headEnd/>
                  <a:tailEnd/>
                </a:ln>
              </p:spPr>
            </p:cxnSp>
            <p:cxnSp>
              <p:nvCxnSpPr>
                <p:cNvPr id="43034" name="AutoShape 26"/>
                <p:cNvCxnSpPr>
                  <a:cxnSpLocks noChangeShapeType="1"/>
                </p:cNvCxnSpPr>
                <p:nvPr/>
              </p:nvCxnSpPr>
              <p:spPr bwMode="auto">
                <a:xfrm flipH="1" flipV="1">
                  <a:off x="5084" y="10294"/>
                  <a:ext cx="801" cy="16"/>
                </a:xfrm>
                <a:prstGeom prst="straightConnector1">
                  <a:avLst/>
                </a:prstGeom>
                <a:noFill/>
                <a:ln w="9525">
                  <a:solidFill>
                    <a:srgbClr val="000000"/>
                  </a:solidFill>
                  <a:round/>
                  <a:headEnd/>
                  <a:tailEnd/>
                </a:ln>
              </p:spPr>
            </p:cxnSp>
            <p:cxnSp>
              <p:nvCxnSpPr>
                <p:cNvPr id="43035" name="AutoShape 27"/>
                <p:cNvCxnSpPr>
                  <a:cxnSpLocks noChangeShapeType="1"/>
                </p:cNvCxnSpPr>
                <p:nvPr/>
              </p:nvCxnSpPr>
              <p:spPr bwMode="auto">
                <a:xfrm flipH="1">
                  <a:off x="3181" y="10293"/>
                  <a:ext cx="1190" cy="1"/>
                </a:xfrm>
                <a:prstGeom prst="straightConnector1">
                  <a:avLst/>
                </a:prstGeom>
                <a:noFill/>
                <a:ln w="9525">
                  <a:solidFill>
                    <a:srgbClr val="000000"/>
                  </a:solidFill>
                  <a:round/>
                  <a:headEnd/>
                  <a:tailEnd/>
                </a:ln>
              </p:spPr>
            </p:cxnSp>
            <p:grpSp>
              <p:nvGrpSpPr>
                <p:cNvPr id="43036" name="Group 28"/>
                <p:cNvGrpSpPr>
                  <a:grpSpLocks/>
                </p:cNvGrpSpPr>
                <p:nvPr/>
              </p:nvGrpSpPr>
              <p:grpSpPr bwMode="auto">
                <a:xfrm>
                  <a:off x="4385" y="10197"/>
                  <a:ext cx="701" cy="275"/>
                  <a:chOff x="4057" y="8064"/>
                  <a:chExt cx="701" cy="275"/>
                </a:xfrm>
              </p:grpSpPr>
              <p:cxnSp>
                <p:nvCxnSpPr>
                  <p:cNvPr id="43037" name="AutoShape 29"/>
                  <p:cNvCxnSpPr>
                    <a:cxnSpLocks noChangeShapeType="1"/>
                  </p:cNvCxnSpPr>
                  <p:nvPr/>
                </p:nvCxnSpPr>
                <p:spPr bwMode="auto">
                  <a:xfrm flipV="1">
                    <a:off x="4057" y="8064"/>
                    <a:ext cx="75" cy="113"/>
                  </a:xfrm>
                  <a:prstGeom prst="straightConnector1">
                    <a:avLst/>
                  </a:prstGeom>
                  <a:noFill/>
                  <a:ln w="9525">
                    <a:solidFill>
                      <a:srgbClr val="000000"/>
                    </a:solidFill>
                    <a:round/>
                    <a:headEnd/>
                    <a:tailEnd/>
                  </a:ln>
                </p:spPr>
              </p:cxnSp>
              <p:cxnSp>
                <p:nvCxnSpPr>
                  <p:cNvPr id="43038" name="AutoShape 30"/>
                  <p:cNvCxnSpPr>
                    <a:cxnSpLocks noChangeShapeType="1"/>
                  </p:cNvCxnSpPr>
                  <p:nvPr/>
                </p:nvCxnSpPr>
                <p:spPr bwMode="auto">
                  <a:xfrm>
                    <a:off x="4132" y="8064"/>
                    <a:ext cx="113" cy="275"/>
                  </a:xfrm>
                  <a:prstGeom prst="straightConnector1">
                    <a:avLst/>
                  </a:prstGeom>
                  <a:noFill/>
                  <a:ln w="9525">
                    <a:solidFill>
                      <a:srgbClr val="000000"/>
                    </a:solidFill>
                    <a:round/>
                    <a:headEnd/>
                    <a:tailEnd/>
                  </a:ln>
                </p:spPr>
              </p:cxnSp>
              <p:cxnSp>
                <p:nvCxnSpPr>
                  <p:cNvPr id="43039" name="AutoShape 31"/>
                  <p:cNvCxnSpPr>
                    <a:cxnSpLocks noChangeShapeType="1"/>
                  </p:cNvCxnSpPr>
                  <p:nvPr/>
                </p:nvCxnSpPr>
                <p:spPr bwMode="auto">
                  <a:xfrm flipV="1">
                    <a:off x="4245" y="8064"/>
                    <a:ext cx="100" cy="275"/>
                  </a:xfrm>
                  <a:prstGeom prst="straightConnector1">
                    <a:avLst/>
                  </a:prstGeom>
                  <a:noFill/>
                  <a:ln w="9525">
                    <a:solidFill>
                      <a:srgbClr val="000000"/>
                    </a:solidFill>
                    <a:round/>
                    <a:headEnd/>
                    <a:tailEnd/>
                  </a:ln>
                </p:spPr>
              </p:cxnSp>
              <p:cxnSp>
                <p:nvCxnSpPr>
                  <p:cNvPr id="43040" name="AutoShape 32"/>
                  <p:cNvCxnSpPr>
                    <a:cxnSpLocks noChangeShapeType="1"/>
                  </p:cNvCxnSpPr>
                  <p:nvPr/>
                </p:nvCxnSpPr>
                <p:spPr bwMode="auto">
                  <a:xfrm>
                    <a:off x="4345" y="8064"/>
                    <a:ext cx="100" cy="275"/>
                  </a:xfrm>
                  <a:prstGeom prst="straightConnector1">
                    <a:avLst/>
                  </a:prstGeom>
                  <a:noFill/>
                  <a:ln w="9525">
                    <a:solidFill>
                      <a:srgbClr val="000000"/>
                    </a:solidFill>
                    <a:round/>
                    <a:headEnd/>
                    <a:tailEnd/>
                  </a:ln>
                </p:spPr>
              </p:cxnSp>
              <p:cxnSp>
                <p:nvCxnSpPr>
                  <p:cNvPr id="43041" name="AutoShape 33"/>
                  <p:cNvCxnSpPr>
                    <a:cxnSpLocks noChangeShapeType="1"/>
                  </p:cNvCxnSpPr>
                  <p:nvPr/>
                </p:nvCxnSpPr>
                <p:spPr bwMode="auto">
                  <a:xfrm flipV="1">
                    <a:off x="4445" y="8064"/>
                    <a:ext cx="113" cy="275"/>
                  </a:xfrm>
                  <a:prstGeom prst="straightConnector1">
                    <a:avLst/>
                  </a:prstGeom>
                  <a:noFill/>
                  <a:ln w="9525">
                    <a:solidFill>
                      <a:srgbClr val="000000"/>
                    </a:solidFill>
                    <a:round/>
                    <a:headEnd/>
                    <a:tailEnd/>
                  </a:ln>
                </p:spPr>
              </p:cxnSp>
              <p:cxnSp>
                <p:nvCxnSpPr>
                  <p:cNvPr id="43042" name="AutoShape 34"/>
                  <p:cNvCxnSpPr>
                    <a:cxnSpLocks noChangeShapeType="1"/>
                  </p:cNvCxnSpPr>
                  <p:nvPr/>
                </p:nvCxnSpPr>
                <p:spPr bwMode="auto">
                  <a:xfrm>
                    <a:off x="4558" y="8064"/>
                    <a:ext cx="100" cy="275"/>
                  </a:xfrm>
                  <a:prstGeom prst="straightConnector1">
                    <a:avLst/>
                  </a:prstGeom>
                  <a:noFill/>
                  <a:ln w="9525">
                    <a:solidFill>
                      <a:srgbClr val="000000"/>
                    </a:solidFill>
                    <a:round/>
                    <a:headEnd/>
                    <a:tailEnd/>
                  </a:ln>
                </p:spPr>
              </p:cxnSp>
              <p:cxnSp>
                <p:nvCxnSpPr>
                  <p:cNvPr id="43043" name="AutoShape 35"/>
                  <p:cNvCxnSpPr>
                    <a:cxnSpLocks noChangeShapeType="1"/>
                  </p:cNvCxnSpPr>
                  <p:nvPr/>
                </p:nvCxnSpPr>
                <p:spPr bwMode="auto">
                  <a:xfrm flipV="1">
                    <a:off x="4658" y="8177"/>
                    <a:ext cx="100" cy="162"/>
                  </a:xfrm>
                  <a:prstGeom prst="straightConnector1">
                    <a:avLst/>
                  </a:prstGeom>
                  <a:noFill/>
                  <a:ln w="9525">
                    <a:solidFill>
                      <a:srgbClr val="000000"/>
                    </a:solidFill>
                    <a:round/>
                    <a:headEnd/>
                    <a:tailEnd/>
                  </a:ln>
                </p:spPr>
              </p:cxnSp>
            </p:grpSp>
            <p:cxnSp>
              <p:nvCxnSpPr>
                <p:cNvPr id="43044" name="AutoShape 36"/>
                <p:cNvCxnSpPr>
                  <a:cxnSpLocks noChangeShapeType="1"/>
                </p:cNvCxnSpPr>
                <p:nvPr/>
              </p:nvCxnSpPr>
              <p:spPr bwMode="auto">
                <a:xfrm>
                  <a:off x="3181" y="8177"/>
                  <a:ext cx="0" cy="613"/>
                </a:xfrm>
                <a:prstGeom prst="straightConnector1">
                  <a:avLst/>
                </a:prstGeom>
                <a:noFill/>
                <a:ln w="9525">
                  <a:solidFill>
                    <a:srgbClr val="000000"/>
                  </a:solidFill>
                  <a:round/>
                  <a:headEnd/>
                  <a:tailEnd/>
                </a:ln>
              </p:spPr>
            </p:cxnSp>
            <p:cxnSp>
              <p:nvCxnSpPr>
                <p:cNvPr id="43045" name="AutoShape 37"/>
                <p:cNvCxnSpPr>
                  <a:cxnSpLocks noChangeShapeType="1"/>
                </p:cNvCxnSpPr>
                <p:nvPr/>
              </p:nvCxnSpPr>
              <p:spPr bwMode="auto">
                <a:xfrm>
                  <a:off x="2955" y="8790"/>
                  <a:ext cx="438" cy="0"/>
                </a:xfrm>
                <a:prstGeom prst="straightConnector1">
                  <a:avLst/>
                </a:prstGeom>
                <a:noFill/>
                <a:ln w="9525">
                  <a:solidFill>
                    <a:srgbClr val="000000"/>
                  </a:solidFill>
                  <a:round/>
                  <a:headEnd/>
                  <a:tailEnd/>
                </a:ln>
              </p:spPr>
            </p:cxnSp>
            <p:cxnSp>
              <p:nvCxnSpPr>
                <p:cNvPr id="43046" name="AutoShape 38"/>
                <p:cNvCxnSpPr>
                  <a:cxnSpLocks noChangeShapeType="1"/>
                </p:cNvCxnSpPr>
                <p:nvPr/>
              </p:nvCxnSpPr>
              <p:spPr bwMode="auto">
                <a:xfrm>
                  <a:off x="2970" y="9030"/>
                  <a:ext cx="438" cy="0"/>
                </a:xfrm>
                <a:prstGeom prst="straightConnector1">
                  <a:avLst/>
                </a:prstGeom>
                <a:noFill/>
                <a:ln w="9525">
                  <a:solidFill>
                    <a:srgbClr val="000000"/>
                  </a:solidFill>
                  <a:round/>
                  <a:headEnd/>
                  <a:tailEnd/>
                </a:ln>
              </p:spPr>
            </p:cxnSp>
            <p:cxnSp>
              <p:nvCxnSpPr>
                <p:cNvPr id="43047" name="AutoShape 39"/>
                <p:cNvCxnSpPr>
                  <a:cxnSpLocks noChangeShapeType="1"/>
                </p:cNvCxnSpPr>
                <p:nvPr/>
              </p:nvCxnSpPr>
              <p:spPr bwMode="auto">
                <a:xfrm>
                  <a:off x="2981" y="9270"/>
                  <a:ext cx="438" cy="0"/>
                </a:xfrm>
                <a:prstGeom prst="straightConnector1">
                  <a:avLst/>
                </a:prstGeom>
                <a:noFill/>
                <a:ln w="9525">
                  <a:solidFill>
                    <a:srgbClr val="000000"/>
                  </a:solidFill>
                  <a:round/>
                  <a:headEnd/>
                  <a:tailEnd/>
                </a:ln>
              </p:spPr>
            </p:cxnSp>
            <p:cxnSp>
              <p:nvCxnSpPr>
                <p:cNvPr id="43048" name="AutoShape 40"/>
                <p:cNvCxnSpPr>
                  <a:cxnSpLocks noChangeShapeType="1"/>
                </p:cNvCxnSpPr>
                <p:nvPr/>
              </p:nvCxnSpPr>
              <p:spPr bwMode="auto">
                <a:xfrm>
                  <a:off x="2975" y="9527"/>
                  <a:ext cx="438" cy="0"/>
                </a:xfrm>
                <a:prstGeom prst="straightConnector1">
                  <a:avLst/>
                </a:prstGeom>
                <a:noFill/>
                <a:ln w="9525">
                  <a:solidFill>
                    <a:srgbClr val="000000"/>
                  </a:solidFill>
                  <a:round/>
                  <a:headEnd/>
                  <a:tailEnd/>
                </a:ln>
              </p:spPr>
            </p:cxnSp>
            <p:cxnSp>
              <p:nvCxnSpPr>
                <p:cNvPr id="43049" name="AutoShape 41"/>
                <p:cNvCxnSpPr>
                  <a:cxnSpLocks noChangeShapeType="1"/>
                </p:cNvCxnSpPr>
                <p:nvPr/>
              </p:nvCxnSpPr>
              <p:spPr bwMode="auto">
                <a:xfrm>
                  <a:off x="2793" y="9143"/>
                  <a:ext cx="801" cy="0"/>
                </a:xfrm>
                <a:prstGeom prst="straightConnector1">
                  <a:avLst/>
                </a:prstGeom>
                <a:noFill/>
                <a:ln w="9525">
                  <a:solidFill>
                    <a:srgbClr val="000000"/>
                  </a:solidFill>
                  <a:round/>
                  <a:headEnd/>
                  <a:tailEnd/>
                </a:ln>
              </p:spPr>
            </p:cxnSp>
            <p:cxnSp>
              <p:nvCxnSpPr>
                <p:cNvPr id="43050" name="AutoShape 42"/>
                <p:cNvCxnSpPr>
                  <a:cxnSpLocks noChangeShapeType="1"/>
                </p:cNvCxnSpPr>
                <p:nvPr/>
              </p:nvCxnSpPr>
              <p:spPr bwMode="auto">
                <a:xfrm>
                  <a:off x="2780" y="9390"/>
                  <a:ext cx="801" cy="0"/>
                </a:xfrm>
                <a:prstGeom prst="straightConnector1">
                  <a:avLst/>
                </a:prstGeom>
                <a:noFill/>
                <a:ln w="9525">
                  <a:solidFill>
                    <a:srgbClr val="000000"/>
                  </a:solidFill>
                  <a:round/>
                  <a:headEnd/>
                  <a:tailEnd/>
                </a:ln>
              </p:spPr>
            </p:cxnSp>
            <p:cxnSp>
              <p:nvCxnSpPr>
                <p:cNvPr id="43051" name="AutoShape 43"/>
                <p:cNvCxnSpPr>
                  <a:cxnSpLocks noChangeShapeType="1"/>
                </p:cNvCxnSpPr>
                <p:nvPr/>
              </p:nvCxnSpPr>
              <p:spPr bwMode="auto">
                <a:xfrm>
                  <a:off x="2793" y="9676"/>
                  <a:ext cx="801" cy="0"/>
                </a:xfrm>
                <a:prstGeom prst="straightConnector1">
                  <a:avLst/>
                </a:prstGeom>
                <a:noFill/>
                <a:ln w="9525">
                  <a:solidFill>
                    <a:srgbClr val="000000"/>
                  </a:solidFill>
                  <a:round/>
                  <a:headEnd/>
                  <a:tailEnd/>
                </a:ln>
              </p:spPr>
            </p:cxnSp>
            <p:cxnSp>
              <p:nvCxnSpPr>
                <p:cNvPr id="43052" name="AutoShape 44"/>
                <p:cNvCxnSpPr>
                  <a:cxnSpLocks noChangeShapeType="1"/>
                </p:cNvCxnSpPr>
                <p:nvPr/>
              </p:nvCxnSpPr>
              <p:spPr bwMode="auto">
                <a:xfrm>
                  <a:off x="3181" y="9666"/>
                  <a:ext cx="0" cy="627"/>
                </a:xfrm>
                <a:prstGeom prst="straightConnector1">
                  <a:avLst/>
                </a:prstGeom>
                <a:noFill/>
                <a:ln w="9525">
                  <a:solidFill>
                    <a:srgbClr val="000000"/>
                  </a:solidFill>
                  <a:round/>
                  <a:headEnd/>
                  <a:tailEnd/>
                </a:ln>
              </p:spPr>
            </p:cxnSp>
          </p:grpSp>
          <p:grpSp>
            <p:nvGrpSpPr>
              <p:cNvPr id="43053" name="Group 45"/>
              <p:cNvGrpSpPr>
                <a:grpSpLocks/>
              </p:cNvGrpSpPr>
              <p:nvPr/>
            </p:nvGrpSpPr>
            <p:grpSpPr bwMode="auto">
              <a:xfrm>
                <a:off x="8620" y="6778"/>
                <a:ext cx="1052" cy="952"/>
                <a:chOff x="3844" y="7112"/>
                <a:chExt cx="1152" cy="1066"/>
              </a:xfrm>
            </p:grpSpPr>
            <p:sp>
              <p:nvSpPr>
                <p:cNvPr id="43054" name="Oval 46"/>
                <p:cNvSpPr>
                  <a:spLocks noChangeArrowheads="1"/>
                </p:cNvSpPr>
                <p:nvPr/>
              </p:nvSpPr>
              <p:spPr bwMode="auto">
                <a:xfrm>
                  <a:off x="4057" y="7112"/>
                  <a:ext cx="726" cy="63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b="0" i="0" u="none" strike="noStrike" cap="none" normalizeH="0" baseline="0" smtClean="0">
                      <a:ln>
                        <a:noFill/>
                      </a:ln>
                      <a:solidFill>
                        <a:schemeClr val="tx1"/>
                      </a:solidFill>
                      <a:effectLst/>
                      <a:latin typeface="Calibri" pitchFamily="34" charset="0"/>
                      <a:cs typeface="Arial" pitchFamily="34" charset="0"/>
                    </a:rPr>
                    <a:t>V</a:t>
                  </a:r>
                  <a:r>
                    <a:rPr kumimoji="0" lang="en-CA" b="0" i="0" u="none" strike="noStrike" cap="none" normalizeH="0" baseline="-25000" smtClean="0">
                      <a:ln>
                        <a:noFill/>
                      </a:ln>
                      <a:solidFill>
                        <a:schemeClr val="tx1"/>
                      </a:solidFill>
                      <a:effectLst/>
                      <a:latin typeface="Calibri" pitchFamily="34" charset="0"/>
                      <a:cs typeface="Arial" pitchFamily="34" charset="0"/>
                    </a:rPr>
                    <a:t>1</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grpSp>
              <p:nvGrpSpPr>
                <p:cNvPr id="43055" name="Group 47"/>
                <p:cNvGrpSpPr>
                  <a:grpSpLocks/>
                </p:cNvGrpSpPr>
                <p:nvPr/>
              </p:nvGrpSpPr>
              <p:grpSpPr bwMode="auto">
                <a:xfrm>
                  <a:off x="3844" y="7489"/>
                  <a:ext cx="1152" cy="689"/>
                  <a:chOff x="3844" y="7489"/>
                  <a:chExt cx="1152" cy="689"/>
                </a:xfrm>
              </p:grpSpPr>
              <p:cxnSp>
                <p:nvCxnSpPr>
                  <p:cNvPr id="43056" name="AutoShape 48"/>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43057" name="AutoShape 49"/>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43058" name="AutoShape 50"/>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43059" name="AutoShape 51"/>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grpSp>
            <p:nvGrpSpPr>
              <p:cNvPr id="43060" name="Group 52"/>
              <p:cNvGrpSpPr>
                <a:grpSpLocks/>
              </p:cNvGrpSpPr>
              <p:nvPr/>
            </p:nvGrpSpPr>
            <p:grpSpPr bwMode="auto">
              <a:xfrm rot="5400000">
                <a:off x="9851" y="8289"/>
                <a:ext cx="1029" cy="686"/>
                <a:chOff x="3844" y="7112"/>
                <a:chExt cx="1152" cy="1066"/>
              </a:xfrm>
            </p:grpSpPr>
            <p:sp>
              <p:nvSpPr>
                <p:cNvPr id="43061" name="Oval 53"/>
                <p:cNvSpPr>
                  <a:spLocks noChangeArrowheads="1"/>
                </p:cNvSpPr>
                <p:nvPr/>
              </p:nvSpPr>
              <p:spPr bwMode="auto">
                <a:xfrm>
                  <a:off x="4057" y="7112"/>
                  <a:ext cx="726" cy="63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1600" b="0" i="0" u="none" strike="noStrike" cap="none" normalizeH="0" baseline="0" smtClean="0">
                      <a:ln>
                        <a:noFill/>
                      </a:ln>
                      <a:solidFill>
                        <a:schemeClr val="tx1"/>
                      </a:solidFill>
                      <a:effectLst/>
                      <a:latin typeface="Calibri" pitchFamily="34" charset="0"/>
                      <a:cs typeface="Arial" pitchFamily="34" charset="0"/>
                    </a:rPr>
                    <a:t>V</a:t>
                  </a:r>
                  <a:r>
                    <a:rPr kumimoji="0" lang="en-CA" sz="1600" b="0" i="0" u="none" strike="noStrike" cap="none" normalizeH="0" baseline="-25000" smtClean="0">
                      <a:ln>
                        <a:noFill/>
                      </a:ln>
                      <a:solidFill>
                        <a:schemeClr val="tx1"/>
                      </a:solidFill>
                      <a:effectLst/>
                      <a:latin typeface="Calibri" pitchFamily="34" charset="0"/>
                      <a:cs typeface="Arial" pitchFamily="34" charset="0"/>
                    </a:rPr>
                    <a:t>2</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grpSp>
              <p:nvGrpSpPr>
                <p:cNvPr id="43062" name="Group 54"/>
                <p:cNvGrpSpPr>
                  <a:grpSpLocks/>
                </p:cNvGrpSpPr>
                <p:nvPr/>
              </p:nvGrpSpPr>
              <p:grpSpPr bwMode="auto">
                <a:xfrm>
                  <a:off x="3844" y="7489"/>
                  <a:ext cx="1152" cy="689"/>
                  <a:chOff x="3844" y="7489"/>
                  <a:chExt cx="1152" cy="689"/>
                </a:xfrm>
              </p:grpSpPr>
              <p:cxnSp>
                <p:nvCxnSpPr>
                  <p:cNvPr id="43063" name="AutoShape 55"/>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43064" name="AutoShape 56"/>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43065" name="AutoShape 57"/>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43066" name="AutoShape 58"/>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grpSp>
            <p:nvGrpSpPr>
              <p:cNvPr id="43067" name="Group 59"/>
              <p:cNvGrpSpPr>
                <a:grpSpLocks/>
              </p:cNvGrpSpPr>
              <p:nvPr/>
            </p:nvGrpSpPr>
            <p:grpSpPr bwMode="auto">
              <a:xfrm>
                <a:off x="8688" y="8389"/>
                <a:ext cx="1049" cy="1220"/>
                <a:chOff x="3844" y="7112"/>
                <a:chExt cx="1152" cy="1066"/>
              </a:xfrm>
            </p:grpSpPr>
            <p:sp>
              <p:nvSpPr>
                <p:cNvPr id="43068" name="Oval 60"/>
                <p:cNvSpPr>
                  <a:spLocks noChangeArrowheads="1"/>
                </p:cNvSpPr>
                <p:nvPr/>
              </p:nvSpPr>
              <p:spPr bwMode="auto">
                <a:xfrm>
                  <a:off x="4057" y="7112"/>
                  <a:ext cx="726" cy="63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400" b="0" i="0" u="none" strike="noStrike" cap="none" normalizeH="0" baseline="0" smtClean="0">
                      <a:ln>
                        <a:noFill/>
                      </a:ln>
                      <a:solidFill>
                        <a:schemeClr val="tx1"/>
                      </a:solidFill>
                      <a:effectLst/>
                      <a:latin typeface="Calibri" pitchFamily="34" charset="0"/>
                      <a:cs typeface="Arial" pitchFamily="34" charset="0"/>
                    </a:rPr>
                    <a:t>V</a:t>
                  </a:r>
                  <a:r>
                    <a:rPr kumimoji="0" lang="en-CA" sz="2400" b="0" i="0" u="none" strike="noStrike" cap="none" normalizeH="0" baseline="-25000" smtClean="0">
                      <a:ln>
                        <a:noFill/>
                      </a:ln>
                      <a:solidFill>
                        <a:schemeClr val="tx1"/>
                      </a:solidFill>
                      <a:effectLst/>
                      <a:latin typeface="Calibri" pitchFamily="34" charset="0"/>
                      <a:cs typeface="Arial" pitchFamily="34" charset="0"/>
                    </a:rPr>
                    <a:t>3</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grpSp>
              <p:nvGrpSpPr>
                <p:cNvPr id="43069" name="Group 61"/>
                <p:cNvGrpSpPr>
                  <a:grpSpLocks/>
                </p:cNvGrpSpPr>
                <p:nvPr/>
              </p:nvGrpSpPr>
              <p:grpSpPr bwMode="auto">
                <a:xfrm>
                  <a:off x="3844" y="7489"/>
                  <a:ext cx="1152" cy="689"/>
                  <a:chOff x="3844" y="7489"/>
                  <a:chExt cx="1152" cy="689"/>
                </a:xfrm>
              </p:grpSpPr>
              <p:cxnSp>
                <p:nvCxnSpPr>
                  <p:cNvPr id="43070" name="AutoShape 62"/>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43071" name="AutoShape 63"/>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43072" name="AutoShape 64"/>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43073" name="AutoShape 65"/>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grpSp>
            <p:nvGrpSpPr>
              <p:cNvPr id="43074" name="Group 66"/>
              <p:cNvGrpSpPr>
                <a:grpSpLocks/>
              </p:cNvGrpSpPr>
              <p:nvPr/>
            </p:nvGrpSpPr>
            <p:grpSpPr bwMode="auto">
              <a:xfrm rot="16200000">
                <a:off x="7400" y="8289"/>
                <a:ext cx="1029" cy="686"/>
                <a:chOff x="3844" y="7112"/>
                <a:chExt cx="1152" cy="1066"/>
              </a:xfrm>
            </p:grpSpPr>
            <p:sp>
              <p:nvSpPr>
                <p:cNvPr id="43075" name="Oval 67"/>
                <p:cNvSpPr>
                  <a:spLocks noChangeArrowheads="1"/>
                </p:cNvSpPr>
                <p:nvPr/>
              </p:nvSpPr>
              <p:spPr bwMode="auto">
                <a:xfrm>
                  <a:off x="4057" y="7112"/>
                  <a:ext cx="726" cy="63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1400" b="0" i="0" u="none" strike="noStrike" cap="none" normalizeH="0" baseline="0" smtClean="0">
                      <a:ln>
                        <a:noFill/>
                      </a:ln>
                      <a:solidFill>
                        <a:schemeClr val="tx1"/>
                      </a:solidFill>
                      <a:effectLst/>
                      <a:latin typeface="Calibri" pitchFamily="34" charset="0"/>
                      <a:cs typeface="Arial" pitchFamily="34" charset="0"/>
                    </a:rPr>
                    <a:t>V</a:t>
                  </a:r>
                  <a:r>
                    <a:rPr kumimoji="0" lang="en-CA" sz="1400" b="0" i="0" u="none" strike="noStrike" cap="none" normalizeH="0" baseline="-25000" smtClean="0">
                      <a:ln>
                        <a:noFill/>
                      </a:ln>
                      <a:solidFill>
                        <a:schemeClr val="tx1"/>
                      </a:solidFill>
                      <a:effectLst/>
                      <a:latin typeface="Calibri" pitchFamily="34" charset="0"/>
                      <a:cs typeface="Arial" pitchFamily="34" charset="0"/>
                    </a:rPr>
                    <a:t>T</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grpSp>
              <p:nvGrpSpPr>
                <p:cNvPr id="43076" name="Group 68"/>
                <p:cNvGrpSpPr>
                  <a:grpSpLocks/>
                </p:cNvGrpSpPr>
                <p:nvPr/>
              </p:nvGrpSpPr>
              <p:grpSpPr bwMode="auto">
                <a:xfrm>
                  <a:off x="3844" y="7489"/>
                  <a:ext cx="1152" cy="689"/>
                  <a:chOff x="3844" y="7489"/>
                  <a:chExt cx="1152" cy="689"/>
                </a:xfrm>
              </p:grpSpPr>
              <p:cxnSp>
                <p:nvCxnSpPr>
                  <p:cNvPr id="43077" name="AutoShape 69"/>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43078" name="AutoShape 70"/>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43079" name="AutoShape 71"/>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43080" name="AutoShape 72"/>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gr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b="1" dirty="0" smtClean="0"/>
              <a:t>Voltage</a:t>
            </a:r>
            <a:r>
              <a:rPr lang="en-CA" dirty="0" smtClean="0"/>
              <a:t> according to Kirchhoff’s law, this series circuit has one voltage increase of 100V. This voltage must be distributed so that the sum of all voltage drops for each individual resistor must equal this value. </a:t>
            </a:r>
          </a:p>
          <a:p>
            <a:endParaRPr lang="en-CA" dirty="0"/>
          </a:p>
        </p:txBody>
      </p:sp>
      <p:grpSp>
        <p:nvGrpSpPr>
          <p:cNvPr id="4" name="Group 2"/>
          <p:cNvGrpSpPr>
            <a:grpSpLocks/>
          </p:cNvGrpSpPr>
          <p:nvPr/>
        </p:nvGrpSpPr>
        <p:grpSpPr bwMode="auto">
          <a:xfrm>
            <a:off x="3563888" y="4005064"/>
            <a:ext cx="4320480" cy="2520280"/>
            <a:chOff x="8806" y="6648"/>
            <a:chExt cx="3137" cy="3001"/>
          </a:xfrm>
        </p:grpSpPr>
        <p:cxnSp>
          <p:nvCxnSpPr>
            <p:cNvPr id="5" name="AutoShape 3"/>
            <p:cNvCxnSpPr>
              <a:cxnSpLocks noChangeShapeType="1"/>
            </p:cNvCxnSpPr>
            <p:nvPr/>
          </p:nvCxnSpPr>
          <p:spPr bwMode="auto">
            <a:xfrm>
              <a:off x="9234" y="8259"/>
              <a:ext cx="516" cy="0"/>
            </a:xfrm>
            <a:prstGeom prst="straightConnector1">
              <a:avLst/>
            </a:prstGeom>
            <a:noFill/>
            <a:ln w="9525">
              <a:solidFill>
                <a:srgbClr val="000000"/>
              </a:solidFill>
              <a:round/>
              <a:headEnd/>
              <a:tailEnd/>
            </a:ln>
          </p:spPr>
        </p:cxnSp>
        <p:grpSp>
          <p:nvGrpSpPr>
            <p:cNvPr id="6" name="Group 4"/>
            <p:cNvGrpSpPr>
              <a:grpSpLocks/>
            </p:cNvGrpSpPr>
            <p:nvPr/>
          </p:nvGrpSpPr>
          <p:grpSpPr bwMode="auto">
            <a:xfrm>
              <a:off x="8806" y="6648"/>
              <a:ext cx="3137" cy="3001"/>
              <a:chOff x="7572" y="6778"/>
              <a:chExt cx="3137" cy="3001"/>
            </a:xfrm>
          </p:grpSpPr>
          <p:grpSp>
            <p:nvGrpSpPr>
              <p:cNvPr id="7" name="Group 5"/>
              <p:cNvGrpSpPr>
                <a:grpSpLocks/>
              </p:cNvGrpSpPr>
              <p:nvPr/>
            </p:nvGrpSpPr>
            <p:grpSpPr bwMode="auto">
              <a:xfrm>
                <a:off x="8000" y="7628"/>
                <a:ext cx="2096" cy="2151"/>
                <a:chOff x="2780" y="8064"/>
                <a:chExt cx="3255" cy="2408"/>
              </a:xfrm>
            </p:grpSpPr>
            <p:cxnSp>
              <p:nvCxnSpPr>
                <p:cNvPr id="36" name="AutoShape 6"/>
                <p:cNvCxnSpPr>
                  <a:cxnSpLocks noChangeShapeType="1"/>
                </p:cNvCxnSpPr>
                <p:nvPr/>
              </p:nvCxnSpPr>
              <p:spPr bwMode="auto">
                <a:xfrm>
                  <a:off x="3181" y="8177"/>
                  <a:ext cx="876" cy="1"/>
                </a:xfrm>
                <a:prstGeom prst="straightConnector1">
                  <a:avLst/>
                </a:prstGeom>
                <a:noFill/>
                <a:ln w="9525">
                  <a:solidFill>
                    <a:srgbClr val="000000"/>
                  </a:solidFill>
                  <a:round/>
                  <a:headEnd/>
                  <a:tailEnd/>
                </a:ln>
              </p:spPr>
            </p:cxnSp>
            <p:grpSp>
              <p:nvGrpSpPr>
                <p:cNvPr id="37" name="Group 7"/>
                <p:cNvGrpSpPr>
                  <a:grpSpLocks/>
                </p:cNvGrpSpPr>
                <p:nvPr/>
              </p:nvGrpSpPr>
              <p:grpSpPr bwMode="auto">
                <a:xfrm>
                  <a:off x="4057" y="8064"/>
                  <a:ext cx="701" cy="275"/>
                  <a:chOff x="4057" y="8064"/>
                  <a:chExt cx="701" cy="275"/>
                </a:xfrm>
              </p:grpSpPr>
              <p:cxnSp>
                <p:nvCxnSpPr>
                  <p:cNvPr id="68" name="AutoShape 8"/>
                  <p:cNvCxnSpPr>
                    <a:cxnSpLocks noChangeShapeType="1"/>
                  </p:cNvCxnSpPr>
                  <p:nvPr/>
                </p:nvCxnSpPr>
                <p:spPr bwMode="auto">
                  <a:xfrm flipV="1">
                    <a:off x="4057" y="8064"/>
                    <a:ext cx="75" cy="113"/>
                  </a:xfrm>
                  <a:prstGeom prst="straightConnector1">
                    <a:avLst/>
                  </a:prstGeom>
                  <a:noFill/>
                  <a:ln w="9525">
                    <a:solidFill>
                      <a:srgbClr val="000000"/>
                    </a:solidFill>
                    <a:round/>
                    <a:headEnd/>
                    <a:tailEnd/>
                  </a:ln>
                </p:spPr>
              </p:cxnSp>
              <p:cxnSp>
                <p:nvCxnSpPr>
                  <p:cNvPr id="69" name="AutoShape 9"/>
                  <p:cNvCxnSpPr>
                    <a:cxnSpLocks noChangeShapeType="1"/>
                  </p:cNvCxnSpPr>
                  <p:nvPr/>
                </p:nvCxnSpPr>
                <p:spPr bwMode="auto">
                  <a:xfrm>
                    <a:off x="4132" y="8064"/>
                    <a:ext cx="113" cy="275"/>
                  </a:xfrm>
                  <a:prstGeom prst="straightConnector1">
                    <a:avLst/>
                  </a:prstGeom>
                  <a:noFill/>
                  <a:ln w="9525">
                    <a:solidFill>
                      <a:srgbClr val="000000"/>
                    </a:solidFill>
                    <a:round/>
                    <a:headEnd/>
                    <a:tailEnd/>
                  </a:ln>
                </p:spPr>
              </p:cxnSp>
              <p:cxnSp>
                <p:nvCxnSpPr>
                  <p:cNvPr id="70" name="AutoShape 10"/>
                  <p:cNvCxnSpPr>
                    <a:cxnSpLocks noChangeShapeType="1"/>
                  </p:cNvCxnSpPr>
                  <p:nvPr/>
                </p:nvCxnSpPr>
                <p:spPr bwMode="auto">
                  <a:xfrm flipV="1">
                    <a:off x="4245" y="8064"/>
                    <a:ext cx="100" cy="275"/>
                  </a:xfrm>
                  <a:prstGeom prst="straightConnector1">
                    <a:avLst/>
                  </a:prstGeom>
                  <a:noFill/>
                  <a:ln w="9525">
                    <a:solidFill>
                      <a:srgbClr val="000000"/>
                    </a:solidFill>
                    <a:round/>
                    <a:headEnd/>
                    <a:tailEnd/>
                  </a:ln>
                </p:spPr>
              </p:cxnSp>
              <p:cxnSp>
                <p:nvCxnSpPr>
                  <p:cNvPr id="71" name="AutoShape 11"/>
                  <p:cNvCxnSpPr>
                    <a:cxnSpLocks noChangeShapeType="1"/>
                  </p:cNvCxnSpPr>
                  <p:nvPr/>
                </p:nvCxnSpPr>
                <p:spPr bwMode="auto">
                  <a:xfrm>
                    <a:off x="4345" y="8064"/>
                    <a:ext cx="100" cy="275"/>
                  </a:xfrm>
                  <a:prstGeom prst="straightConnector1">
                    <a:avLst/>
                  </a:prstGeom>
                  <a:noFill/>
                  <a:ln w="9525">
                    <a:solidFill>
                      <a:srgbClr val="000000"/>
                    </a:solidFill>
                    <a:round/>
                    <a:headEnd/>
                    <a:tailEnd/>
                  </a:ln>
                </p:spPr>
              </p:cxnSp>
              <p:cxnSp>
                <p:nvCxnSpPr>
                  <p:cNvPr id="72" name="AutoShape 12"/>
                  <p:cNvCxnSpPr>
                    <a:cxnSpLocks noChangeShapeType="1"/>
                  </p:cNvCxnSpPr>
                  <p:nvPr/>
                </p:nvCxnSpPr>
                <p:spPr bwMode="auto">
                  <a:xfrm flipV="1">
                    <a:off x="4445" y="8064"/>
                    <a:ext cx="113" cy="275"/>
                  </a:xfrm>
                  <a:prstGeom prst="straightConnector1">
                    <a:avLst/>
                  </a:prstGeom>
                  <a:noFill/>
                  <a:ln w="9525">
                    <a:solidFill>
                      <a:srgbClr val="000000"/>
                    </a:solidFill>
                    <a:round/>
                    <a:headEnd/>
                    <a:tailEnd/>
                  </a:ln>
                </p:spPr>
              </p:cxnSp>
              <p:cxnSp>
                <p:nvCxnSpPr>
                  <p:cNvPr id="73" name="AutoShape 13"/>
                  <p:cNvCxnSpPr>
                    <a:cxnSpLocks noChangeShapeType="1"/>
                  </p:cNvCxnSpPr>
                  <p:nvPr/>
                </p:nvCxnSpPr>
                <p:spPr bwMode="auto">
                  <a:xfrm>
                    <a:off x="4558" y="8064"/>
                    <a:ext cx="100" cy="275"/>
                  </a:xfrm>
                  <a:prstGeom prst="straightConnector1">
                    <a:avLst/>
                  </a:prstGeom>
                  <a:noFill/>
                  <a:ln w="9525">
                    <a:solidFill>
                      <a:srgbClr val="000000"/>
                    </a:solidFill>
                    <a:round/>
                    <a:headEnd/>
                    <a:tailEnd/>
                  </a:ln>
                </p:spPr>
              </p:cxnSp>
              <p:cxnSp>
                <p:nvCxnSpPr>
                  <p:cNvPr id="74" name="AutoShape 14"/>
                  <p:cNvCxnSpPr>
                    <a:cxnSpLocks noChangeShapeType="1"/>
                  </p:cNvCxnSpPr>
                  <p:nvPr/>
                </p:nvCxnSpPr>
                <p:spPr bwMode="auto">
                  <a:xfrm flipV="1">
                    <a:off x="4658" y="8177"/>
                    <a:ext cx="100" cy="162"/>
                  </a:xfrm>
                  <a:prstGeom prst="straightConnector1">
                    <a:avLst/>
                  </a:prstGeom>
                  <a:noFill/>
                  <a:ln w="9525">
                    <a:solidFill>
                      <a:srgbClr val="000000"/>
                    </a:solidFill>
                    <a:round/>
                    <a:headEnd/>
                    <a:tailEnd/>
                  </a:ln>
                </p:spPr>
              </p:cxnSp>
            </p:grpSp>
            <p:cxnSp>
              <p:nvCxnSpPr>
                <p:cNvPr id="38" name="AutoShape 15"/>
                <p:cNvCxnSpPr>
                  <a:cxnSpLocks noChangeShapeType="1"/>
                </p:cNvCxnSpPr>
                <p:nvPr/>
              </p:nvCxnSpPr>
              <p:spPr bwMode="auto">
                <a:xfrm>
                  <a:off x="4758" y="8177"/>
                  <a:ext cx="1128" cy="1"/>
                </a:xfrm>
                <a:prstGeom prst="straightConnector1">
                  <a:avLst/>
                </a:prstGeom>
                <a:noFill/>
                <a:ln w="9525">
                  <a:solidFill>
                    <a:srgbClr val="000000"/>
                  </a:solidFill>
                  <a:round/>
                  <a:headEnd/>
                  <a:tailEnd/>
                </a:ln>
              </p:spPr>
            </p:cxnSp>
            <p:cxnSp>
              <p:nvCxnSpPr>
                <p:cNvPr id="39" name="AutoShape 16"/>
                <p:cNvCxnSpPr>
                  <a:cxnSpLocks noChangeShapeType="1"/>
                </p:cNvCxnSpPr>
                <p:nvPr/>
              </p:nvCxnSpPr>
              <p:spPr bwMode="auto">
                <a:xfrm>
                  <a:off x="5899" y="8177"/>
                  <a:ext cx="0" cy="538"/>
                </a:xfrm>
                <a:prstGeom prst="straightConnector1">
                  <a:avLst/>
                </a:prstGeom>
                <a:noFill/>
                <a:ln w="9525">
                  <a:solidFill>
                    <a:srgbClr val="000000"/>
                  </a:solidFill>
                  <a:round/>
                  <a:headEnd/>
                  <a:tailEnd/>
                </a:ln>
              </p:spPr>
            </p:cxnSp>
            <p:grpSp>
              <p:nvGrpSpPr>
                <p:cNvPr id="40" name="Group 17"/>
                <p:cNvGrpSpPr>
                  <a:grpSpLocks/>
                </p:cNvGrpSpPr>
                <p:nvPr/>
              </p:nvGrpSpPr>
              <p:grpSpPr bwMode="auto">
                <a:xfrm rot="5400000">
                  <a:off x="5547" y="8928"/>
                  <a:ext cx="701" cy="275"/>
                  <a:chOff x="4057" y="8064"/>
                  <a:chExt cx="701" cy="275"/>
                </a:xfrm>
              </p:grpSpPr>
              <p:cxnSp>
                <p:nvCxnSpPr>
                  <p:cNvPr id="61" name="AutoShape 18"/>
                  <p:cNvCxnSpPr>
                    <a:cxnSpLocks noChangeShapeType="1"/>
                  </p:cNvCxnSpPr>
                  <p:nvPr/>
                </p:nvCxnSpPr>
                <p:spPr bwMode="auto">
                  <a:xfrm flipV="1">
                    <a:off x="4057" y="8064"/>
                    <a:ext cx="75" cy="113"/>
                  </a:xfrm>
                  <a:prstGeom prst="straightConnector1">
                    <a:avLst/>
                  </a:prstGeom>
                  <a:noFill/>
                  <a:ln w="9525">
                    <a:solidFill>
                      <a:srgbClr val="000000"/>
                    </a:solidFill>
                    <a:round/>
                    <a:headEnd/>
                    <a:tailEnd/>
                  </a:ln>
                </p:spPr>
              </p:cxnSp>
              <p:cxnSp>
                <p:nvCxnSpPr>
                  <p:cNvPr id="62" name="AutoShape 19"/>
                  <p:cNvCxnSpPr>
                    <a:cxnSpLocks noChangeShapeType="1"/>
                  </p:cNvCxnSpPr>
                  <p:nvPr/>
                </p:nvCxnSpPr>
                <p:spPr bwMode="auto">
                  <a:xfrm>
                    <a:off x="4132" y="8064"/>
                    <a:ext cx="113" cy="275"/>
                  </a:xfrm>
                  <a:prstGeom prst="straightConnector1">
                    <a:avLst/>
                  </a:prstGeom>
                  <a:noFill/>
                  <a:ln w="9525">
                    <a:solidFill>
                      <a:srgbClr val="000000"/>
                    </a:solidFill>
                    <a:round/>
                    <a:headEnd/>
                    <a:tailEnd/>
                  </a:ln>
                </p:spPr>
              </p:cxnSp>
              <p:cxnSp>
                <p:nvCxnSpPr>
                  <p:cNvPr id="63" name="AutoShape 20"/>
                  <p:cNvCxnSpPr>
                    <a:cxnSpLocks noChangeShapeType="1"/>
                  </p:cNvCxnSpPr>
                  <p:nvPr/>
                </p:nvCxnSpPr>
                <p:spPr bwMode="auto">
                  <a:xfrm flipV="1">
                    <a:off x="4245" y="8064"/>
                    <a:ext cx="100" cy="275"/>
                  </a:xfrm>
                  <a:prstGeom prst="straightConnector1">
                    <a:avLst/>
                  </a:prstGeom>
                  <a:noFill/>
                  <a:ln w="9525">
                    <a:solidFill>
                      <a:srgbClr val="000000"/>
                    </a:solidFill>
                    <a:round/>
                    <a:headEnd/>
                    <a:tailEnd/>
                  </a:ln>
                </p:spPr>
              </p:cxnSp>
              <p:cxnSp>
                <p:nvCxnSpPr>
                  <p:cNvPr id="64" name="AutoShape 21"/>
                  <p:cNvCxnSpPr>
                    <a:cxnSpLocks noChangeShapeType="1"/>
                  </p:cNvCxnSpPr>
                  <p:nvPr/>
                </p:nvCxnSpPr>
                <p:spPr bwMode="auto">
                  <a:xfrm>
                    <a:off x="4345" y="8064"/>
                    <a:ext cx="100" cy="275"/>
                  </a:xfrm>
                  <a:prstGeom prst="straightConnector1">
                    <a:avLst/>
                  </a:prstGeom>
                  <a:noFill/>
                  <a:ln w="9525">
                    <a:solidFill>
                      <a:srgbClr val="000000"/>
                    </a:solidFill>
                    <a:round/>
                    <a:headEnd/>
                    <a:tailEnd/>
                  </a:ln>
                </p:spPr>
              </p:cxnSp>
              <p:cxnSp>
                <p:nvCxnSpPr>
                  <p:cNvPr id="65" name="AutoShape 22"/>
                  <p:cNvCxnSpPr>
                    <a:cxnSpLocks noChangeShapeType="1"/>
                  </p:cNvCxnSpPr>
                  <p:nvPr/>
                </p:nvCxnSpPr>
                <p:spPr bwMode="auto">
                  <a:xfrm flipV="1">
                    <a:off x="4445" y="8064"/>
                    <a:ext cx="113" cy="275"/>
                  </a:xfrm>
                  <a:prstGeom prst="straightConnector1">
                    <a:avLst/>
                  </a:prstGeom>
                  <a:noFill/>
                  <a:ln w="9525">
                    <a:solidFill>
                      <a:srgbClr val="000000"/>
                    </a:solidFill>
                    <a:round/>
                    <a:headEnd/>
                    <a:tailEnd/>
                  </a:ln>
                </p:spPr>
              </p:cxnSp>
              <p:cxnSp>
                <p:nvCxnSpPr>
                  <p:cNvPr id="66" name="AutoShape 23"/>
                  <p:cNvCxnSpPr>
                    <a:cxnSpLocks noChangeShapeType="1"/>
                  </p:cNvCxnSpPr>
                  <p:nvPr/>
                </p:nvCxnSpPr>
                <p:spPr bwMode="auto">
                  <a:xfrm>
                    <a:off x="4558" y="8064"/>
                    <a:ext cx="100" cy="275"/>
                  </a:xfrm>
                  <a:prstGeom prst="straightConnector1">
                    <a:avLst/>
                  </a:prstGeom>
                  <a:noFill/>
                  <a:ln w="9525">
                    <a:solidFill>
                      <a:srgbClr val="000000"/>
                    </a:solidFill>
                    <a:round/>
                    <a:headEnd/>
                    <a:tailEnd/>
                  </a:ln>
                </p:spPr>
              </p:cxnSp>
              <p:cxnSp>
                <p:nvCxnSpPr>
                  <p:cNvPr id="67" name="AutoShape 24"/>
                  <p:cNvCxnSpPr>
                    <a:cxnSpLocks noChangeShapeType="1"/>
                  </p:cNvCxnSpPr>
                  <p:nvPr/>
                </p:nvCxnSpPr>
                <p:spPr bwMode="auto">
                  <a:xfrm flipV="1">
                    <a:off x="4658" y="8177"/>
                    <a:ext cx="100" cy="162"/>
                  </a:xfrm>
                  <a:prstGeom prst="straightConnector1">
                    <a:avLst/>
                  </a:prstGeom>
                  <a:noFill/>
                  <a:ln w="9525">
                    <a:solidFill>
                      <a:srgbClr val="000000"/>
                    </a:solidFill>
                    <a:round/>
                    <a:headEnd/>
                    <a:tailEnd/>
                  </a:ln>
                </p:spPr>
              </p:cxnSp>
            </p:grpSp>
            <p:cxnSp>
              <p:nvCxnSpPr>
                <p:cNvPr id="41" name="AutoShape 25"/>
                <p:cNvCxnSpPr>
                  <a:cxnSpLocks noChangeShapeType="1"/>
                </p:cNvCxnSpPr>
                <p:nvPr/>
              </p:nvCxnSpPr>
              <p:spPr bwMode="auto">
                <a:xfrm>
                  <a:off x="5885" y="9416"/>
                  <a:ext cx="14" cy="877"/>
                </a:xfrm>
                <a:prstGeom prst="straightConnector1">
                  <a:avLst/>
                </a:prstGeom>
                <a:noFill/>
                <a:ln w="9525">
                  <a:solidFill>
                    <a:srgbClr val="000000"/>
                  </a:solidFill>
                  <a:round/>
                  <a:headEnd/>
                  <a:tailEnd/>
                </a:ln>
              </p:spPr>
            </p:cxnSp>
            <p:cxnSp>
              <p:nvCxnSpPr>
                <p:cNvPr id="42" name="AutoShape 26"/>
                <p:cNvCxnSpPr>
                  <a:cxnSpLocks noChangeShapeType="1"/>
                </p:cNvCxnSpPr>
                <p:nvPr/>
              </p:nvCxnSpPr>
              <p:spPr bwMode="auto">
                <a:xfrm flipH="1" flipV="1">
                  <a:off x="5084" y="10294"/>
                  <a:ext cx="801" cy="16"/>
                </a:xfrm>
                <a:prstGeom prst="straightConnector1">
                  <a:avLst/>
                </a:prstGeom>
                <a:noFill/>
                <a:ln w="9525">
                  <a:solidFill>
                    <a:srgbClr val="000000"/>
                  </a:solidFill>
                  <a:round/>
                  <a:headEnd/>
                  <a:tailEnd/>
                </a:ln>
              </p:spPr>
            </p:cxnSp>
            <p:cxnSp>
              <p:nvCxnSpPr>
                <p:cNvPr id="43" name="AutoShape 27"/>
                <p:cNvCxnSpPr>
                  <a:cxnSpLocks noChangeShapeType="1"/>
                </p:cNvCxnSpPr>
                <p:nvPr/>
              </p:nvCxnSpPr>
              <p:spPr bwMode="auto">
                <a:xfrm flipH="1">
                  <a:off x="3181" y="10293"/>
                  <a:ext cx="1190" cy="1"/>
                </a:xfrm>
                <a:prstGeom prst="straightConnector1">
                  <a:avLst/>
                </a:prstGeom>
                <a:noFill/>
                <a:ln w="9525">
                  <a:solidFill>
                    <a:srgbClr val="000000"/>
                  </a:solidFill>
                  <a:round/>
                  <a:headEnd/>
                  <a:tailEnd/>
                </a:ln>
              </p:spPr>
            </p:cxnSp>
            <p:grpSp>
              <p:nvGrpSpPr>
                <p:cNvPr id="44" name="Group 28"/>
                <p:cNvGrpSpPr>
                  <a:grpSpLocks/>
                </p:cNvGrpSpPr>
                <p:nvPr/>
              </p:nvGrpSpPr>
              <p:grpSpPr bwMode="auto">
                <a:xfrm>
                  <a:off x="4385" y="10197"/>
                  <a:ext cx="701" cy="275"/>
                  <a:chOff x="4057" y="8064"/>
                  <a:chExt cx="701" cy="275"/>
                </a:xfrm>
              </p:grpSpPr>
              <p:cxnSp>
                <p:nvCxnSpPr>
                  <p:cNvPr id="54" name="AutoShape 29"/>
                  <p:cNvCxnSpPr>
                    <a:cxnSpLocks noChangeShapeType="1"/>
                  </p:cNvCxnSpPr>
                  <p:nvPr/>
                </p:nvCxnSpPr>
                <p:spPr bwMode="auto">
                  <a:xfrm flipV="1">
                    <a:off x="4057" y="8064"/>
                    <a:ext cx="75" cy="113"/>
                  </a:xfrm>
                  <a:prstGeom prst="straightConnector1">
                    <a:avLst/>
                  </a:prstGeom>
                  <a:noFill/>
                  <a:ln w="9525">
                    <a:solidFill>
                      <a:srgbClr val="000000"/>
                    </a:solidFill>
                    <a:round/>
                    <a:headEnd/>
                    <a:tailEnd/>
                  </a:ln>
                </p:spPr>
              </p:cxnSp>
              <p:cxnSp>
                <p:nvCxnSpPr>
                  <p:cNvPr id="55" name="AutoShape 30"/>
                  <p:cNvCxnSpPr>
                    <a:cxnSpLocks noChangeShapeType="1"/>
                  </p:cNvCxnSpPr>
                  <p:nvPr/>
                </p:nvCxnSpPr>
                <p:spPr bwMode="auto">
                  <a:xfrm>
                    <a:off x="4132" y="8064"/>
                    <a:ext cx="113" cy="275"/>
                  </a:xfrm>
                  <a:prstGeom prst="straightConnector1">
                    <a:avLst/>
                  </a:prstGeom>
                  <a:noFill/>
                  <a:ln w="9525">
                    <a:solidFill>
                      <a:srgbClr val="000000"/>
                    </a:solidFill>
                    <a:round/>
                    <a:headEnd/>
                    <a:tailEnd/>
                  </a:ln>
                </p:spPr>
              </p:cxnSp>
              <p:cxnSp>
                <p:nvCxnSpPr>
                  <p:cNvPr id="56" name="AutoShape 31"/>
                  <p:cNvCxnSpPr>
                    <a:cxnSpLocks noChangeShapeType="1"/>
                  </p:cNvCxnSpPr>
                  <p:nvPr/>
                </p:nvCxnSpPr>
                <p:spPr bwMode="auto">
                  <a:xfrm flipV="1">
                    <a:off x="4245" y="8064"/>
                    <a:ext cx="100" cy="275"/>
                  </a:xfrm>
                  <a:prstGeom prst="straightConnector1">
                    <a:avLst/>
                  </a:prstGeom>
                  <a:noFill/>
                  <a:ln w="9525">
                    <a:solidFill>
                      <a:srgbClr val="000000"/>
                    </a:solidFill>
                    <a:round/>
                    <a:headEnd/>
                    <a:tailEnd/>
                  </a:ln>
                </p:spPr>
              </p:cxnSp>
              <p:cxnSp>
                <p:nvCxnSpPr>
                  <p:cNvPr id="57" name="AutoShape 32"/>
                  <p:cNvCxnSpPr>
                    <a:cxnSpLocks noChangeShapeType="1"/>
                  </p:cNvCxnSpPr>
                  <p:nvPr/>
                </p:nvCxnSpPr>
                <p:spPr bwMode="auto">
                  <a:xfrm>
                    <a:off x="4345" y="8064"/>
                    <a:ext cx="100" cy="275"/>
                  </a:xfrm>
                  <a:prstGeom prst="straightConnector1">
                    <a:avLst/>
                  </a:prstGeom>
                  <a:noFill/>
                  <a:ln w="9525">
                    <a:solidFill>
                      <a:srgbClr val="000000"/>
                    </a:solidFill>
                    <a:round/>
                    <a:headEnd/>
                    <a:tailEnd/>
                  </a:ln>
                </p:spPr>
              </p:cxnSp>
              <p:cxnSp>
                <p:nvCxnSpPr>
                  <p:cNvPr id="58" name="AutoShape 33"/>
                  <p:cNvCxnSpPr>
                    <a:cxnSpLocks noChangeShapeType="1"/>
                  </p:cNvCxnSpPr>
                  <p:nvPr/>
                </p:nvCxnSpPr>
                <p:spPr bwMode="auto">
                  <a:xfrm flipV="1">
                    <a:off x="4445" y="8064"/>
                    <a:ext cx="113" cy="275"/>
                  </a:xfrm>
                  <a:prstGeom prst="straightConnector1">
                    <a:avLst/>
                  </a:prstGeom>
                  <a:noFill/>
                  <a:ln w="9525">
                    <a:solidFill>
                      <a:srgbClr val="000000"/>
                    </a:solidFill>
                    <a:round/>
                    <a:headEnd/>
                    <a:tailEnd/>
                  </a:ln>
                </p:spPr>
              </p:cxnSp>
              <p:cxnSp>
                <p:nvCxnSpPr>
                  <p:cNvPr id="59" name="AutoShape 34"/>
                  <p:cNvCxnSpPr>
                    <a:cxnSpLocks noChangeShapeType="1"/>
                  </p:cNvCxnSpPr>
                  <p:nvPr/>
                </p:nvCxnSpPr>
                <p:spPr bwMode="auto">
                  <a:xfrm>
                    <a:off x="4558" y="8064"/>
                    <a:ext cx="100" cy="275"/>
                  </a:xfrm>
                  <a:prstGeom prst="straightConnector1">
                    <a:avLst/>
                  </a:prstGeom>
                  <a:noFill/>
                  <a:ln w="9525">
                    <a:solidFill>
                      <a:srgbClr val="000000"/>
                    </a:solidFill>
                    <a:round/>
                    <a:headEnd/>
                    <a:tailEnd/>
                  </a:ln>
                </p:spPr>
              </p:cxnSp>
              <p:cxnSp>
                <p:nvCxnSpPr>
                  <p:cNvPr id="60" name="AutoShape 35"/>
                  <p:cNvCxnSpPr>
                    <a:cxnSpLocks noChangeShapeType="1"/>
                  </p:cNvCxnSpPr>
                  <p:nvPr/>
                </p:nvCxnSpPr>
                <p:spPr bwMode="auto">
                  <a:xfrm flipV="1">
                    <a:off x="4658" y="8177"/>
                    <a:ext cx="100" cy="162"/>
                  </a:xfrm>
                  <a:prstGeom prst="straightConnector1">
                    <a:avLst/>
                  </a:prstGeom>
                  <a:noFill/>
                  <a:ln w="9525">
                    <a:solidFill>
                      <a:srgbClr val="000000"/>
                    </a:solidFill>
                    <a:round/>
                    <a:headEnd/>
                    <a:tailEnd/>
                  </a:ln>
                </p:spPr>
              </p:cxnSp>
            </p:grpSp>
            <p:cxnSp>
              <p:nvCxnSpPr>
                <p:cNvPr id="45" name="AutoShape 36"/>
                <p:cNvCxnSpPr>
                  <a:cxnSpLocks noChangeShapeType="1"/>
                </p:cNvCxnSpPr>
                <p:nvPr/>
              </p:nvCxnSpPr>
              <p:spPr bwMode="auto">
                <a:xfrm>
                  <a:off x="3181" y="8177"/>
                  <a:ext cx="0" cy="613"/>
                </a:xfrm>
                <a:prstGeom prst="straightConnector1">
                  <a:avLst/>
                </a:prstGeom>
                <a:noFill/>
                <a:ln w="9525">
                  <a:solidFill>
                    <a:srgbClr val="000000"/>
                  </a:solidFill>
                  <a:round/>
                  <a:headEnd/>
                  <a:tailEnd/>
                </a:ln>
              </p:spPr>
            </p:cxnSp>
            <p:cxnSp>
              <p:nvCxnSpPr>
                <p:cNvPr id="46" name="AutoShape 37"/>
                <p:cNvCxnSpPr>
                  <a:cxnSpLocks noChangeShapeType="1"/>
                </p:cNvCxnSpPr>
                <p:nvPr/>
              </p:nvCxnSpPr>
              <p:spPr bwMode="auto">
                <a:xfrm>
                  <a:off x="2955" y="8790"/>
                  <a:ext cx="438" cy="0"/>
                </a:xfrm>
                <a:prstGeom prst="straightConnector1">
                  <a:avLst/>
                </a:prstGeom>
                <a:noFill/>
                <a:ln w="9525">
                  <a:solidFill>
                    <a:srgbClr val="000000"/>
                  </a:solidFill>
                  <a:round/>
                  <a:headEnd/>
                  <a:tailEnd/>
                </a:ln>
              </p:spPr>
            </p:cxnSp>
            <p:cxnSp>
              <p:nvCxnSpPr>
                <p:cNvPr id="47" name="AutoShape 38"/>
                <p:cNvCxnSpPr>
                  <a:cxnSpLocks noChangeShapeType="1"/>
                </p:cNvCxnSpPr>
                <p:nvPr/>
              </p:nvCxnSpPr>
              <p:spPr bwMode="auto">
                <a:xfrm>
                  <a:off x="2970" y="9030"/>
                  <a:ext cx="438" cy="0"/>
                </a:xfrm>
                <a:prstGeom prst="straightConnector1">
                  <a:avLst/>
                </a:prstGeom>
                <a:noFill/>
                <a:ln w="9525">
                  <a:solidFill>
                    <a:srgbClr val="000000"/>
                  </a:solidFill>
                  <a:round/>
                  <a:headEnd/>
                  <a:tailEnd/>
                </a:ln>
              </p:spPr>
            </p:cxnSp>
            <p:cxnSp>
              <p:nvCxnSpPr>
                <p:cNvPr id="48" name="AutoShape 39"/>
                <p:cNvCxnSpPr>
                  <a:cxnSpLocks noChangeShapeType="1"/>
                </p:cNvCxnSpPr>
                <p:nvPr/>
              </p:nvCxnSpPr>
              <p:spPr bwMode="auto">
                <a:xfrm>
                  <a:off x="2981" y="9270"/>
                  <a:ext cx="438" cy="0"/>
                </a:xfrm>
                <a:prstGeom prst="straightConnector1">
                  <a:avLst/>
                </a:prstGeom>
                <a:noFill/>
                <a:ln w="9525">
                  <a:solidFill>
                    <a:srgbClr val="000000"/>
                  </a:solidFill>
                  <a:round/>
                  <a:headEnd/>
                  <a:tailEnd/>
                </a:ln>
              </p:spPr>
            </p:cxnSp>
            <p:cxnSp>
              <p:nvCxnSpPr>
                <p:cNvPr id="49" name="AutoShape 40"/>
                <p:cNvCxnSpPr>
                  <a:cxnSpLocks noChangeShapeType="1"/>
                </p:cNvCxnSpPr>
                <p:nvPr/>
              </p:nvCxnSpPr>
              <p:spPr bwMode="auto">
                <a:xfrm>
                  <a:off x="2975" y="9527"/>
                  <a:ext cx="438" cy="0"/>
                </a:xfrm>
                <a:prstGeom prst="straightConnector1">
                  <a:avLst/>
                </a:prstGeom>
                <a:noFill/>
                <a:ln w="9525">
                  <a:solidFill>
                    <a:srgbClr val="000000"/>
                  </a:solidFill>
                  <a:round/>
                  <a:headEnd/>
                  <a:tailEnd/>
                </a:ln>
              </p:spPr>
            </p:cxnSp>
            <p:cxnSp>
              <p:nvCxnSpPr>
                <p:cNvPr id="50" name="AutoShape 41"/>
                <p:cNvCxnSpPr>
                  <a:cxnSpLocks noChangeShapeType="1"/>
                </p:cNvCxnSpPr>
                <p:nvPr/>
              </p:nvCxnSpPr>
              <p:spPr bwMode="auto">
                <a:xfrm>
                  <a:off x="2793" y="9143"/>
                  <a:ext cx="801" cy="0"/>
                </a:xfrm>
                <a:prstGeom prst="straightConnector1">
                  <a:avLst/>
                </a:prstGeom>
                <a:noFill/>
                <a:ln w="9525">
                  <a:solidFill>
                    <a:srgbClr val="000000"/>
                  </a:solidFill>
                  <a:round/>
                  <a:headEnd/>
                  <a:tailEnd/>
                </a:ln>
              </p:spPr>
            </p:cxnSp>
            <p:cxnSp>
              <p:nvCxnSpPr>
                <p:cNvPr id="51" name="AutoShape 42"/>
                <p:cNvCxnSpPr>
                  <a:cxnSpLocks noChangeShapeType="1"/>
                </p:cNvCxnSpPr>
                <p:nvPr/>
              </p:nvCxnSpPr>
              <p:spPr bwMode="auto">
                <a:xfrm>
                  <a:off x="2780" y="9390"/>
                  <a:ext cx="801" cy="0"/>
                </a:xfrm>
                <a:prstGeom prst="straightConnector1">
                  <a:avLst/>
                </a:prstGeom>
                <a:noFill/>
                <a:ln w="9525">
                  <a:solidFill>
                    <a:srgbClr val="000000"/>
                  </a:solidFill>
                  <a:round/>
                  <a:headEnd/>
                  <a:tailEnd/>
                </a:ln>
              </p:spPr>
            </p:cxnSp>
            <p:cxnSp>
              <p:nvCxnSpPr>
                <p:cNvPr id="52" name="AutoShape 43"/>
                <p:cNvCxnSpPr>
                  <a:cxnSpLocks noChangeShapeType="1"/>
                </p:cNvCxnSpPr>
                <p:nvPr/>
              </p:nvCxnSpPr>
              <p:spPr bwMode="auto">
                <a:xfrm>
                  <a:off x="2793" y="9676"/>
                  <a:ext cx="801" cy="0"/>
                </a:xfrm>
                <a:prstGeom prst="straightConnector1">
                  <a:avLst/>
                </a:prstGeom>
                <a:noFill/>
                <a:ln w="9525">
                  <a:solidFill>
                    <a:srgbClr val="000000"/>
                  </a:solidFill>
                  <a:round/>
                  <a:headEnd/>
                  <a:tailEnd/>
                </a:ln>
              </p:spPr>
            </p:cxnSp>
            <p:cxnSp>
              <p:nvCxnSpPr>
                <p:cNvPr id="53" name="AutoShape 44"/>
                <p:cNvCxnSpPr>
                  <a:cxnSpLocks noChangeShapeType="1"/>
                </p:cNvCxnSpPr>
                <p:nvPr/>
              </p:nvCxnSpPr>
              <p:spPr bwMode="auto">
                <a:xfrm>
                  <a:off x="3181" y="9666"/>
                  <a:ext cx="0" cy="627"/>
                </a:xfrm>
                <a:prstGeom prst="straightConnector1">
                  <a:avLst/>
                </a:prstGeom>
                <a:noFill/>
                <a:ln w="9525">
                  <a:solidFill>
                    <a:srgbClr val="000000"/>
                  </a:solidFill>
                  <a:round/>
                  <a:headEnd/>
                  <a:tailEnd/>
                </a:ln>
              </p:spPr>
            </p:cxnSp>
          </p:grpSp>
          <p:grpSp>
            <p:nvGrpSpPr>
              <p:cNvPr id="8" name="Group 45"/>
              <p:cNvGrpSpPr>
                <a:grpSpLocks/>
              </p:cNvGrpSpPr>
              <p:nvPr/>
            </p:nvGrpSpPr>
            <p:grpSpPr bwMode="auto">
              <a:xfrm>
                <a:off x="8620" y="6778"/>
                <a:ext cx="1052" cy="952"/>
                <a:chOff x="3844" y="7112"/>
                <a:chExt cx="1152" cy="1066"/>
              </a:xfrm>
            </p:grpSpPr>
            <p:sp>
              <p:nvSpPr>
                <p:cNvPr id="30" name="Oval 46"/>
                <p:cNvSpPr>
                  <a:spLocks noChangeArrowheads="1"/>
                </p:cNvSpPr>
                <p:nvPr/>
              </p:nvSpPr>
              <p:spPr bwMode="auto">
                <a:xfrm>
                  <a:off x="4057" y="7112"/>
                  <a:ext cx="726" cy="63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b="0" i="0" u="none" strike="noStrike" cap="none" normalizeH="0" baseline="0" smtClean="0">
                      <a:ln>
                        <a:noFill/>
                      </a:ln>
                      <a:solidFill>
                        <a:schemeClr val="tx1"/>
                      </a:solidFill>
                      <a:effectLst/>
                      <a:latin typeface="Calibri" pitchFamily="34" charset="0"/>
                      <a:cs typeface="Arial" pitchFamily="34" charset="0"/>
                    </a:rPr>
                    <a:t>V</a:t>
                  </a:r>
                  <a:r>
                    <a:rPr kumimoji="0" lang="en-CA" b="0" i="0" u="none" strike="noStrike" cap="none" normalizeH="0" baseline="-25000" smtClean="0">
                      <a:ln>
                        <a:noFill/>
                      </a:ln>
                      <a:solidFill>
                        <a:schemeClr val="tx1"/>
                      </a:solidFill>
                      <a:effectLst/>
                      <a:latin typeface="Calibri" pitchFamily="34" charset="0"/>
                      <a:cs typeface="Arial" pitchFamily="34" charset="0"/>
                    </a:rPr>
                    <a:t>1</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grpSp>
              <p:nvGrpSpPr>
                <p:cNvPr id="31" name="Group 47"/>
                <p:cNvGrpSpPr>
                  <a:grpSpLocks/>
                </p:cNvGrpSpPr>
                <p:nvPr/>
              </p:nvGrpSpPr>
              <p:grpSpPr bwMode="auto">
                <a:xfrm>
                  <a:off x="3844" y="7489"/>
                  <a:ext cx="1152" cy="689"/>
                  <a:chOff x="3844" y="7489"/>
                  <a:chExt cx="1152" cy="689"/>
                </a:xfrm>
              </p:grpSpPr>
              <p:cxnSp>
                <p:nvCxnSpPr>
                  <p:cNvPr id="32" name="AutoShape 48"/>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33" name="AutoShape 49"/>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34" name="AutoShape 50"/>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35" name="AutoShape 51"/>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grpSp>
            <p:nvGrpSpPr>
              <p:cNvPr id="9" name="Group 52"/>
              <p:cNvGrpSpPr>
                <a:grpSpLocks/>
              </p:cNvGrpSpPr>
              <p:nvPr/>
            </p:nvGrpSpPr>
            <p:grpSpPr bwMode="auto">
              <a:xfrm rot="5400000">
                <a:off x="9851" y="8289"/>
                <a:ext cx="1029" cy="686"/>
                <a:chOff x="3844" y="7112"/>
                <a:chExt cx="1152" cy="1066"/>
              </a:xfrm>
            </p:grpSpPr>
            <p:sp>
              <p:nvSpPr>
                <p:cNvPr id="24" name="Oval 53"/>
                <p:cNvSpPr>
                  <a:spLocks noChangeArrowheads="1"/>
                </p:cNvSpPr>
                <p:nvPr/>
              </p:nvSpPr>
              <p:spPr bwMode="auto">
                <a:xfrm>
                  <a:off x="4057" y="7112"/>
                  <a:ext cx="726" cy="63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1600" b="0" i="0" u="none" strike="noStrike" cap="none" normalizeH="0" baseline="0" smtClean="0">
                      <a:ln>
                        <a:noFill/>
                      </a:ln>
                      <a:solidFill>
                        <a:schemeClr val="tx1"/>
                      </a:solidFill>
                      <a:effectLst/>
                      <a:latin typeface="Calibri" pitchFamily="34" charset="0"/>
                      <a:cs typeface="Arial" pitchFamily="34" charset="0"/>
                    </a:rPr>
                    <a:t>V</a:t>
                  </a:r>
                  <a:r>
                    <a:rPr kumimoji="0" lang="en-CA" sz="1600" b="0" i="0" u="none" strike="noStrike" cap="none" normalizeH="0" baseline="-25000" smtClean="0">
                      <a:ln>
                        <a:noFill/>
                      </a:ln>
                      <a:solidFill>
                        <a:schemeClr val="tx1"/>
                      </a:solidFill>
                      <a:effectLst/>
                      <a:latin typeface="Calibri" pitchFamily="34" charset="0"/>
                      <a:cs typeface="Arial" pitchFamily="34" charset="0"/>
                    </a:rPr>
                    <a:t>2</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grpSp>
              <p:nvGrpSpPr>
                <p:cNvPr id="25" name="Group 54"/>
                <p:cNvGrpSpPr>
                  <a:grpSpLocks/>
                </p:cNvGrpSpPr>
                <p:nvPr/>
              </p:nvGrpSpPr>
              <p:grpSpPr bwMode="auto">
                <a:xfrm>
                  <a:off x="3844" y="7489"/>
                  <a:ext cx="1152" cy="689"/>
                  <a:chOff x="3844" y="7489"/>
                  <a:chExt cx="1152" cy="689"/>
                </a:xfrm>
              </p:grpSpPr>
              <p:cxnSp>
                <p:nvCxnSpPr>
                  <p:cNvPr id="26" name="AutoShape 55"/>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27" name="AutoShape 56"/>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28" name="AutoShape 57"/>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29" name="AutoShape 58"/>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grpSp>
            <p:nvGrpSpPr>
              <p:cNvPr id="10" name="Group 59"/>
              <p:cNvGrpSpPr>
                <a:grpSpLocks/>
              </p:cNvGrpSpPr>
              <p:nvPr/>
            </p:nvGrpSpPr>
            <p:grpSpPr bwMode="auto">
              <a:xfrm>
                <a:off x="8688" y="8389"/>
                <a:ext cx="1049" cy="1220"/>
                <a:chOff x="3844" y="7112"/>
                <a:chExt cx="1152" cy="1066"/>
              </a:xfrm>
            </p:grpSpPr>
            <p:sp>
              <p:nvSpPr>
                <p:cNvPr id="18" name="Oval 60"/>
                <p:cNvSpPr>
                  <a:spLocks noChangeArrowheads="1"/>
                </p:cNvSpPr>
                <p:nvPr/>
              </p:nvSpPr>
              <p:spPr bwMode="auto">
                <a:xfrm>
                  <a:off x="4057" y="7112"/>
                  <a:ext cx="726" cy="63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400" b="0" i="0" u="none" strike="noStrike" cap="none" normalizeH="0" baseline="0" smtClean="0">
                      <a:ln>
                        <a:noFill/>
                      </a:ln>
                      <a:solidFill>
                        <a:schemeClr val="tx1"/>
                      </a:solidFill>
                      <a:effectLst/>
                      <a:latin typeface="Calibri" pitchFamily="34" charset="0"/>
                      <a:cs typeface="Arial" pitchFamily="34" charset="0"/>
                    </a:rPr>
                    <a:t>V</a:t>
                  </a:r>
                  <a:r>
                    <a:rPr kumimoji="0" lang="en-CA" sz="2400" b="0" i="0" u="none" strike="noStrike" cap="none" normalizeH="0" baseline="-25000" smtClean="0">
                      <a:ln>
                        <a:noFill/>
                      </a:ln>
                      <a:solidFill>
                        <a:schemeClr val="tx1"/>
                      </a:solidFill>
                      <a:effectLst/>
                      <a:latin typeface="Calibri" pitchFamily="34" charset="0"/>
                      <a:cs typeface="Arial" pitchFamily="34" charset="0"/>
                    </a:rPr>
                    <a:t>3</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grpSp>
              <p:nvGrpSpPr>
                <p:cNvPr id="19" name="Group 61"/>
                <p:cNvGrpSpPr>
                  <a:grpSpLocks/>
                </p:cNvGrpSpPr>
                <p:nvPr/>
              </p:nvGrpSpPr>
              <p:grpSpPr bwMode="auto">
                <a:xfrm>
                  <a:off x="3844" y="7489"/>
                  <a:ext cx="1152" cy="689"/>
                  <a:chOff x="3844" y="7489"/>
                  <a:chExt cx="1152" cy="689"/>
                </a:xfrm>
              </p:grpSpPr>
              <p:cxnSp>
                <p:nvCxnSpPr>
                  <p:cNvPr id="20" name="AutoShape 62"/>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21" name="AutoShape 63"/>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22" name="AutoShape 64"/>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23" name="AutoShape 65"/>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grpSp>
            <p:nvGrpSpPr>
              <p:cNvPr id="11" name="Group 66"/>
              <p:cNvGrpSpPr>
                <a:grpSpLocks/>
              </p:cNvGrpSpPr>
              <p:nvPr/>
            </p:nvGrpSpPr>
            <p:grpSpPr bwMode="auto">
              <a:xfrm rot="16200000">
                <a:off x="7400" y="8289"/>
                <a:ext cx="1029" cy="686"/>
                <a:chOff x="3844" y="7112"/>
                <a:chExt cx="1152" cy="1066"/>
              </a:xfrm>
            </p:grpSpPr>
            <p:sp>
              <p:nvSpPr>
                <p:cNvPr id="12" name="Oval 67"/>
                <p:cNvSpPr>
                  <a:spLocks noChangeArrowheads="1"/>
                </p:cNvSpPr>
                <p:nvPr/>
              </p:nvSpPr>
              <p:spPr bwMode="auto">
                <a:xfrm>
                  <a:off x="4057" y="7112"/>
                  <a:ext cx="726" cy="63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1400" b="0" i="0" u="none" strike="noStrike" cap="none" normalizeH="0" baseline="0" smtClean="0">
                      <a:ln>
                        <a:noFill/>
                      </a:ln>
                      <a:solidFill>
                        <a:schemeClr val="tx1"/>
                      </a:solidFill>
                      <a:effectLst/>
                      <a:latin typeface="Calibri" pitchFamily="34" charset="0"/>
                      <a:cs typeface="Arial" pitchFamily="34" charset="0"/>
                    </a:rPr>
                    <a:t>V</a:t>
                  </a:r>
                  <a:r>
                    <a:rPr kumimoji="0" lang="en-CA" sz="1400" b="0" i="0" u="none" strike="noStrike" cap="none" normalizeH="0" baseline="-25000" smtClean="0">
                      <a:ln>
                        <a:noFill/>
                      </a:ln>
                      <a:solidFill>
                        <a:schemeClr val="tx1"/>
                      </a:solidFill>
                      <a:effectLst/>
                      <a:latin typeface="Calibri" pitchFamily="34" charset="0"/>
                      <a:cs typeface="Arial" pitchFamily="34" charset="0"/>
                    </a:rPr>
                    <a:t>T</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grpSp>
              <p:nvGrpSpPr>
                <p:cNvPr id="13" name="Group 68"/>
                <p:cNvGrpSpPr>
                  <a:grpSpLocks/>
                </p:cNvGrpSpPr>
                <p:nvPr/>
              </p:nvGrpSpPr>
              <p:grpSpPr bwMode="auto">
                <a:xfrm>
                  <a:off x="3844" y="7489"/>
                  <a:ext cx="1152" cy="689"/>
                  <a:chOff x="3844" y="7489"/>
                  <a:chExt cx="1152" cy="689"/>
                </a:xfrm>
              </p:grpSpPr>
              <p:cxnSp>
                <p:nvCxnSpPr>
                  <p:cNvPr id="14" name="AutoShape 69"/>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15" name="AutoShape 70"/>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16" name="AutoShape 71"/>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17" name="AutoShape 72"/>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gr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Find </a:t>
            </a:r>
            <a:r>
              <a:rPr lang="en-CA" dirty="0" smtClean="0"/>
              <a:t>V</a:t>
            </a:r>
            <a:r>
              <a:rPr lang="en-CA" baseline="-25000" dirty="0" smtClean="0"/>
              <a:t>2</a:t>
            </a:r>
          </a:p>
          <a:p>
            <a:endParaRPr lang="en-CA" dirty="0" smtClean="0"/>
          </a:p>
          <a:p>
            <a:r>
              <a:rPr lang="en-CA" b="1" dirty="0" smtClean="0">
                <a:solidFill>
                  <a:srgbClr val="002060"/>
                </a:solidFill>
              </a:rPr>
              <a:t>V</a:t>
            </a:r>
            <a:r>
              <a:rPr lang="en-CA" b="1" baseline="-25000" dirty="0" smtClean="0">
                <a:solidFill>
                  <a:srgbClr val="002060"/>
                </a:solidFill>
              </a:rPr>
              <a:t>T</a:t>
            </a:r>
            <a:r>
              <a:rPr lang="en-CA" b="1" dirty="0" smtClean="0">
                <a:solidFill>
                  <a:srgbClr val="002060"/>
                </a:solidFill>
              </a:rPr>
              <a:t> = V</a:t>
            </a:r>
            <a:r>
              <a:rPr lang="en-CA" b="1" baseline="-25000" dirty="0" smtClean="0">
                <a:solidFill>
                  <a:srgbClr val="002060"/>
                </a:solidFill>
              </a:rPr>
              <a:t>1</a:t>
            </a:r>
            <a:r>
              <a:rPr lang="en-CA" b="1" dirty="0" smtClean="0">
                <a:solidFill>
                  <a:srgbClr val="002060"/>
                </a:solidFill>
              </a:rPr>
              <a:t> + V</a:t>
            </a:r>
            <a:r>
              <a:rPr lang="en-CA" b="1" baseline="-25000" dirty="0" smtClean="0">
                <a:solidFill>
                  <a:srgbClr val="002060"/>
                </a:solidFill>
              </a:rPr>
              <a:t>2</a:t>
            </a:r>
            <a:r>
              <a:rPr lang="en-CA" b="1" dirty="0" smtClean="0">
                <a:solidFill>
                  <a:srgbClr val="002060"/>
                </a:solidFill>
              </a:rPr>
              <a:t> + V</a:t>
            </a:r>
            <a:r>
              <a:rPr lang="en-CA" b="1" baseline="-25000" dirty="0" smtClean="0">
                <a:solidFill>
                  <a:srgbClr val="002060"/>
                </a:solidFill>
              </a:rPr>
              <a:t>3</a:t>
            </a:r>
            <a:endParaRPr lang="en-CA" b="1" dirty="0" smtClean="0">
              <a:solidFill>
                <a:srgbClr val="002060"/>
              </a:solidFill>
            </a:endParaRPr>
          </a:p>
          <a:p>
            <a:r>
              <a:rPr lang="en-CA" b="1" dirty="0" smtClean="0">
                <a:solidFill>
                  <a:srgbClr val="002060"/>
                </a:solidFill>
              </a:rPr>
              <a:t>So V</a:t>
            </a:r>
            <a:r>
              <a:rPr lang="en-CA" b="1" baseline="-25000" dirty="0" smtClean="0">
                <a:solidFill>
                  <a:srgbClr val="002060"/>
                </a:solidFill>
              </a:rPr>
              <a:t>2</a:t>
            </a:r>
            <a:r>
              <a:rPr lang="en-CA" b="1" dirty="0" smtClean="0">
                <a:solidFill>
                  <a:srgbClr val="002060"/>
                </a:solidFill>
              </a:rPr>
              <a:t> = V</a:t>
            </a:r>
            <a:r>
              <a:rPr lang="en-CA" b="1" baseline="-25000" dirty="0" smtClean="0">
                <a:solidFill>
                  <a:srgbClr val="002060"/>
                </a:solidFill>
              </a:rPr>
              <a:t>T</a:t>
            </a:r>
            <a:r>
              <a:rPr lang="en-CA" b="1" dirty="0" smtClean="0">
                <a:solidFill>
                  <a:srgbClr val="002060"/>
                </a:solidFill>
              </a:rPr>
              <a:t> – V</a:t>
            </a:r>
            <a:r>
              <a:rPr lang="en-CA" b="1" baseline="-25000" dirty="0" smtClean="0">
                <a:solidFill>
                  <a:srgbClr val="002060"/>
                </a:solidFill>
              </a:rPr>
              <a:t>1</a:t>
            </a:r>
            <a:r>
              <a:rPr lang="en-CA" b="1" dirty="0" smtClean="0">
                <a:solidFill>
                  <a:srgbClr val="002060"/>
                </a:solidFill>
              </a:rPr>
              <a:t> – V</a:t>
            </a:r>
            <a:r>
              <a:rPr lang="en-CA" b="1" baseline="-25000" dirty="0" smtClean="0">
                <a:solidFill>
                  <a:srgbClr val="002060"/>
                </a:solidFill>
              </a:rPr>
              <a:t>3</a:t>
            </a:r>
            <a:endParaRPr lang="en-CA" b="1" dirty="0" smtClean="0">
              <a:solidFill>
                <a:srgbClr val="002060"/>
              </a:solidFill>
            </a:endParaRPr>
          </a:p>
          <a:p>
            <a:r>
              <a:rPr lang="en-CA" b="1" dirty="0" smtClean="0">
                <a:solidFill>
                  <a:srgbClr val="002060"/>
                </a:solidFill>
              </a:rPr>
              <a:t>V</a:t>
            </a:r>
            <a:r>
              <a:rPr lang="en-CA" b="1" baseline="-25000" dirty="0" smtClean="0">
                <a:solidFill>
                  <a:srgbClr val="002060"/>
                </a:solidFill>
              </a:rPr>
              <a:t>2</a:t>
            </a:r>
            <a:r>
              <a:rPr lang="en-CA" b="1" dirty="0" smtClean="0">
                <a:solidFill>
                  <a:srgbClr val="002060"/>
                </a:solidFill>
              </a:rPr>
              <a:t> = 100 V – 30 V – 30 V</a:t>
            </a:r>
          </a:p>
          <a:p>
            <a:r>
              <a:rPr lang="en-CA" b="1" dirty="0" smtClean="0">
                <a:solidFill>
                  <a:srgbClr val="002060"/>
                </a:solidFill>
              </a:rPr>
              <a:t> = 40 V</a:t>
            </a:r>
            <a:endParaRPr lang="en-CA" b="1" dirty="0">
              <a:solidFill>
                <a:srgbClr val="002060"/>
              </a:solidFill>
            </a:endParaRPr>
          </a:p>
        </p:txBody>
      </p:sp>
      <p:grpSp>
        <p:nvGrpSpPr>
          <p:cNvPr id="44034" name="Group 2"/>
          <p:cNvGrpSpPr>
            <a:grpSpLocks/>
          </p:cNvGrpSpPr>
          <p:nvPr/>
        </p:nvGrpSpPr>
        <p:grpSpPr bwMode="auto">
          <a:xfrm>
            <a:off x="3851920" y="3284984"/>
            <a:ext cx="4248472" cy="3312368"/>
            <a:chOff x="684" y="7961"/>
            <a:chExt cx="3816" cy="3002"/>
          </a:xfrm>
        </p:grpSpPr>
        <p:sp>
          <p:nvSpPr>
            <p:cNvPr id="44035" name="Text Box 3"/>
            <p:cNvSpPr txBox="1">
              <a:spLocks noChangeArrowheads="1"/>
            </p:cNvSpPr>
            <p:nvPr/>
          </p:nvSpPr>
          <p:spPr bwMode="auto">
            <a:xfrm>
              <a:off x="3139" y="9301"/>
              <a:ext cx="633"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400" b="0" i="0" u="none" strike="noStrike" cap="none" normalizeH="0" baseline="0" smtClean="0">
                  <a:ln>
                    <a:noFill/>
                  </a:ln>
                  <a:solidFill>
                    <a:schemeClr val="tx1"/>
                  </a:solidFill>
                  <a:effectLst/>
                  <a:latin typeface="Calibri" pitchFamily="34" charset="0"/>
                  <a:cs typeface="Arial" pitchFamily="34" charset="0"/>
                </a:rPr>
                <a:t>R</a:t>
              </a:r>
              <a:r>
                <a:rPr kumimoji="0" lang="en-CA" sz="2400" b="0" i="0" u="none" strike="noStrike" cap="none" normalizeH="0" baseline="-25000" smtClean="0">
                  <a:ln>
                    <a:noFill/>
                  </a:ln>
                  <a:solidFill>
                    <a:schemeClr val="tx1"/>
                  </a:solidFill>
                  <a:effectLst/>
                  <a:latin typeface="Calibri" pitchFamily="34" charset="0"/>
                  <a:cs typeface="Arial" pitchFamily="34" charset="0"/>
                </a:rPr>
                <a:t>2</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sp>
          <p:nvSpPr>
            <p:cNvPr id="44036" name="Text Box 4"/>
            <p:cNvSpPr txBox="1">
              <a:spLocks noChangeArrowheads="1"/>
            </p:cNvSpPr>
            <p:nvPr/>
          </p:nvSpPr>
          <p:spPr bwMode="auto">
            <a:xfrm>
              <a:off x="2376" y="8993"/>
              <a:ext cx="633"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400" b="0" i="0" u="none" strike="noStrike" cap="none" normalizeH="0" baseline="0" smtClean="0">
                  <a:ln>
                    <a:noFill/>
                  </a:ln>
                  <a:solidFill>
                    <a:schemeClr val="tx1"/>
                  </a:solidFill>
                  <a:effectLst/>
                  <a:latin typeface="Calibri" pitchFamily="34" charset="0"/>
                  <a:cs typeface="Arial" pitchFamily="34" charset="0"/>
                </a:rPr>
                <a:t>R</a:t>
              </a:r>
              <a:r>
                <a:rPr kumimoji="0" lang="en-CA" sz="2400" b="0" i="0" u="none" strike="noStrike" cap="none" normalizeH="0" baseline="-25000" smtClean="0">
                  <a:ln>
                    <a:noFill/>
                  </a:ln>
                  <a:solidFill>
                    <a:schemeClr val="tx1"/>
                  </a:solidFill>
                  <a:effectLst/>
                  <a:latin typeface="Calibri" pitchFamily="34" charset="0"/>
                  <a:cs typeface="Arial" pitchFamily="34" charset="0"/>
                </a:rPr>
                <a:t>1</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sp>
          <p:nvSpPr>
            <p:cNvPr id="44037" name="Text Box 5"/>
            <p:cNvSpPr txBox="1">
              <a:spLocks noChangeArrowheads="1"/>
            </p:cNvSpPr>
            <p:nvPr/>
          </p:nvSpPr>
          <p:spPr bwMode="auto">
            <a:xfrm>
              <a:off x="2714" y="10327"/>
              <a:ext cx="633"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400" b="0" i="0" u="none" strike="noStrike" cap="none" normalizeH="0" baseline="0" smtClean="0">
                  <a:ln>
                    <a:noFill/>
                  </a:ln>
                  <a:solidFill>
                    <a:schemeClr val="tx1"/>
                  </a:solidFill>
                  <a:effectLst/>
                  <a:latin typeface="Calibri" pitchFamily="34" charset="0"/>
                  <a:cs typeface="Arial" pitchFamily="34" charset="0"/>
                </a:rPr>
                <a:t>I</a:t>
              </a:r>
              <a:r>
                <a:rPr kumimoji="0" lang="en-CA" sz="2400" b="0" i="0" u="none" strike="noStrike" cap="none" normalizeH="0" baseline="-25000" smtClean="0">
                  <a:ln>
                    <a:noFill/>
                  </a:ln>
                  <a:solidFill>
                    <a:schemeClr val="tx1"/>
                  </a:solidFill>
                  <a:effectLst/>
                  <a:latin typeface="Calibri" pitchFamily="34" charset="0"/>
                  <a:cs typeface="Arial" pitchFamily="34" charset="0"/>
                </a:rPr>
                <a:t>3</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sp>
          <p:nvSpPr>
            <p:cNvPr id="44038" name="Text Box 6"/>
            <p:cNvSpPr txBox="1">
              <a:spLocks noChangeArrowheads="1"/>
            </p:cNvSpPr>
            <p:nvPr/>
          </p:nvSpPr>
          <p:spPr bwMode="auto">
            <a:xfrm>
              <a:off x="2278" y="8437"/>
              <a:ext cx="956"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400" b="0" i="0" u="none" strike="noStrike" cap="none" normalizeH="0" baseline="0" smtClean="0">
                  <a:ln>
                    <a:noFill/>
                  </a:ln>
                  <a:solidFill>
                    <a:schemeClr val="tx1"/>
                  </a:solidFill>
                  <a:effectLst/>
                  <a:latin typeface="Calibri" pitchFamily="34" charset="0"/>
                  <a:cs typeface="Arial" pitchFamily="34" charset="0"/>
                </a:rPr>
                <a:t>10.0 A</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grpSp>
          <p:nvGrpSpPr>
            <p:cNvPr id="44039" name="Group 7"/>
            <p:cNvGrpSpPr>
              <a:grpSpLocks/>
            </p:cNvGrpSpPr>
            <p:nvPr/>
          </p:nvGrpSpPr>
          <p:grpSpPr bwMode="auto">
            <a:xfrm>
              <a:off x="684" y="7961"/>
              <a:ext cx="3677" cy="3002"/>
              <a:chOff x="684" y="9429"/>
              <a:chExt cx="3677" cy="3002"/>
            </a:xfrm>
          </p:grpSpPr>
          <p:grpSp>
            <p:nvGrpSpPr>
              <p:cNvPr id="44040" name="Group 8"/>
              <p:cNvGrpSpPr>
                <a:grpSpLocks/>
              </p:cNvGrpSpPr>
              <p:nvPr/>
            </p:nvGrpSpPr>
            <p:grpSpPr bwMode="auto">
              <a:xfrm>
                <a:off x="1653" y="9429"/>
                <a:ext cx="2096" cy="3002"/>
                <a:chOff x="1398" y="9429"/>
                <a:chExt cx="2096" cy="3002"/>
              </a:xfrm>
            </p:grpSpPr>
            <p:grpSp>
              <p:nvGrpSpPr>
                <p:cNvPr id="44041" name="Group 9"/>
                <p:cNvGrpSpPr>
                  <a:grpSpLocks/>
                </p:cNvGrpSpPr>
                <p:nvPr/>
              </p:nvGrpSpPr>
              <p:grpSpPr bwMode="auto">
                <a:xfrm>
                  <a:off x="1398" y="10280"/>
                  <a:ext cx="2096" cy="2151"/>
                  <a:chOff x="2780" y="8064"/>
                  <a:chExt cx="3255" cy="2408"/>
                </a:xfrm>
              </p:grpSpPr>
              <p:cxnSp>
                <p:nvCxnSpPr>
                  <p:cNvPr id="44042" name="AutoShape 10"/>
                  <p:cNvCxnSpPr>
                    <a:cxnSpLocks noChangeShapeType="1"/>
                  </p:cNvCxnSpPr>
                  <p:nvPr/>
                </p:nvCxnSpPr>
                <p:spPr bwMode="auto">
                  <a:xfrm>
                    <a:off x="3181" y="8177"/>
                    <a:ext cx="876" cy="1"/>
                  </a:xfrm>
                  <a:prstGeom prst="straightConnector1">
                    <a:avLst/>
                  </a:prstGeom>
                  <a:noFill/>
                  <a:ln w="9525">
                    <a:solidFill>
                      <a:srgbClr val="000000"/>
                    </a:solidFill>
                    <a:round/>
                    <a:headEnd/>
                    <a:tailEnd/>
                  </a:ln>
                </p:spPr>
              </p:cxnSp>
              <p:grpSp>
                <p:nvGrpSpPr>
                  <p:cNvPr id="44043" name="Group 11"/>
                  <p:cNvGrpSpPr>
                    <a:grpSpLocks/>
                  </p:cNvGrpSpPr>
                  <p:nvPr/>
                </p:nvGrpSpPr>
                <p:grpSpPr bwMode="auto">
                  <a:xfrm>
                    <a:off x="4057" y="8064"/>
                    <a:ext cx="701" cy="275"/>
                    <a:chOff x="4057" y="8064"/>
                    <a:chExt cx="701" cy="275"/>
                  </a:xfrm>
                </p:grpSpPr>
                <p:cxnSp>
                  <p:nvCxnSpPr>
                    <p:cNvPr id="44044" name="AutoShape 12"/>
                    <p:cNvCxnSpPr>
                      <a:cxnSpLocks noChangeShapeType="1"/>
                    </p:cNvCxnSpPr>
                    <p:nvPr/>
                  </p:nvCxnSpPr>
                  <p:spPr bwMode="auto">
                    <a:xfrm flipV="1">
                      <a:off x="4057" y="8064"/>
                      <a:ext cx="75" cy="113"/>
                    </a:xfrm>
                    <a:prstGeom prst="straightConnector1">
                      <a:avLst/>
                    </a:prstGeom>
                    <a:noFill/>
                    <a:ln w="9525">
                      <a:solidFill>
                        <a:srgbClr val="000000"/>
                      </a:solidFill>
                      <a:round/>
                      <a:headEnd/>
                      <a:tailEnd/>
                    </a:ln>
                  </p:spPr>
                </p:cxnSp>
                <p:cxnSp>
                  <p:nvCxnSpPr>
                    <p:cNvPr id="44045" name="AutoShape 13"/>
                    <p:cNvCxnSpPr>
                      <a:cxnSpLocks noChangeShapeType="1"/>
                    </p:cNvCxnSpPr>
                    <p:nvPr/>
                  </p:nvCxnSpPr>
                  <p:spPr bwMode="auto">
                    <a:xfrm>
                      <a:off x="4132" y="8064"/>
                      <a:ext cx="113" cy="275"/>
                    </a:xfrm>
                    <a:prstGeom prst="straightConnector1">
                      <a:avLst/>
                    </a:prstGeom>
                    <a:noFill/>
                    <a:ln w="9525">
                      <a:solidFill>
                        <a:srgbClr val="000000"/>
                      </a:solidFill>
                      <a:round/>
                      <a:headEnd/>
                      <a:tailEnd/>
                    </a:ln>
                  </p:spPr>
                </p:cxnSp>
                <p:cxnSp>
                  <p:nvCxnSpPr>
                    <p:cNvPr id="44046" name="AutoShape 14"/>
                    <p:cNvCxnSpPr>
                      <a:cxnSpLocks noChangeShapeType="1"/>
                    </p:cNvCxnSpPr>
                    <p:nvPr/>
                  </p:nvCxnSpPr>
                  <p:spPr bwMode="auto">
                    <a:xfrm flipV="1">
                      <a:off x="4245" y="8064"/>
                      <a:ext cx="100" cy="275"/>
                    </a:xfrm>
                    <a:prstGeom prst="straightConnector1">
                      <a:avLst/>
                    </a:prstGeom>
                    <a:noFill/>
                    <a:ln w="9525">
                      <a:solidFill>
                        <a:srgbClr val="000000"/>
                      </a:solidFill>
                      <a:round/>
                      <a:headEnd/>
                      <a:tailEnd/>
                    </a:ln>
                  </p:spPr>
                </p:cxnSp>
                <p:cxnSp>
                  <p:nvCxnSpPr>
                    <p:cNvPr id="44047" name="AutoShape 15"/>
                    <p:cNvCxnSpPr>
                      <a:cxnSpLocks noChangeShapeType="1"/>
                    </p:cNvCxnSpPr>
                    <p:nvPr/>
                  </p:nvCxnSpPr>
                  <p:spPr bwMode="auto">
                    <a:xfrm>
                      <a:off x="4345" y="8064"/>
                      <a:ext cx="100" cy="275"/>
                    </a:xfrm>
                    <a:prstGeom prst="straightConnector1">
                      <a:avLst/>
                    </a:prstGeom>
                    <a:noFill/>
                    <a:ln w="9525">
                      <a:solidFill>
                        <a:srgbClr val="000000"/>
                      </a:solidFill>
                      <a:round/>
                      <a:headEnd/>
                      <a:tailEnd/>
                    </a:ln>
                  </p:spPr>
                </p:cxnSp>
                <p:cxnSp>
                  <p:nvCxnSpPr>
                    <p:cNvPr id="44048" name="AutoShape 16"/>
                    <p:cNvCxnSpPr>
                      <a:cxnSpLocks noChangeShapeType="1"/>
                    </p:cNvCxnSpPr>
                    <p:nvPr/>
                  </p:nvCxnSpPr>
                  <p:spPr bwMode="auto">
                    <a:xfrm flipV="1">
                      <a:off x="4445" y="8064"/>
                      <a:ext cx="113" cy="275"/>
                    </a:xfrm>
                    <a:prstGeom prst="straightConnector1">
                      <a:avLst/>
                    </a:prstGeom>
                    <a:noFill/>
                    <a:ln w="9525">
                      <a:solidFill>
                        <a:srgbClr val="000000"/>
                      </a:solidFill>
                      <a:round/>
                      <a:headEnd/>
                      <a:tailEnd/>
                    </a:ln>
                  </p:spPr>
                </p:cxnSp>
                <p:cxnSp>
                  <p:nvCxnSpPr>
                    <p:cNvPr id="44049" name="AutoShape 17"/>
                    <p:cNvCxnSpPr>
                      <a:cxnSpLocks noChangeShapeType="1"/>
                    </p:cNvCxnSpPr>
                    <p:nvPr/>
                  </p:nvCxnSpPr>
                  <p:spPr bwMode="auto">
                    <a:xfrm>
                      <a:off x="4558" y="8064"/>
                      <a:ext cx="100" cy="275"/>
                    </a:xfrm>
                    <a:prstGeom prst="straightConnector1">
                      <a:avLst/>
                    </a:prstGeom>
                    <a:noFill/>
                    <a:ln w="9525">
                      <a:solidFill>
                        <a:srgbClr val="000000"/>
                      </a:solidFill>
                      <a:round/>
                      <a:headEnd/>
                      <a:tailEnd/>
                    </a:ln>
                  </p:spPr>
                </p:cxnSp>
                <p:cxnSp>
                  <p:nvCxnSpPr>
                    <p:cNvPr id="44050" name="AutoShape 18"/>
                    <p:cNvCxnSpPr>
                      <a:cxnSpLocks noChangeShapeType="1"/>
                    </p:cNvCxnSpPr>
                    <p:nvPr/>
                  </p:nvCxnSpPr>
                  <p:spPr bwMode="auto">
                    <a:xfrm flipV="1">
                      <a:off x="4658" y="8177"/>
                      <a:ext cx="100" cy="162"/>
                    </a:xfrm>
                    <a:prstGeom prst="straightConnector1">
                      <a:avLst/>
                    </a:prstGeom>
                    <a:noFill/>
                    <a:ln w="9525">
                      <a:solidFill>
                        <a:srgbClr val="000000"/>
                      </a:solidFill>
                      <a:round/>
                      <a:headEnd/>
                      <a:tailEnd/>
                    </a:ln>
                  </p:spPr>
                </p:cxnSp>
              </p:grpSp>
              <p:cxnSp>
                <p:nvCxnSpPr>
                  <p:cNvPr id="44051" name="AutoShape 19"/>
                  <p:cNvCxnSpPr>
                    <a:cxnSpLocks noChangeShapeType="1"/>
                  </p:cNvCxnSpPr>
                  <p:nvPr/>
                </p:nvCxnSpPr>
                <p:spPr bwMode="auto">
                  <a:xfrm>
                    <a:off x="4758" y="8177"/>
                    <a:ext cx="1128" cy="1"/>
                  </a:xfrm>
                  <a:prstGeom prst="straightConnector1">
                    <a:avLst/>
                  </a:prstGeom>
                  <a:noFill/>
                  <a:ln w="9525">
                    <a:solidFill>
                      <a:srgbClr val="000000"/>
                    </a:solidFill>
                    <a:round/>
                    <a:headEnd/>
                    <a:tailEnd/>
                  </a:ln>
                </p:spPr>
              </p:cxnSp>
              <p:cxnSp>
                <p:nvCxnSpPr>
                  <p:cNvPr id="44052" name="AutoShape 20"/>
                  <p:cNvCxnSpPr>
                    <a:cxnSpLocks noChangeShapeType="1"/>
                  </p:cNvCxnSpPr>
                  <p:nvPr/>
                </p:nvCxnSpPr>
                <p:spPr bwMode="auto">
                  <a:xfrm>
                    <a:off x="5899" y="8177"/>
                    <a:ext cx="0" cy="538"/>
                  </a:xfrm>
                  <a:prstGeom prst="straightConnector1">
                    <a:avLst/>
                  </a:prstGeom>
                  <a:noFill/>
                  <a:ln w="9525">
                    <a:solidFill>
                      <a:srgbClr val="000000"/>
                    </a:solidFill>
                    <a:round/>
                    <a:headEnd/>
                    <a:tailEnd/>
                  </a:ln>
                </p:spPr>
              </p:cxnSp>
              <p:grpSp>
                <p:nvGrpSpPr>
                  <p:cNvPr id="44053" name="Group 21"/>
                  <p:cNvGrpSpPr>
                    <a:grpSpLocks/>
                  </p:cNvGrpSpPr>
                  <p:nvPr/>
                </p:nvGrpSpPr>
                <p:grpSpPr bwMode="auto">
                  <a:xfrm rot="5400000">
                    <a:off x="5547" y="8928"/>
                    <a:ext cx="701" cy="275"/>
                    <a:chOff x="4057" y="8064"/>
                    <a:chExt cx="701" cy="275"/>
                  </a:xfrm>
                </p:grpSpPr>
                <p:cxnSp>
                  <p:nvCxnSpPr>
                    <p:cNvPr id="44054" name="AutoShape 22"/>
                    <p:cNvCxnSpPr>
                      <a:cxnSpLocks noChangeShapeType="1"/>
                    </p:cNvCxnSpPr>
                    <p:nvPr/>
                  </p:nvCxnSpPr>
                  <p:spPr bwMode="auto">
                    <a:xfrm flipV="1">
                      <a:off x="4057" y="8064"/>
                      <a:ext cx="75" cy="113"/>
                    </a:xfrm>
                    <a:prstGeom prst="straightConnector1">
                      <a:avLst/>
                    </a:prstGeom>
                    <a:noFill/>
                    <a:ln w="9525">
                      <a:solidFill>
                        <a:srgbClr val="000000"/>
                      </a:solidFill>
                      <a:round/>
                      <a:headEnd/>
                      <a:tailEnd/>
                    </a:ln>
                  </p:spPr>
                </p:cxnSp>
                <p:cxnSp>
                  <p:nvCxnSpPr>
                    <p:cNvPr id="44055" name="AutoShape 23"/>
                    <p:cNvCxnSpPr>
                      <a:cxnSpLocks noChangeShapeType="1"/>
                    </p:cNvCxnSpPr>
                    <p:nvPr/>
                  </p:nvCxnSpPr>
                  <p:spPr bwMode="auto">
                    <a:xfrm>
                      <a:off x="4132" y="8064"/>
                      <a:ext cx="113" cy="275"/>
                    </a:xfrm>
                    <a:prstGeom prst="straightConnector1">
                      <a:avLst/>
                    </a:prstGeom>
                    <a:noFill/>
                    <a:ln w="9525">
                      <a:solidFill>
                        <a:srgbClr val="000000"/>
                      </a:solidFill>
                      <a:round/>
                      <a:headEnd/>
                      <a:tailEnd/>
                    </a:ln>
                  </p:spPr>
                </p:cxnSp>
                <p:cxnSp>
                  <p:nvCxnSpPr>
                    <p:cNvPr id="44056" name="AutoShape 24"/>
                    <p:cNvCxnSpPr>
                      <a:cxnSpLocks noChangeShapeType="1"/>
                    </p:cNvCxnSpPr>
                    <p:nvPr/>
                  </p:nvCxnSpPr>
                  <p:spPr bwMode="auto">
                    <a:xfrm flipV="1">
                      <a:off x="4245" y="8064"/>
                      <a:ext cx="100" cy="275"/>
                    </a:xfrm>
                    <a:prstGeom prst="straightConnector1">
                      <a:avLst/>
                    </a:prstGeom>
                    <a:noFill/>
                    <a:ln w="9525">
                      <a:solidFill>
                        <a:srgbClr val="000000"/>
                      </a:solidFill>
                      <a:round/>
                      <a:headEnd/>
                      <a:tailEnd/>
                    </a:ln>
                  </p:spPr>
                </p:cxnSp>
                <p:cxnSp>
                  <p:nvCxnSpPr>
                    <p:cNvPr id="44057" name="AutoShape 25"/>
                    <p:cNvCxnSpPr>
                      <a:cxnSpLocks noChangeShapeType="1"/>
                    </p:cNvCxnSpPr>
                    <p:nvPr/>
                  </p:nvCxnSpPr>
                  <p:spPr bwMode="auto">
                    <a:xfrm>
                      <a:off x="4345" y="8064"/>
                      <a:ext cx="100" cy="275"/>
                    </a:xfrm>
                    <a:prstGeom prst="straightConnector1">
                      <a:avLst/>
                    </a:prstGeom>
                    <a:noFill/>
                    <a:ln w="9525">
                      <a:solidFill>
                        <a:srgbClr val="000000"/>
                      </a:solidFill>
                      <a:round/>
                      <a:headEnd/>
                      <a:tailEnd/>
                    </a:ln>
                  </p:spPr>
                </p:cxnSp>
                <p:cxnSp>
                  <p:nvCxnSpPr>
                    <p:cNvPr id="44058" name="AutoShape 26"/>
                    <p:cNvCxnSpPr>
                      <a:cxnSpLocks noChangeShapeType="1"/>
                    </p:cNvCxnSpPr>
                    <p:nvPr/>
                  </p:nvCxnSpPr>
                  <p:spPr bwMode="auto">
                    <a:xfrm flipV="1">
                      <a:off x="4445" y="8064"/>
                      <a:ext cx="113" cy="275"/>
                    </a:xfrm>
                    <a:prstGeom prst="straightConnector1">
                      <a:avLst/>
                    </a:prstGeom>
                    <a:noFill/>
                    <a:ln w="9525">
                      <a:solidFill>
                        <a:srgbClr val="000000"/>
                      </a:solidFill>
                      <a:round/>
                      <a:headEnd/>
                      <a:tailEnd/>
                    </a:ln>
                  </p:spPr>
                </p:cxnSp>
                <p:cxnSp>
                  <p:nvCxnSpPr>
                    <p:cNvPr id="44059" name="AutoShape 27"/>
                    <p:cNvCxnSpPr>
                      <a:cxnSpLocks noChangeShapeType="1"/>
                    </p:cNvCxnSpPr>
                    <p:nvPr/>
                  </p:nvCxnSpPr>
                  <p:spPr bwMode="auto">
                    <a:xfrm>
                      <a:off x="4558" y="8064"/>
                      <a:ext cx="100" cy="275"/>
                    </a:xfrm>
                    <a:prstGeom prst="straightConnector1">
                      <a:avLst/>
                    </a:prstGeom>
                    <a:noFill/>
                    <a:ln w="9525">
                      <a:solidFill>
                        <a:srgbClr val="000000"/>
                      </a:solidFill>
                      <a:round/>
                      <a:headEnd/>
                      <a:tailEnd/>
                    </a:ln>
                  </p:spPr>
                </p:cxnSp>
                <p:cxnSp>
                  <p:nvCxnSpPr>
                    <p:cNvPr id="44060" name="AutoShape 28"/>
                    <p:cNvCxnSpPr>
                      <a:cxnSpLocks noChangeShapeType="1"/>
                    </p:cNvCxnSpPr>
                    <p:nvPr/>
                  </p:nvCxnSpPr>
                  <p:spPr bwMode="auto">
                    <a:xfrm flipV="1">
                      <a:off x="4658" y="8177"/>
                      <a:ext cx="100" cy="162"/>
                    </a:xfrm>
                    <a:prstGeom prst="straightConnector1">
                      <a:avLst/>
                    </a:prstGeom>
                    <a:noFill/>
                    <a:ln w="9525">
                      <a:solidFill>
                        <a:srgbClr val="000000"/>
                      </a:solidFill>
                      <a:round/>
                      <a:headEnd/>
                      <a:tailEnd/>
                    </a:ln>
                  </p:spPr>
                </p:cxnSp>
              </p:grpSp>
              <p:cxnSp>
                <p:nvCxnSpPr>
                  <p:cNvPr id="44061" name="AutoShape 29"/>
                  <p:cNvCxnSpPr>
                    <a:cxnSpLocks noChangeShapeType="1"/>
                  </p:cNvCxnSpPr>
                  <p:nvPr/>
                </p:nvCxnSpPr>
                <p:spPr bwMode="auto">
                  <a:xfrm>
                    <a:off x="5885" y="9416"/>
                    <a:ext cx="14" cy="877"/>
                  </a:xfrm>
                  <a:prstGeom prst="straightConnector1">
                    <a:avLst/>
                  </a:prstGeom>
                  <a:noFill/>
                  <a:ln w="9525">
                    <a:solidFill>
                      <a:srgbClr val="000000"/>
                    </a:solidFill>
                    <a:round/>
                    <a:headEnd/>
                    <a:tailEnd/>
                  </a:ln>
                </p:spPr>
              </p:cxnSp>
              <p:cxnSp>
                <p:nvCxnSpPr>
                  <p:cNvPr id="44062" name="AutoShape 30"/>
                  <p:cNvCxnSpPr>
                    <a:cxnSpLocks noChangeShapeType="1"/>
                  </p:cNvCxnSpPr>
                  <p:nvPr/>
                </p:nvCxnSpPr>
                <p:spPr bwMode="auto">
                  <a:xfrm flipH="1" flipV="1">
                    <a:off x="5084" y="10294"/>
                    <a:ext cx="801" cy="16"/>
                  </a:xfrm>
                  <a:prstGeom prst="straightConnector1">
                    <a:avLst/>
                  </a:prstGeom>
                  <a:noFill/>
                  <a:ln w="9525">
                    <a:solidFill>
                      <a:srgbClr val="000000"/>
                    </a:solidFill>
                    <a:round/>
                    <a:headEnd/>
                    <a:tailEnd/>
                  </a:ln>
                </p:spPr>
              </p:cxnSp>
              <p:cxnSp>
                <p:nvCxnSpPr>
                  <p:cNvPr id="44063" name="AutoShape 31"/>
                  <p:cNvCxnSpPr>
                    <a:cxnSpLocks noChangeShapeType="1"/>
                  </p:cNvCxnSpPr>
                  <p:nvPr/>
                </p:nvCxnSpPr>
                <p:spPr bwMode="auto">
                  <a:xfrm flipH="1">
                    <a:off x="3181" y="10293"/>
                    <a:ext cx="1190" cy="1"/>
                  </a:xfrm>
                  <a:prstGeom prst="straightConnector1">
                    <a:avLst/>
                  </a:prstGeom>
                  <a:noFill/>
                  <a:ln w="9525">
                    <a:solidFill>
                      <a:srgbClr val="000000"/>
                    </a:solidFill>
                    <a:round/>
                    <a:headEnd/>
                    <a:tailEnd/>
                  </a:ln>
                </p:spPr>
              </p:cxnSp>
              <p:grpSp>
                <p:nvGrpSpPr>
                  <p:cNvPr id="44064" name="Group 32"/>
                  <p:cNvGrpSpPr>
                    <a:grpSpLocks/>
                  </p:cNvGrpSpPr>
                  <p:nvPr/>
                </p:nvGrpSpPr>
                <p:grpSpPr bwMode="auto">
                  <a:xfrm>
                    <a:off x="4385" y="10197"/>
                    <a:ext cx="701" cy="275"/>
                    <a:chOff x="4057" y="8064"/>
                    <a:chExt cx="701" cy="275"/>
                  </a:xfrm>
                </p:grpSpPr>
                <p:cxnSp>
                  <p:nvCxnSpPr>
                    <p:cNvPr id="44065" name="AutoShape 33"/>
                    <p:cNvCxnSpPr>
                      <a:cxnSpLocks noChangeShapeType="1"/>
                    </p:cNvCxnSpPr>
                    <p:nvPr/>
                  </p:nvCxnSpPr>
                  <p:spPr bwMode="auto">
                    <a:xfrm flipV="1">
                      <a:off x="4057" y="8064"/>
                      <a:ext cx="75" cy="113"/>
                    </a:xfrm>
                    <a:prstGeom prst="straightConnector1">
                      <a:avLst/>
                    </a:prstGeom>
                    <a:noFill/>
                    <a:ln w="9525">
                      <a:solidFill>
                        <a:srgbClr val="000000"/>
                      </a:solidFill>
                      <a:round/>
                      <a:headEnd/>
                      <a:tailEnd/>
                    </a:ln>
                  </p:spPr>
                </p:cxnSp>
                <p:cxnSp>
                  <p:nvCxnSpPr>
                    <p:cNvPr id="44066" name="AutoShape 34"/>
                    <p:cNvCxnSpPr>
                      <a:cxnSpLocks noChangeShapeType="1"/>
                    </p:cNvCxnSpPr>
                    <p:nvPr/>
                  </p:nvCxnSpPr>
                  <p:spPr bwMode="auto">
                    <a:xfrm>
                      <a:off x="4132" y="8064"/>
                      <a:ext cx="113" cy="275"/>
                    </a:xfrm>
                    <a:prstGeom prst="straightConnector1">
                      <a:avLst/>
                    </a:prstGeom>
                    <a:noFill/>
                    <a:ln w="9525">
                      <a:solidFill>
                        <a:srgbClr val="000000"/>
                      </a:solidFill>
                      <a:round/>
                      <a:headEnd/>
                      <a:tailEnd/>
                    </a:ln>
                  </p:spPr>
                </p:cxnSp>
                <p:cxnSp>
                  <p:nvCxnSpPr>
                    <p:cNvPr id="44067" name="AutoShape 35"/>
                    <p:cNvCxnSpPr>
                      <a:cxnSpLocks noChangeShapeType="1"/>
                    </p:cNvCxnSpPr>
                    <p:nvPr/>
                  </p:nvCxnSpPr>
                  <p:spPr bwMode="auto">
                    <a:xfrm flipV="1">
                      <a:off x="4245" y="8064"/>
                      <a:ext cx="100" cy="275"/>
                    </a:xfrm>
                    <a:prstGeom prst="straightConnector1">
                      <a:avLst/>
                    </a:prstGeom>
                    <a:noFill/>
                    <a:ln w="9525">
                      <a:solidFill>
                        <a:srgbClr val="000000"/>
                      </a:solidFill>
                      <a:round/>
                      <a:headEnd/>
                      <a:tailEnd/>
                    </a:ln>
                  </p:spPr>
                </p:cxnSp>
                <p:cxnSp>
                  <p:nvCxnSpPr>
                    <p:cNvPr id="44068" name="AutoShape 36"/>
                    <p:cNvCxnSpPr>
                      <a:cxnSpLocks noChangeShapeType="1"/>
                    </p:cNvCxnSpPr>
                    <p:nvPr/>
                  </p:nvCxnSpPr>
                  <p:spPr bwMode="auto">
                    <a:xfrm>
                      <a:off x="4345" y="8064"/>
                      <a:ext cx="100" cy="275"/>
                    </a:xfrm>
                    <a:prstGeom prst="straightConnector1">
                      <a:avLst/>
                    </a:prstGeom>
                    <a:noFill/>
                    <a:ln w="9525">
                      <a:solidFill>
                        <a:srgbClr val="000000"/>
                      </a:solidFill>
                      <a:round/>
                      <a:headEnd/>
                      <a:tailEnd/>
                    </a:ln>
                  </p:spPr>
                </p:cxnSp>
                <p:cxnSp>
                  <p:nvCxnSpPr>
                    <p:cNvPr id="44069" name="AutoShape 37"/>
                    <p:cNvCxnSpPr>
                      <a:cxnSpLocks noChangeShapeType="1"/>
                    </p:cNvCxnSpPr>
                    <p:nvPr/>
                  </p:nvCxnSpPr>
                  <p:spPr bwMode="auto">
                    <a:xfrm flipV="1">
                      <a:off x="4445" y="8064"/>
                      <a:ext cx="113" cy="275"/>
                    </a:xfrm>
                    <a:prstGeom prst="straightConnector1">
                      <a:avLst/>
                    </a:prstGeom>
                    <a:noFill/>
                    <a:ln w="9525">
                      <a:solidFill>
                        <a:srgbClr val="000000"/>
                      </a:solidFill>
                      <a:round/>
                      <a:headEnd/>
                      <a:tailEnd/>
                    </a:ln>
                  </p:spPr>
                </p:cxnSp>
                <p:cxnSp>
                  <p:nvCxnSpPr>
                    <p:cNvPr id="44070" name="AutoShape 38"/>
                    <p:cNvCxnSpPr>
                      <a:cxnSpLocks noChangeShapeType="1"/>
                    </p:cNvCxnSpPr>
                    <p:nvPr/>
                  </p:nvCxnSpPr>
                  <p:spPr bwMode="auto">
                    <a:xfrm>
                      <a:off x="4558" y="8064"/>
                      <a:ext cx="100" cy="275"/>
                    </a:xfrm>
                    <a:prstGeom prst="straightConnector1">
                      <a:avLst/>
                    </a:prstGeom>
                    <a:noFill/>
                    <a:ln w="9525">
                      <a:solidFill>
                        <a:srgbClr val="000000"/>
                      </a:solidFill>
                      <a:round/>
                      <a:headEnd/>
                      <a:tailEnd/>
                    </a:ln>
                  </p:spPr>
                </p:cxnSp>
                <p:cxnSp>
                  <p:nvCxnSpPr>
                    <p:cNvPr id="44071" name="AutoShape 39"/>
                    <p:cNvCxnSpPr>
                      <a:cxnSpLocks noChangeShapeType="1"/>
                    </p:cNvCxnSpPr>
                    <p:nvPr/>
                  </p:nvCxnSpPr>
                  <p:spPr bwMode="auto">
                    <a:xfrm flipV="1">
                      <a:off x="4658" y="8177"/>
                      <a:ext cx="100" cy="162"/>
                    </a:xfrm>
                    <a:prstGeom prst="straightConnector1">
                      <a:avLst/>
                    </a:prstGeom>
                    <a:noFill/>
                    <a:ln w="9525">
                      <a:solidFill>
                        <a:srgbClr val="000000"/>
                      </a:solidFill>
                      <a:round/>
                      <a:headEnd/>
                      <a:tailEnd/>
                    </a:ln>
                  </p:spPr>
                </p:cxnSp>
              </p:grpSp>
              <p:cxnSp>
                <p:nvCxnSpPr>
                  <p:cNvPr id="44072" name="AutoShape 40"/>
                  <p:cNvCxnSpPr>
                    <a:cxnSpLocks noChangeShapeType="1"/>
                  </p:cNvCxnSpPr>
                  <p:nvPr/>
                </p:nvCxnSpPr>
                <p:spPr bwMode="auto">
                  <a:xfrm>
                    <a:off x="3181" y="8177"/>
                    <a:ext cx="0" cy="613"/>
                  </a:xfrm>
                  <a:prstGeom prst="straightConnector1">
                    <a:avLst/>
                  </a:prstGeom>
                  <a:noFill/>
                  <a:ln w="9525">
                    <a:solidFill>
                      <a:srgbClr val="000000"/>
                    </a:solidFill>
                    <a:round/>
                    <a:headEnd/>
                    <a:tailEnd/>
                  </a:ln>
                </p:spPr>
              </p:cxnSp>
              <p:cxnSp>
                <p:nvCxnSpPr>
                  <p:cNvPr id="44073" name="AutoShape 41"/>
                  <p:cNvCxnSpPr>
                    <a:cxnSpLocks noChangeShapeType="1"/>
                  </p:cNvCxnSpPr>
                  <p:nvPr/>
                </p:nvCxnSpPr>
                <p:spPr bwMode="auto">
                  <a:xfrm>
                    <a:off x="2955" y="8790"/>
                    <a:ext cx="438" cy="0"/>
                  </a:xfrm>
                  <a:prstGeom prst="straightConnector1">
                    <a:avLst/>
                  </a:prstGeom>
                  <a:noFill/>
                  <a:ln w="9525">
                    <a:solidFill>
                      <a:srgbClr val="000000"/>
                    </a:solidFill>
                    <a:round/>
                    <a:headEnd/>
                    <a:tailEnd/>
                  </a:ln>
                </p:spPr>
              </p:cxnSp>
              <p:cxnSp>
                <p:nvCxnSpPr>
                  <p:cNvPr id="44074" name="AutoShape 42"/>
                  <p:cNvCxnSpPr>
                    <a:cxnSpLocks noChangeShapeType="1"/>
                  </p:cNvCxnSpPr>
                  <p:nvPr/>
                </p:nvCxnSpPr>
                <p:spPr bwMode="auto">
                  <a:xfrm>
                    <a:off x="2970" y="9030"/>
                    <a:ext cx="438" cy="0"/>
                  </a:xfrm>
                  <a:prstGeom prst="straightConnector1">
                    <a:avLst/>
                  </a:prstGeom>
                  <a:noFill/>
                  <a:ln w="9525">
                    <a:solidFill>
                      <a:srgbClr val="000000"/>
                    </a:solidFill>
                    <a:round/>
                    <a:headEnd/>
                    <a:tailEnd/>
                  </a:ln>
                </p:spPr>
              </p:cxnSp>
              <p:cxnSp>
                <p:nvCxnSpPr>
                  <p:cNvPr id="44075" name="AutoShape 43"/>
                  <p:cNvCxnSpPr>
                    <a:cxnSpLocks noChangeShapeType="1"/>
                  </p:cNvCxnSpPr>
                  <p:nvPr/>
                </p:nvCxnSpPr>
                <p:spPr bwMode="auto">
                  <a:xfrm>
                    <a:off x="2981" y="9270"/>
                    <a:ext cx="438" cy="0"/>
                  </a:xfrm>
                  <a:prstGeom prst="straightConnector1">
                    <a:avLst/>
                  </a:prstGeom>
                  <a:noFill/>
                  <a:ln w="9525">
                    <a:solidFill>
                      <a:srgbClr val="000000"/>
                    </a:solidFill>
                    <a:round/>
                    <a:headEnd/>
                    <a:tailEnd/>
                  </a:ln>
                </p:spPr>
              </p:cxnSp>
              <p:cxnSp>
                <p:nvCxnSpPr>
                  <p:cNvPr id="44076" name="AutoShape 44"/>
                  <p:cNvCxnSpPr>
                    <a:cxnSpLocks noChangeShapeType="1"/>
                  </p:cNvCxnSpPr>
                  <p:nvPr/>
                </p:nvCxnSpPr>
                <p:spPr bwMode="auto">
                  <a:xfrm>
                    <a:off x="2975" y="9527"/>
                    <a:ext cx="438" cy="0"/>
                  </a:xfrm>
                  <a:prstGeom prst="straightConnector1">
                    <a:avLst/>
                  </a:prstGeom>
                  <a:noFill/>
                  <a:ln w="9525">
                    <a:solidFill>
                      <a:srgbClr val="000000"/>
                    </a:solidFill>
                    <a:round/>
                    <a:headEnd/>
                    <a:tailEnd/>
                  </a:ln>
                </p:spPr>
              </p:cxnSp>
              <p:cxnSp>
                <p:nvCxnSpPr>
                  <p:cNvPr id="44077" name="AutoShape 45"/>
                  <p:cNvCxnSpPr>
                    <a:cxnSpLocks noChangeShapeType="1"/>
                  </p:cNvCxnSpPr>
                  <p:nvPr/>
                </p:nvCxnSpPr>
                <p:spPr bwMode="auto">
                  <a:xfrm>
                    <a:off x="2793" y="9143"/>
                    <a:ext cx="801" cy="0"/>
                  </a:xfrm>
                  <a:prstGeom prst="straightConnector1">
                    <a:avLst/>
                  </a:prstGeom>
                  <a:noFill/>
                  <a:ln w="9525">
                    <a:solidFill>
                      <a:srgbClr val="000000"/>
                    </a:solidFill>
                    <a:round/>
                    <a:headEnd/>
                    <a:tailEnd/>
                  </a:ln>
                </p:spPr>
              </p:cxnSp>
              <p:cxnSp>
                <p:nvCxnSpPr>
                  <p:cNvPr id="44078" name="AutoShape 46"/>
                  <p:cNvCxnSpPr>
                    <a:cxnSpLocks noChangeShapeType="1"/>
                  </p:cNvCxnSpPr>
                  <p:nvPr/>
                </p:nvCxnSpPr>
                <p:spPr bwMode="auto">
                  <a:xfrm>
                    <a:off x="2780" y="9390"/>
                    <a:ext cx="801" cy="0"/>
                  </a:xfrm>
                  <a:prstGeom prst="straightConnector1">
                    <a:avLst/>
                  </a:prstGeom>
                  <a:noFill/>
                  <a:ln w="9525">
                    <a:solidFill>
                      <a:srgbClr val="000000"/>
                    </a:solidFill>
                    <a:round/>
                    <a:headEnd/>
                    <a:tailEnd/>
                  </a:ln>
                </p:spPr>
              </p:cxnSp>
              <p:cxnSp>
                <p:nvCxnSpPr>
                  <p:cNvPr id="44079" name="AutoShape 47"/>
                  <p:cNvCxnSpPr>
                    <a:cxnSpLocks noChangeShapeType="1"/>
                  </p:cNvCxnSpPr>
                  <p:nvPr/>
                </p:nvCxnSpPr>
                <p:spPr bwMode="auto">
                  <a:xfrm>
                    <a:off x="2793" y="9676"/>
                    <a:ext cx="801" cy="0"/>
                  </a:xfrm>
                  <a:prstGeom prst="straightConnector1">
                    <a:avLst/>
                  </a:prstGeom>
                  <a:noFill/>
                  <a:ln w="9525">
                    <a:solidFill>
                      <a:srgbClr val="000000"/>
                    </a:solidFill>
                    <a:round/>
                    <a:headEnd/>
                    <a:tailEnd/>
                  </a:ln>
                </p:spPr>
              </p:cxnSp>
              <p:cxnSp>
                <p:nvCxnSpPr>
                  <p:cNvPr id="44080" name="AutoShape 48"/>
                  <p:cNvCxnSpPr>
                    <a:cxnSpLocks noChangeShapeType="1"/>
                  </p:cNvCxnSpPr>
                  <p:nvPr/>
                </p:nvCxnSpPr>
                <p:spPr bwMode="auto">
                  <a:xfrm>
                    <a:off x="3181" y="9666"/>
                    <a:ext cx="0" cy="627"/>
                  </a:xfrm>
                  <a:prstGeom prst="straightConnector1">
                    <a:avLst/>
                  </a:prstGeom>
                  <a:noFill/>
                  <a:ln w="9525">
                    <a:solidFill>
                      <a:srgbClr val="000000"/>
                    </a:solidFill>
                    <a:round/>
                    <a:headEnd/>
                    <a:tailEnd/>
                  </a:ln>
                </p:spPr>
              </p:cxnSp>
            </p:grpSp>
            <p:grpSp>
              <p:nvGrpSpPr>
                <p:cNvPr id="44081" name="Group 49"/>
                <p:cNvGrpSpPr>
                  <a:grpSpLocks/>
                </p:cNvGrpSpPr>
                <p:nvPr/>
              </p:nvGrpSpPr>
              <p:grpSpPr bwMode="auto">
                <a:xfrm>
                  <a:off x="1793" y="9429"/>
                  <a:ext cx="1391" cy="952"/>
                  <a:chOff x="3844" y="7112"/>
                  <a:chExt cx="1152" cy="1066"/>
                </a:xfrm>
              </p:grpSpPr>
              <p:sp>
                <p:nvSpPr>
                  <p:cNvPr id="44082" name="Oval 50"/>
                  <p:cNvSpPr>
                    <a:spLocks noChangeArrowheads="1"/>
                  </p:cNvSpPr>
                  <p:nvPr/>
                </p:nvSpPr>
                <p:spPr bwMode="auto">
                  <a:xfrm>
                    <a:off x="4057" y="7112"/>
                    <a:ext cx="726" cy="63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b="0" i="0" u="none" strike="noStrike" cap="none" normalizeH="0" baseline="0" smtClean="0">
                        <a:ln>
                          <a:noFill/>
                        </a:ln>
                        <a:solidFill>
                          <a:schemeClr val="tx1"/>
                        </a:solidFill>
                        <a:effectLst/>
                        <a:latin typeface="Calibri" pitchFamily="34" charset="0"/>
                        <a:cs typeface="Arial" pitchFamily="34" charset="0"/>
                      </a:rPr>
                      <a:t>30 V</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grpSp>
                <p:nvGrpSpPr>
                  <p:cNvPr id="44083" name="Group 51"/>
                  <p:cNvGrpSpPr>
                    <a:grpSpLocks/>
                  </p:cNvGrpSpPr>
                  <p:nvPr/>
                </p:nvGrpSpPr>
                <p:grpSpPr bwMode="auto">
                  <a:xfrm>
                    <a:off x="3844" y="7489"/>
                    <a:ext cx="1152" cy="689"/>
                    <a:chOff x="3844" y="7489"/>
                    <a:chExt cx="1152" cy="689"/>
                  </a:xfrm>
                </p:grpSpPr>
                <p:cxnSp>
                  <p:nvCxnSpPr>
                    <p:cNvPr id="44084" name="AutoShape 52"/>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44085" name="AutoShape 53"/>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44086" name="AutoShape 54"/>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44087" name="AutoShape 55"/>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grpSp>
          <p:grpSp>
            <p:nvGrpSpPr>
              <p:cNvPr id="44088" name="Group 56"/>
              <p:cNvGrpSpPr>
                <a:grpSpLocks/>
              </p:cNvGrpSpPr>
              <p:nvPr/>
            </p:nvGrpSpPr>
            <p:grpSpPr bwMode="auto">
              <a:xfrm>
                <a:off x="684" y="10768"/>
                <a:ext cx="3677" cy="1492"/>
                <a:chOff x="684" y="10768"/>
                <a:chExt cx="3677" cy="1492"/>
              </a:xfrm>
            </p:grpSpPr>
            <p:cxnSp>
              <p:nvCxnSpPr>
                <p:cNvPr id="44089" name="AutoShape 57"/>
                <p:cNvCxnSpPr>
                  <a:cxnSpLocks noChangeShapeType="1"/>
                </p:cNvCxnSpPr>
                <p:nvPr/>
              </p:nvCxnSpPr>
              <p:spPr bwMode="auto">
                <a:xfrm>
                  <a:off x="1639" y="11041"/>
                  <a:ext cx="519" cy="0"/>
                </a:xfrm>
                <a:prstGeom prst="straightConnector1">
                  <a:avLst/>
                </a:prstGeom>
                <a:noFill/>
                <a:ln w="9525">
                  <a:solidFill>
                    <a:srgbClr val="000000"/>
                  </a:solidFill>
                  <a:round/>
                  <a:headEnd/>
                  <a:tailEnd/>
                </a:ln>
              </p:spPr>
            </p:cxnSp>
            <p:grpSp>
              <p:nvGrpSpPr>
                <p:cNvPr id="44090" name="Group 58"/>
                <p:cNvGrpSpPr>
                  <a:grpSpLocks/>
                </p:cNvGrpSpPr>
                <p:nvPr/>
              </p:nvGrpSpPr>
              <p:grpSpPr bwMode="auto">
                <a:xfrm>
                  <a:off x="684" y="10768"/>
                  <a:ext cx="3677" cy="1492"/>
                  <a:chOff x="684" y="10768"/>
                  <a:chExt cx="3677" cy="1492"/>
                </a:xfrm>
              </p:grpSpPr>
              <p:grpSp>
                <p:nvGrpSpPr>
                  <p:cNvPr id="44091" name="Group 59"/>
                  <p:cNvGrpSpPr>
                    <a:grpSpLocks/>
                  </p:cNvGrpSpPr>
                  <p:nvPr/>
                </p:nvGrpSpPr>
                <p:grpSpPr bwMode="auto">
                  <a:xfrm rot="5400000">
                    <a:off x="3502" y="10938"/>
                    <a:ext cx="1029" cy="689"/>
                    <a:chOff x="3844" y="7112"/>
                    <a:chExt cx="1152" cy="1066"/>
                  </a:xfrm>
                </p:grpSpPr>
                <p:sp>
                  <p:nvSpPr>
                    <p:cNvPr id="44092" name="Oval 60"/>
                    <p:cNvSpPr>
                      <a:spLocks noChangeArrowheads="1"/>
                    </p:cNvSpPr>
                    <p:nvPr/>
                  </p:nvSpPr>
                  <p:spPr bwMode="auto">
                    <a:xfrm>
                      <a:off x="4057" y="7112"/>
                      <a:ext cx="726" cy="63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1600" b="0" i="0" u="none" strike="noStrike" cap="none" normalizeH="0" baseline="0" smtClean="0">
                          <a:ln>
                            <a:noFill/>
                          </a:ln>
                          <a:solidFill>
                            <a:schemeClr val="tx1"/>
                          </a:solidFill>
                          <a:effectLst/>
                          <a:latin typeface="Calibri" pitchFamily="34" charset="0"/>
                          <a:cs typeface="Arial" pitchFamily="34" charset="0"/>
                        </a:rPr>
                        <a:t>V</a:t>
                      </a:r>
                      <a:r>
                        <a:rPr kumimoji="0" lang="en-CA" sz="1600" b="0" i="0" u="none" strike="noStrike" cap="none" normalizeH="0" baseline="-25000" smtClean="0">
                          <a:ln>
                            <a:noFill/>
                          </a:ln>
                          <a:solidFill>
                            <a:schemeClr val="tx1"/>
                          </a:solidFill>
                          <a:effectLst/>
                          <a:latin typeface="Calibri" pitchFamily="34" charset="0"/>
                          <a:cs typeface="Arial" pitchFamily="34" charset="0"/>
                        </a:rPr>
                        <a:t>2</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grpSp>
                  <p:nvGrpSpPr>
                    <p:cNvPr id="44093" name="Group 61"/>
                    <p:cNvGrpSpPr>
                      <a:grpSpLocks/>
                    </p:cNvGrpSpPr>
                    <p:nvPr/>
                  </p:nvGrpSpPr>
                  <p:grpSpPr bwMode="auto">
                    <a:xfrm>
                      <a:off x="3844" y="7489"/>
                      <a:ext cx="1152" cy="689"/>
                      <a:chOff x="3844" y="7489"/>
                      <a:chExt cx="1152" cy="689"/>
                    </a:xfrm>
                  </p:grpSpPr>
                  <p:cxnSp>
                    <p:nvCxnSpPr>
                      <p:cNvPr id="44094" name="AutoShape 62"/>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44095" name="AutoShape 63"/>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44096" name="AutoShape 64"/>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44097" name="AutoShape 65"/>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grpSp>
                <p:nvGrpSpPr>
                  <p:cNvPr id="44098" name="Group 66"/>
                  <p:cNvGrpSpPr>
                    <a:grpSpLocks/>
                  </p:cNvGrpSpPr>
                  <p:nvPr/>
                </p:nvGrpSpPr>
                <p:grpSpPr bwMode="auto">
                  <a:xfrm>
                    <a:off x="2228" y="11040"/>
                    <a:ext cx="1354" cy="1220"/>
                    <a:chOff x="3844" y="7112"/>
                    <a:chExt cx="1152" cy="1066"/>
                  </a:xfrm>
                </p:grpSpPr>
                <p:sp>
                  <p:nvSpPr>
                    <p:cNvPr id="44099" name="Oval 67"/>
                    <p:cNvSpPr>
                      <a:spLocks noChangeArrowheads="1"/>
                    </p:cNvSpPr>
                    <p:nvPr/>
                  </p:nvSpPr>
                  <p:spPr bwMode="auto">
                    <a:xfrm>
                      <a:off x="4057" y="7112"/>
                      <a:ext cx="726" cy="63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b="0" i="0" u="none" strike="noStrike" cap="none" normalizeH="0" baseline="0" smtClean="0">
                          <a:ln>
                            <a:noFill/>
                          </a:ln>
                          <a:solidFill>
                            <a:schemeClr val="tx1"/>
                          </a:solidFill>
                          <a:effectLst/>
                          <a:latin typeface="Calibri" pitchFamily="34" charset="0"/>
                          <a:cs typeface="Arial" pitchFamily="34" charset="0"/>
                        </a:rPr>
                        <a:t>30 V</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grpSp>
                  <p:nvGrpSpPr>
                    <p:cNvPr id="44100" name="Group 68"/>
                    <p:cNvGrpSpPr>
                      <a:grpSpLocks/>
                    </p:cNvGrpSpPr>
                    <p:nvPr/>
                  </p:nvGrpSpPr>
                  <p:grpSpPr bwMode="auto">
                    <a:xfrm>
                      <a:off x="3844" y="7489"/>
                      <a:ext cx="1152" cy="689"/>
                      <a:chOff x="3844" y="7489"/>
                      <a:chExt cx="1152" cy="689"/>
                    </a:xfrm>
                  </p:grpSpPr>
                  <p:cxnSp>
                    <p:nvCxnSpPr>
                      <p:cNvPr id="44101" name="AutoShape 69"/>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44102" name="AutoShape 70"/>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44103" name="AutoShape 71"/>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44104" name="AutoShape 72"/>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grpSp>
                <p:nvGrpSpPr>
                  <p:cNvPr id="44105" name="Group 73"/>
                  <p:cNvGrpSpPr>
                    <a:grpSpLocks/>
                  </p:cNvGrpSpPr>
                  <p:nvPr/>
                </p:nvGrpSpPr>
                <p:grpSpPr bwMode="auto">
                  <a:xfrm rot="16200000">
                    <a:off x="780" y="10672"/>
                    <a:ext cx="1029" cy="1221"/>
                    <a:chOff x="3844" y="7112"/>
                    <a:chExt cx="1152" cy="1066"/>
                  </a:xfrm>
                </p:grpSpPr>
                <p:sp>
                  <p:nvSpPr>
                    <p:cNvPr id="44106" name="Oval 74"/>
                    <p:cNvSpPr>
                      <a:spLocks noChangeArrowheads="1"/>
                    </p:cNvSpPr>
                    <p:nvPr/>
                  </p:nvSpPr>
                  <p:spPr bwMode="auto">
                    <a:xfrm>
                      <a:off x="4057" y="7112"/>
                      <a:ext cx="726" cy="63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chemeClr val="tx1"/>
                          </a:solidFill>
                          <a:effectLst/>
                          <a:latin typeface="Calibri" pitchFamily="34" charset="0"/>
                          <a:cs typeface="Arial" pitchFamily="34" charset="0"/>
                        </a:rPr>
                        <a:t>100v</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grpSp>
                  <p:nvGrpSpPr>
                    <p:cNvPr id="44107" name="Group 75"/>
                    <p:cNvGrpSpPr>
                      <a:grpSpLocks/>
                    </p:cNvGrpSpPr>
                    <p:nvPr/>
                  </p:nvGrpSpPr>
                  <p:grpSpPr bwMode="auto">
                    <a:xfrm>
                      <a:off x="3844" y="7489"/>
                      <a:ext cx="1152" cy="689"/>
                      <a:chOff x="3844" y="7489"/>
                      <a:chExt cx="1152" cy="689"/>
                    </a:xfrm>
                  </p:grpSpPr>
                  <p:cxnSp>
                    <p:nvCxnSpPr>
                      <p:cNvPr id="44108" name="AutoShape 76"/>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44109" name="AutoShape 77"/>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44110" name="AutoShape 78"/>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44111" name="AutoShape 79"/>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grpSp>
          </p:grpSp>
        </p:grpSp>
        <p:sp>
          <p:nvSpPr>
            <p:cNvPr id="44112" name="Text Box 80"/>
            <p:cNvSpPr txBox="1">
              <a:spLocks noChangeArrowheads="1"/>
            </p:cNvSpPr>
            <p:nvPr/>
          </p:nvSpPr>
          <p:spPr bwMode="auto">
            <a:xfrm>
              <a:off x="946" y="8812"/>
              <a:ext cx="956"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400" b="0" i="0" u="none" strike="noStrike" cap="none" normalizeH="0" baseline="0" smtClean="0">
                  <a:ln>
                    <a:noFill/>
                  </a:ln>
                  <a:solidFill>
                    <a:schemeClr val="tx1"/>
                  </a:solidFill>
                  <a:effectLst/>
                  <a:latin typeface="Calibri" pitchFamily="34" charset="0"/>
                  <a:cs typeface="Arial" pitchFamily="34" charset="0"/>
                </a:rPr>
                <a:t>10.0 A</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sp>
          <p:nvSpPr>
            <p:cNvPr id="44113" name="Text Box 81"/>
            <p:cNvSpPr txBox="1">
              <a:spLocks noChangeArrowheads="1"/>
            </p:cNvSpPr>
            <p:nvPr/>
          </p:nvSpPr>
          <p:spPr bwMode="auto">
            <a:xfrm>
              <a:off x="3544" y="8592"/>
              <a:ext cx="956"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400" b="0" i="0" u="none" strike="noStrike" cap="none" normalizeH="0" baseline="0" smtClean="0">
                  <a:ln>
                    <a:noFill/>
                  </a:ln>
                  <a:solidFill>
                    <a:schemeClr val="tx1"/>
                  </a:solidFill>
                  <a:effectLst/>
                  <a:latin typeface="Calibri" pitchFamily="34" charset="0"/>
                  <a:cs typeface="Arial" pitchFamily="34" charset="0"/>
                </a:rPr>
                <a:t>10.0 A</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cxnSp>
          <p:nvCxnSpPr>
            <p:cNvPr id="44114" name="AutoShape 82"/>
            <p:cNvCxnSpPr>
              <a:cxnSpLocks noChangeShapeType="1"/>
            </p:cNvCxnSpPr>
            <p:nvPr/>
          </p:nvCxnSpPr>
          <p:spPr bwMode="auto">
            <a:xfrm flipV="1">
              <a:off x="1782" y="8914"/>
              <a:ext cx="16" cy="300"/>
            </a:xfrm>
            <a:prstGeom prst="straightConnector1">
              <a:avLst/>
            </a:prstGeom>
            <a:noFill/>
            <a:ln w="9525">
              <a:solidFill>
                <a:srgbClr val="000000"/>
              </a:solidFill>
              <a:round/>
              <a:headEnd/>
              <a:tailEnd type="triangle" w="med" len="med"/>
            </a:ln>
          </p:spPr>
        </p:cxnSp>
        <p:cxnSp>
          <p:nvCxnSpPr>
            <p:cNvPr id="44115" name="AutoShape 83"/>
            <p:cNvCxnSpPr>
              <a:cxnSpLocks noChangeShapeType="1"/>
            </p:cNvCxnSpPr>
            <p:nvPr/>
          </p:nvCxnSpPr>
          <p:spPr bwMode="auto">
            <a:xfrm>
              <a:off x="2970" y="8812"/>
              <a:ext cx="272" cy="0"/>
            </a:xfrm>
            <a:prstGeom prst="straightConnector1">
              <a:avLst/>
            </a:prstGeom>
            <a:noFill/>
            <a:ln w="9525">
              <a:solidFill>
                <a:srgbClr val="000000"/>
              </a:solidFill>
              <a:round/>
              <a:headEnd/>
              <a:tailEnd type="triangle" w="med" len="med"/>
            </a:ln>
          </p:spPr>
        </p:cxnSp>
        <p:cxnSp>
          <p:nvCxnSpPr>
            <p:cNvPr id="44116" name="AutoShape 84"/>
            <p:cNvCxnSpPr>
              <a:cxnSpLocks noChangeShapeType="1"/>
            </p:cNvCxnSpPr>
            <p:nvPr/>
          </p:nvCxnSpPr>
          <p:spPr bwMode="auto">
            <a:xfrm>
              <a:off x="3772" y="8914"/>
              <a:ext cx="0" cy="249"/>
            </a:xfrm>
            <a:prstGeom prst="straightConnector1">
              <a:avLst/>
            </a:prstGeom>
            <a:noFill/>
            <a:ln w="9525">
              <a:solidFill>
                <a:srgbClr val="000000"/>
              </a:solidFill>
              <a:round/>
              <a:headEnd/>
              <a:tailEnd type="triangle" w="med" len="med"/>
            </a:ln>
          </p:spPr>
        </p:cxnSp>
        <p:cxnSp>
          <p:nvCxnSpPr>
            <p:cNvPr id="44117" name="AutoShape 85"/>
            <p:cNvCxnSpPr>
              <a:cxnSpLocks noChangeShapeType="1"/>
            </p:cNvCxnSpPr>
            <p:nvPr/>
          </p:nvCxnSpPr>
          <p:spPr bwMode="auto">
            <a:xfrm flipH="1">
              <a:off x="2595" y="10416"/>
              <a:ext cx="542" cy="0"/>
            </a:xfrm>
            <a:prstGeom prst="straightConnector1">
              <a:avLst/>
            </a:prstGeom>
            <a:noFill/>
            <a:ln w="9525">
              <a:solidFill>
                <a:srgbClr val="000000"/>
              </a:solidFill>
              <a:round/>
              <a:headEnd/>
              <a:tailEnd type="triangle" w="med" len="med"/>
            </a:ln>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amond(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amond(in)">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amond(in)">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amond(in)">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Example 2: Kirchhoff’s laws in a parallel circuit </a:t>
            </a:r>
            <a:endParaRPr lang="en-CA" dirty="0"/>
          </a:p>
        </p:txBody>
      </p:sp>
      <p:sp>
        <p:nvSpPr>
          <p:cNvPr id="3" name="Content Placeholder 2"/>
          <p:cNvSpPr>
            <a:spLocks noGrp="1"/>
          </p:cNvSpPr>
          <p:nvPr>
            <p:ph idx="1"/>
          </p:nvPr>
        </p:nvSpPr>
        <p:spPr/>
        <p:txBody>
          <a:bodyPr/>
          <a:lstStyle/>
          <a:p>
            <a:r>
              <a:rPr lang="en-CA" b="1" dirty="0" smtClean="0">
                <a:solidFill>
                  <a:srgbClr val="002060"/>
                </a:solidFill>
              </a:rPr>
              <a:t>V</a:t>
            </a:r>
            <a:r>
              <a:rPr lang="en-CA" b="1" baseline="-25000" dirty="0" smtClean="0">
                <a:solidFill>
                  <a:srgbClr val="002060"/>
                </a:solidFill>
              </a:rPr>
              <a:t>T</a:t>
            </a:r>
            <a:r>
              <a:rPr lang="en-CA" b="1" dirty="0" smtClean="0">
                <a:solidFill>
                  <a:srgbClr val="002060"/>
                </a:solidFill>
              </a:rPr>
              <a:t> = V</a:t>
            </a:r>
            <a:r>
              <a:rPr lang="en-CA" b="1" baseline="-25000" dirty="0" smtClean="0">
                <a:solidFill>
                  <a:srgbClr val="002060"/>
                </a:solidFill>
              </a:rPr>
              <a:t>1</a:t>
            </a:r>
            <a:r>
              <a:rPr lang="en-CA" b="1" dirty="0" smtClean="0">
                <a:solidFill>
                  <a:srgbClr val="002060"/>
                </a:solidFill>
              </a:rPr>
              <a:t> = V</a:t>
            </a:r>
            <a:r>
              <a:rPr lang="en-CA" b="1" baseline="-25000" dirty="0" smtClean="0">
                <a:solidFill>
                  <a:srgbClr val="002060"/>
                </a:solidFill>
              </a:rPr>
              <a:t>2</a:t>
            </a:r>
            <a:r>
              <a:rPr lang="en-CA" b="1" dirty="0" smtClean="0">
                <a:solidFill>
                  <a:srgbClr val="002060"/>
                </a:solidFill>
              </a:rPr>
              <a:t> = </a:t>
            </a:r>
            <a:r>
              <a:rPr lang="en-CA" b="1" dirty="0" smtClean="0">
                <a:solidFill>
                  <a:srgbClr val="002060"/>
                </a:solidFill>
              </a:rPr>
              <a:t>V</a:t>
            </a:r>
            <a:r>
              <a:rPr lang="en-CA" b="1" baseline="-25000" dirty="0" smtClean="0">
                <a:solidFill>
                  <a:srgbClr val="002060"/>
                </a:solidFill>
              </a:rPr>
              <a:t>3</a:t>
            </a:r>
          </a:p>
          <a:p>
            <a:endParaRPr lang="en-CA" b="1" baseline="-25000" dirty="0" smtClean="0">
              <a:solidFill>
                <a:srgbClr val="002060"/>
              </a:solidFill>
            </a:endParaRPr>
          </a:p>
          <a:p>
            <a:r>
              <a:rPr lang="en-CA" b="1" dirty="0" smtClean="0"/>
              <a:t>Voltage</a:t>
            </a:r>
            <a:r>
              <a:rPr lang="en-CA" dirty="0" smtClean="0"/>
              <a:t> – The voltage increase is 30 V, thus there must be a decrease for each of the three different parallel resistor paths. Therefore, The voltage drop across all three parallel resistors is 30 V, no matter what their resistances</a:t>
            </a:r>
            <a:r>
              <a:rPr lang="en-CA" dirty="0" smtClean="0"/>
              <a:t>.</a:t>
            </a:r>
            <a:endParaRPr lang="en-CA" b="1" dirty="0" smtClean="0">
              <a:solidFill>
                <a:srgbClr val="00206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Find V</a:t>
            </a:r>
            <a:r>
              <a:rPr lang="en-CA" baseline="-25000" dirty="0" smtClean="0"/>
              <a:t>2</a:t>
            </a:r>
            <a:endParaRPr lang="en-CA" dirty="0" smtClean="0"/>
          </a:p>
          <a:p>
            <a:r>
              <a:rPr lang="en-CA" b="1" dirty="0" smtClean="0">
                <a:solidFill>
                  <a:srgbClr val="002060"/>
                </a:solidFill>
              </a:rPr>
              <a:t>V</a:t>
            </a:r>
            <a:r>
              <a:rPr lang="en-CA" b="1" baseline="-25000" dirty="0" smtClean="0">
                <a:solidFill>
                  <a:srgbClr val="002060"/>
                </a:solidFill>
              </a:rPr>
              <a:t>T</a:t>
            </a:r>
            <a:r>
              <a:rPr lang="en-CA" b="1" dirty="0" smtClean="0">
                <a:solidFill>
                  <a:srgbClr val="002060"/>
                </a:solidFill>
              </a:rPr>
              <a:t> = V</a:t>
            </a:r>
            <a:r>
              <a:rPr lang="en-CA" b="1" baseline="-25000" dirty="0" smtClean="0">
                <a:solidFill>
                  <a:srgbClr val="002060"/>
                </a:solidFill>
              </a:rPr>
              <a:t>1</a:t>
            </a:r>
            <a:r>
              <a:rPr lang="en-CA" b="1" dirty="0" smtClean="0">
                <a:solidFill>
                  <a:srgbClr val="002060"/>
                </a:solidFill>
              </a:rPr>
              <a:t> = V</a:t>
            </a:r>
            <a:r>
              <a:rPr lang="en-CA" b="1" baseline="-25000" dirty="0" smtClean="0">
                <a:solidFill>
                  <a:srgbClr val="002060"/>
                </a:solidFill>
              </a:rPr>
              <a:t>2</a:t>
            </a:r>
            <a:r>
              <a:rPr lang="en-CA" b="1" dirty="0" smtClean="0">
                <a:solidFill>
                  <a:srgbClr val="002060"/>
                </a:solidFill>
              </a:rPr>
              <a:t> = V</a:t>
            </a:r>
            <a:r>
              <a:rPr lang="en-CA" b="1" baseline="-25000" dirty="0" smtClean="0">
                <a:solidFill>
                  <a:srgbClr val="002060"/>
                </a:solidFill>
              </a:rPr>
              <a:t>3</a:t>
            </a:r>
            <a:endParaRPr lang="en-CA" b="1" dirty="0" smtClean="0">
              <a:solidFill>
                <a:srgbClr val="002060"/>
              </a:solidFill>
            </a:endParaRPr>
          </a:p>
          <a:p>
            <a:r>
              <a:rPr lang="en-CA" b="1" dirty="0" smtClean="0">
                <a:solidFill>
                  <a:srgbClr val="002060"/>
                </a:solidFill>
              </a:rPr>
              <a:t>V</a:t>
            </a:r>
            <a:r>
              <a:rPr lang="en-CA" b="1" baseline="-25000" dirty="0" smtClean="0">
                <a:solidFill>
                  <a:srgbClr val="002060"/>
                </a:solidFill>
              </a:rPr>
              <a:t>2</a:t>
            </a:r>
            <a:r>
              <a:rPr lang="en-CA" b="1" dirty="0" smtClean="0">
                <a:solidFill>
                  <a:srgbClr val="002060"/>
                </a:solidFill>
              </a:rPr>
              <a:t> = 30 V</a:t>
            </a:r>
            <a:endParaRPr lang="en-CA" b="1" dirty="0">
              <a:solidFill>
                <a:srgbClr val="002060"/>
              </a:solidFill>
            </a:endParaRPr>
          </a:p>
        </p:txBody>
      </p:sp>
      <p:grpSp>
        <p:nvGrpSpPr>
          <p:cNvPr id="45058" name="Group 2"/>
          <p:cNvGrpSpPr>
            <a:grpSpLocks/>
          </p:cNvGrpSpPr>
          <p:nvPr/>
        </p:nvGrpSpPr>
        <p:grpSpPr bwMode="auto">
          <a:xfrm>
            <a:off x="1835696" y="2636912"/>
            <a:ext cx="4924474" cy="3435350"/>
            <a:chOff x="683" y="11943"/>
            <a:chExt cx="4608" cy="2236"/>
          </a:xfrm>
        </p:grpSpPr>
        <p:sp>
          <p:nvSpPr>
            <p:cNvPr id="45059" name="Text Box 3"/>
            <p:cNvSpPr txBox="1">
              <a:spLocks noChangeArrowheads="1"/>
            </p:cNvSpPr>
            <p:nvPr/>
          </p:nvSpPr>
          <p:spPr bwMode="auto">
            <a:xfrm>
              <a:off x="1444" y="11943"/>
              <a:ext cx="956"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800" b="0" i="0" u="none" strike="noStrike" cap="none" normalizeH="0" baseline="0" smtClean="0">
                  <a:ln>
                    <a:noFill/>
                  </a:ln>
                  <a:solidFill>
                    <a:schemeClr val="tx1"/>
                  </a:solidFill>
                  <a:effectLst/>
                  <a:latin typeface="Calibri" pitchFamily="34" charset="0"/>
                  <a:cs typeface="Arial" pitchFamily="34" charset="0"/>
                </a:rPr>
                <a:t>9.0 A</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sp>
          <p:nvSpPr>
            <p:cNvPr id="45060" name="Text Box 4"/>
            <p:cNvSpPr txBox="1">
              <a:spLocks noChangeArrowheads="1"/>
            </p:cNvSpPr>
            <p:nvPr/>
          </p:nvSpPr>
          <p:spPr bwMode="auto">
            <a:xfrm>
              <a:off x="4012" y="13524"/>
              <a:ext cx="599"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800" b="0" i="0" u="none" strike="noStrike" cap="none" normalizeH="0" baseline="0" smtClean="0">
                  <a:ln>
                    <a:noFill/>
                  </a:ln>
                  <a:solidFill>
                    <a:schemeClr val="tx1"/>
                  </a:solidFill>
                  <a:effectLst/>
                  <a:latin typeface="Calibri" pitchFamily="34" charset="0"/>
                  <a:cs typeface="Arial" pitchFamily="34" charset="0"/>
                </a:rPr>
                <a:t>I</a:t>
              </a:r>
              <a:r>
                <a:rPr kumimoji="0" lang="en-CA" sz="2800" b="0" i="0" u="none" strike="noStrike" cap="none" normalizeH="0" baseline="-25000" smtClean="0">
                  <a:ln>
                    <a:noFill/>
                  </a:ln>
                  <a:solidFill>
                    <a:schemeClr val="tx1"/>
                  </a:solidFill>
                  <a:effectLst/>
                  <a:latin typeface="Calibri" pitchFamily="34" charset="0"/>
                  <a:cs typeface="Arial" pitchFamily="34" charset="0"/>
                </a:rPr>
                <a:t>3</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sp>
          <p:nvSpPr>
            <p:cNvPr id="45061" name="Text Box 5"/>
            <p:cNvSpPr txBox="1">
              <a:spLocks noChangeArrowheads="1"/>
            </p:cNvSpPr>
            <p:nvPr/>
          </p:nvSpPr>
          <p:spPr bwMode="auto">
            <a:xfrm>
              <a:off x="3164" y="13736"/>
              <a:ext cx="839"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800" b="0" i="0" u="none" strike="noStrike" cap="none" normalizeH="0" baseline="0" smtClean="0">
                  <a:ln>
                    <a:noFill/>
                  </a:ln>
                  <a:solidFill>
                    <a:schemeClr val="tx1"/>
                  </a:solidFill>
                  <a:effectLst/>
                  <a:latin typeface="Calibri" pitchFamily="34" charset="0"/>
                  <a:cs typeface="Arial" pitchFamily="34" charset="0"/>
                </a:rPr>
                <a:t>3.0 A</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sp>
          <p:nvSpPr>
            <p:cNvPr id="45062" name="Text Box 6"/>
            <p:cNvSpPr txBox="1">
              <a:spLocks noChangeArrowheads="1"/>
            </p:cNvSpPr>
            <p:nvPr/>
          </p:nvSpPr>
          <p:spPr bwMode="auto">
            <a:xfrm>
              <a:off x="1974" y="13666"/>
              <a:ext cx="839"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800" b="0" i="0" u="none" strike="noStrike" cap="none" normalizeH="0" baseline="0" smtClean="0">
                  <a:ln>
                    <a:noFill/>
                  </a:ln>
                  <a:solidFill>
                    <a:schemeClr val="tx1"/>
                  </a:solidFill>
                  <a:effectLst/>
                  <a:latin typeface="Calibri" pitchFamily="34" charset="0"/>
                  <a:cs typeface="Arial" pitchFamily="34" charset="0"/>
                </a:rPr>
                <a:t>3.0 A</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sp>
          <p:nvSpPr>
            <p:cNvPr id="45063" name="Text Box 7"/>
            <p:cNvSpPr txBox="1">
              <a:spLocks noChangeArrowheads="1"/>
            </p:cNvSpPr>
            <p:nvPr/>
          </p:nvSpPr>
          <p:spPr bwMode="auto">
            <a:xfrm>
              <a:off x="4012" y="12619"/>
              <a:ext cx="633"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800" b="0" i="0" u="none" strike="noStrike" cap="none" normalizeH="0" baseline="0" smtClean="0">
                  <a:ln>
                    <a:noFill/>
                  </a:ln>
                  <a:solidFill>
                    <a:schemeClr val="tx1"/>
                  </a:solidFill>
                  <a:effectLst/>
                  <a:latin typeface="Calibri" pitchFamily="34" charset="0"/>
                  <a:cs typeface="Arial" pitchFamily="34" charset="0"/>
                </a:rPr>
                <a:t>R</a:t>
              </a:r>
              <a:r>
                <a:rPr kumimoji="0" lang="en-CA" sz="2800" b="0" i="0" u="none" strike="noStrike" cap="none" normalizeH="0" baseline="-25000" smtClean="0">
                  <a:ln>
                    <a:noFill/>
                  </a:ln>
                  <a:solidFill>
                    <a:schemeClr val="tx1"/>
                  </a:solidFill>
                  <a:effectLst/>
                  <a:latin typeface="Calibri" pitchFamily="34" charset="0"/>
                  <a:cs typeface="Arial" pitchFamily="34" charset="0"/>
                </a:rPr>
                <a:t>3</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sp>
          <p:nvSpPr>
            <p:cNvPr id="45064" name="Text Box 8"/>
            <p:cNvSpPr txBox="1">
              <a:spLocks noChangeArrowheads="1"/>
            </p:cNvSpPr>
            <p:nvPr/>
          </p:nvSpPr>
          <p:spPr bwMode="auto">
            <a:xfrm>
              <a:off x="2833" y="12684"/>
              <a:ext cx="633"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800" b="0" i="0" u="none" strike="noStrike" cap="none" normalizeH="0" baseline="0" smtClean="0">
                  <a:ln>
                    <a:noFill/>
                  </a:ln>
                  <a:solidFill>
                    <a:schemeClr val="tx1"/>
                  </a:solidFill>
                  <a:effectLst/>
                  <a:latin typeface="Calibri" pitchFamily="34" charset="0"/>
                  <a:cs typeface="Arial" pitchFamily="34" charset="0"/>
                </a:rPr>
                <a:t>R</a:t>
              </a:r>
              <a:r>
                <a:rPr kumimoji="0" lang="en-CA" sz="2800" b="0" i="0" u="none" strike="noStrike" cap="none" normalizeH="0" baseline="-25000" smtClean="0">
                  <a:ln>
                    <a:noFill/>
                  </a:ln>
                  <a:solidFill>
                    <a:schemeClr val="tx1"/>
                  </a:solidFill>
                  <a:effectLst/>
                  <a:latin typeface="Calibri" pitchFamily="34" charset="0"/>
                  <a:cs typeface="Arial" pitchFamily="34" charset="0"/>
                </a:rPr>
                <a:t>2</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sp>
          <p:nvSpPr>
            <p:cNvPr id="45065" name="Text Box 9"/>
            <p:cNvSpPr txBox="1">
              <a:spLocks noChangeArrowheads="1"/>
            </p:cNvSpPr>
            <p:nvPr/>
          </p:nvSpPr>
          <p:spPr bwMode="auto">
            <a:xfrm>
              <a:off x="2549" y="13201"/>
              <a:ext cx="633"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800" b="0" i="0" u="none" strike="noStrike" cap="none" normalizeH="0" baseline="0" smtClean="0">
                  <a:ln>
                    <a:noFill/>
                  </a:ln>
                  <a:solidFill>
                    <a:schemeClr val="tx1"/>
                  </a:solidFill>
                  <a:effectLst/>
                  <a:latin typeface="Calibri" pitchFamily="34" charset="0"/>
                  <a:cs typeface="Arial" pitchFamily="34" charset="0"/>
                </a:rPr>
                <a:t>R</a:t>
              </a:r>
              <a:r>
                <a:rPr kumimoji="0" lang="en-CA" sz="2800" b="0" i="0" u="none" strike="noStrike" cap="none" normalizeH="0" baseline="-25000" smtClean="0">
                  <a:ln>
                    <a:noFill/>
                  </a:ln>
                  <a:solidFill>
                    <a:schemeClr val="tx1"/>
                  </a:solidFill>
                  <a:effectLst/>
                  <a:latin typeface="Calibri" pitchFamily="34" charset="0"/>
                  <a:cs typeface="Arial" pitchFamily="34" charset="0"/>
                </a:rPr>
                <a:t>1</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cxnSp>
          <p:nvCxnSpPr>
            <p:cNvPr id="45066" name="AutoShape 10"/>
            <p:cNvCxnSpPr>
              <a:cxnSpLocks noChangeShapeType="1"/>
            </p:cNvCxnSpPr>
            <p:nvPr/>
          </p:nvCxnSpPr>
          <p:spPr bwMode="auto">
            <a:xfrm>
              <a:off x="2736" y="13666"/>
              <a:ext cx="0" cy="319"/>
            </a:xfrm>
            <a:prstGeom prst="straightConnector1">
              <a:avLst/>
            </a:prstGeom>
            <a:noFill/>
            <a:ln w="9525">
              <a:solidFill>
                <a:srgbClr val="000000"/>
              </a:solidFill>
              <a:round/>
              <a:headEnd/>
              <a:tailEnd type="triangle" w="med" len="med"/>
            </a:ln>
          </p:spPr>
        </p:cxnSp>
        <p:grpSp>
          <p:nvGrpSpPr>
            <p:cNvPr id="45067" name="Group 11"/>
            <p:cNvGrpSpPr>
              <a:grpSpLocks/>
            </p:cNvGrpSpPr>
            <p:nvPr/>
          </p:nvGrpSpPr>
          <p:grpSpPr bwMode="auto">
            <a:xfrm>
              <a:off x="683" y="12284"/>
              <a:ext cx="4608" cy="1895"/>
              <a:chOff x="683" y="12284"/>
              <a:chExt cx="4608" cy="1895"/>
            </a:xfrm>
          </p:grpSpPr>
          <p:cxnSp>
            <p:nvCxnSpPr>
              <p:cNvPr id="45068" name="AutoShape 12"/>
              <p:cNvCxnSpPr>
                <a:cxnSpLocks noChangeShapeType="1"/>
              </p:cNvCxnSpPr>
              <p:nvPr/>
            </p:nvCxnSpPr>
            <p:spPr bwMode="auto">
              <a:xfrm>
                <a:off x="1502" y="12284"/>
                <a:ext cx="2988" cy="1"/>
              </a:xfrm>
              <a:prstGeom prst="straightConnector1">
                <a:avLst/>
              </a:prstGeom>
              <a:noFill/>
              <a:ln w="9525">
                <a:solidFill>
                  <a:srgbClr val="000000"/>
                </a:solidFill>
                <a:round/>
                <a:headEnd/>
                <a:tailEnd/>
              </a:ln>
            </p:spPr>
          </p:cxnSp>
          <p:cxnSp>
            <p:nvCxnSpPr>
              <p:cNvPr id="45069" name="AutoShape 13"/>
              <p:cNvCxnSpPr>
                <a:cxnSpLocks noChangeShapeType="1"/>
              </p:cNvCxnSpPr>
              <p:nvPr/>
            </p:nvCxnSpPr>
            <p:spPr bwMode="auto">
              <a:xfrm>
                <a:off x="2605" y="12285"/>
                <a:ext cx="0" cy="313"/>
              </a:xfrm>
              <a:prstGeom prst="straightConnector1">
                <a:avLst/>
              </a:prstGeom>
              <a:noFill/>
              <a:ln w="9525">
                <a:solidFill>
                  <a:srgbClr val="000000"/>
                </a:solidFill>
                <a:round/>
                <a:headEnd/>
                <a:tailEnd/>
              </a:ln>
            </p:spPr>
          </p:cxnSp>
          <p:grpSp>
            <p:nvGrpSpPr>
              <p:cNvPr id="45070" name="Group 14"/>
              <p:cNvGrpSpPr>
                <a:grpSpLocks/>
              </p:cNvGrpSpPr>
              <p:nvPr/>
            </p:nvGrpSpPr>
            <p:grpSpPr bwMode="auto">
              <a:xfrm rot="5400000">
                <a:off x="2218" y="12903"/>
                <a:ext cx="802" cy="191"/>
                <a:chOff x="4057" y="8064"/>
                <a:chExt cx="701" cy="275"/>
              </a:xfrm>
            </p:grpSpPr>
            <p:cxnSp>
              <p:nvCxnSpPr>
                <p:cNvPr id="45071" name="AutoShape 15"/>
                <p:cNvCxnSpPr>
                  <a:cxnSpLocks noChangeShapeType="1"/>
                </p:cNvCxnSpPr>
                <p:nvPr/>
              </p:nvCxnSpPr>
              <p:spPr bwMode="auto">
                <a:xfrm flipV="1">
                  <a:off x="4057" y="8064"/>
                  <a:ext cx="75" cy="113"/>
                </a:xfrm>
                <a:prstGeom prst="straightConnector1">
                  <a:avLst/>
                </a:prstGeom>
                <a:noFill/>
                <a:ln w="9525">
                  <a:solidFill>
                    <a:srgbClr val="000000"/>
                  </a:solidFill>
                  <a:round/>
                  <a:headEnd/>
                  <a:tailEnd/>
                </a:ln>
              </p:spPr>
            </p:cxnSp>
            <p:cxnSp>
              <p:nvCxnSpPr>
                <p:cNvPr id="45072" name="AutoShape 16"/>
                <p:cNvCxnSpPr>
                  <a:cxnSpLocks noChangeShapeType="1"/>
                </p:cNvCxnSpPr>
                <p:nvPr/>
              </p:nvCxnSpPr>
              <p:spPr bwMode="auto">
                <a:xfrm>
                  <a:off x="4132" y="8064"/>
                  <a:ext cx="113" cy="275"/>
                </a:xfrm>
                <a:prstGeom prst="straightConnector1">
                  <a:avLst/>
                </a:prstGeom>
                <a:noFill/>
                <a:ln w="9525">
                  <a:solidFill>
                    <a:srgbClr val="000000"/>
                  </a:solidFill>
                  <a:round/>
                  <a:headEnd/>
                  <a:tailEnd/>
                </a:ln>
              </p:spPr>
            </p:cxnSp>
            <p:cxnSp>
              <p:nvCxnSpPr>
                <p:cNvPr id="45073" name="AutoShape 17"/>
                <p:cNvCxnSpPr>
                  <a:cxnSpLocks noChangeShapeType="1"/>
                </p:cNvCxnSpPr>
                <p:nvPr/>
              </p:nvCxnSpPr>
              <p:spPr bwMode="auto">
                <a:xfrm flipV="1">
                  <a:off x="4245" y="8064"/>
                  <a:ext cx="100" cy="275"/>
                </a:xfrm>
                <a:prstGeom prst="straightConnector1">
                  <a:avLst/>
                </a:prstGeom>
                <a:noFill/>
                <a:ln w="9525">
                  <a:solidFill>
                    <a:srgbClr val="000000"/>
                  </a:solidFill>
                  <a:round/>
                  <a:headEnd/>
                  <a:tailEnd/>
                </a:ln>
              </p:spPr>
            </p:cxnSp>
            <p:cxnSp>
              <p:nvCxnSpPr>
                <p:cNvPr id="45074" name="AutoShape 18"/>
                <p:cNvCxnSpPr>
                  <a:cxnSpLocks noChangeShapeType="1"/>
                </p:cNvCxnSpPr>
                <p:nvPr/>
              </p:nvCxnSpPr>
              <p:spPr bwMode="auto">
                <a:xfrm>
                  <a:off x="4345" y="8064"/>
                  <a:ext cx="100" cy="275"/>
                </a:xfrm>
                <a:prstGeom prst="straightConnector1">
                  <a:avLst/>
                </a:prstGeom>
                <a:noFill/>
                <a:ln w="9525">
                  <a:solidFill>
                    <a:srgbClr val="000000"/>
                  </a:solidFill>
                  <a:round/>
                  <a:headEnd/>
                  <a:tailEnd/>
                </a:ln>
              </p:spPr>
            </p:cxnSp>
            <p:cxnSp>
              <p:nvCxnSpPr>
                <p:cNvPr id="45075" name="AutoShape 19"/>
                <p:cNvCxnSpPr>
                  <a:cxnSpLocks noChangeShapeType="1"/>
                </p:cNvCxnSpPr>
                <p:nvPr/>
              </p:nvCxnSpPr>
              <p:spPr bwMode="auto">
                <a:xfrm flipV="1">
                  <a:off x="4445" y="8064"/>
                  <a:ext cx="113" cy="275"/>
                </a:xfrm>
                <a:prstGeom prst="straightConnector1">
                  <a:avLst/>
                </a:prstGeom>
                <a:noFill/>
                <a:ln w="9525">
                  <a:solidFill>
                    <a:srgbClr val="000000"/>
                  </a:solidFill>
                  <a:round/>
                  <a:headEnd/>
                  <a:tailEnd/>
                </a:ln>
              </p:spPr>
            </p:cxnSp>
            <p:cxnSp>
              <p:nvCxnSpPr>
                <p:cNvPr id="45076" name="AutoShape 20"/>
                <p:cNvCxnSpPr>
                  <a:cxnSpLocks noChangeShapeType="1"/>
                </p:cNvCxnSpPr>
                <p:nvPr/>
              </p:nvCxnSpPr>
              <p:spPr bwMode="auto">
                <a:xfrm>
                  <a:off x="4558" y="8064"/>
                  <a:ext cx="100" cy="275"/>
                </a:xfrm>
                <a:prstGeom prst="straightConnector1">
                  <a:avLst/>
                </a:prstGeom>
                <a:noFill/>
                <a:ln w="9525">
                  <a:solidFill>
                    <a:srgbClr val="000000"/>
                  </a:solidFill>
                  <a:round/>
                  <a:headEnd/>
                  <a:tailEnd/>
                </a:ln>
              </p:spPr>
            </p:cxnSp>
            <p:cxnSp>
              <p:nvCxnSpPr>
                <p:cNvPr id="45077" name="AutoShape 21"/>
                <p:cNvCxnSpPr>
                  <a:cxnSpLocks noChangeShapeType="1"/>
                </p:cNvCxnSpPr>
                <p:nvPr/>
              </p:nvCxnSpPr>
              <p:spPr bwMode="auto">
                <a:xfrm flipV="1">
                  <a:off x="4658" y="8177"/>
                  <a:ext cx="100" cy="162"/>
                </a:xfrm>
                <a:prstGeom prst="straightConnector1">
                  <a:avLst/>
                </a:prstGeom>
                <a:noFill/>
                <a:ln w="9525">
                  <a:solidFill>
                    <a:srgbClr val="000000"/>
                  </a:solidFill>
                  <a:round/>
                  <a:headEnd/>
                  <a:tailEnd/>
                </a:ln>
              </p:spPr>
            </p:cxnSp>
          </p:grpSp>
          <p:cxnSp>
            <p:nvCxnSpPr>
              <p:cNvPr id="45078" name="AutoShape 22"/>
              <p:cNvCxnSpPr>
                <a:cxnSpLocks noChangeShapeType="1"/>
              </p:cNvCxnSpPr>
              <p:nvPr/>
            </p:nvCxnSpPr>
            <p:spPr bwMode="auto">
              <a:xfrm>
                <a:off x="4490" y="12285"/>
                <a:ext cx="10" cy="598"/>
              </a:xfrm>
              <a:prstGeom prst="straightConnector1">
                <a:avLst/>
              </a:prstGeom>
              <a:noFill/>
              <a:ln w="9525">
                <a:solidFill>
                  <a:srgbClr val="000000"/>
                </a:solidFill>
                <a:round/>
                <a:headEnd/>
                <a:tailEnd/>
              </a:ln>
            </p:spPr>
          </p:cxnSp>
          <p:cxnSp>
            <p:nvCxnSpPr>
              <p:cNvPr id="45079" name="AutoShape 23"/>
              <p:cNvCxnSpPr>
                <a:cxnSpLocks noChangeShapeType="1"/>
              </p:cNvCxnSpPr>
              <p:nvPr/>
            </p:nvCxnSpPr>
            <p:spPr bwMode="auto">
              <a:xfrm flipH="1">
                <a:off x="1502" y="14178"/>
                <a:ext cx="2988" cy="1"/>
              </a:xfrm>
              <a:prstGeom prst="straightConnector1">
                <a:avLst/>
              </a:prstGeom>
              <a:noFill/>
              <a:ln w="9525">
                <a:solidFill>
                  <a:srgbClr val="000000"/>
                </a:solidFill>
                <a:round/>
                <a:headEnd/>
                <a:tailEnd/>
              </a:ln>
            </p:spPr>
          </p:cxnSp>
          <p:grpSp>
            <p:nvGrpSpPr>
              <p:cNvPr id="45080" name="Group 24"/>
              <p:cNvGrpSpPr>
                <a:grpSpLocks/>
              </p:cNvGrpSpPr>
              <p:nvPr/>
            </p:nvGrpSpPr>
            <p:grpSpPr bwMode="auto">
              <a:xfrm>
                <a:off x="1348" y="12284"/>
                <a:ext cx="313" cy="1894"/>
                <a:chOff x="1314" y="12736"/>
                <a:chExt cx="596" cy="1442"/>
              </a:xfrm>
            </p:grpSpPr>
            <p:cxnSp>
              <p:nvCxnSpPr>
                <p:cNvPr id="45081" name="AutoShape 25"/>
                <p:cNvCxnSpPr>
                  <a:cxnSpLocks noChangeShapeType="1"/>
                </p:cNvCxnSpPr>
                <p:nvPr/>
              </p:nvCxnSpPr>
              <p:spPr bwMode="auto">
                <a:xfrm>
                  <a:off x="1314" y="13240"/>
                  <a:ext cx="586" cy="0"/>
                </a:xfrm>
                <a:prstGeom prst="straightConnector1">
                  <a:avLst/>
                </a:prstGeom>
                <a:noFill/>
                <a:ln w="9525">
                  <a:solidFill>
                    <a:srgbClr val="000000"/>
                  </a:solidFill>
                  <a:round/>
                  <a:headEnd/>
                  <a:tailEnd/>
                </a:ln>
              </p:spPr>
            </p:cxnSp>
            <p:cxnSp>
              <p:nvCxnSpPr>
                <p:cNvPr id="45082" name="AutoShape 26"/>
                <p:cNvCxnSpPr>
                  <a:cxnSpLocks noChangeShapeType="1"/>
                </p:cNvCxnSpPr>
                <p:nvPr/>
              </p:nvCxnSpPr>
              <p:spPr bwMode="auto">
                <a:xfrm>
                  <a:off x="1608" y="12736"/>
                  <a:ext cx="0" cy="418"/>
                </a:xfrm>
                <a:prstGeom prst="straightConnector1">
                  <a:avLst/>
                </a:prstGeom>
                <a:noFill/>
                <a:ln w="9525">
                  <a:solidFill>
                    <a:srgbClr val="000000"/>
                  </a:solidFill>
                  <a:round/>
                  <a:headEnd/>
                  <a:tailEnd/>
                </a:ln>
              </p:spPr>
            </p:cxnSp>
            <p:cxnSp>
              <p:nvCxnSpPr>
                <p:cNvPr id="45083" name="AutoShape 27"/>
                <p:cNvCxnSpPr>
                  <a:cxnSpLocks noChangeShapeType="1"/>
                </p:cNvCxnSpPr>
                <p:nvPr/>
              </p:nvCxnSpPr>
              <p:spPr bwMode="auto">
                <a:xfrm>
                  <a:off x="1442" y="13154"/>
                  <a:ext cx="321" cy="0"/>
                </a:xfrm>
                <a:prstGeom prst="straightConnector1">
                  <a:avLst/>
                </a:prstGeom>
                <a:noFill/>
                <a:ln w="9525">
                  <a:solidFill>
                    <a:srgbClr val="000000"/>
                  </a:solidFill>
                  <a:round/>
                  <a:headEnd/>
                  <a:tailEnd/>
                </a:ln>
              </p:spPr>
            </p:cxnSp>
            <p:cxnSp>
              <p:nvCxnSpPr>
                <p:cNvPr id="45084" name="AutoShape 28"/>
                <p:cNvCxnSpPr>
                  <a:cxnSpLocks noChangeShapeType="1"/>
                </p:cNvCxnSpPr>
                <p:nvPr/>
              </p:nvCxnSpPr>
              <p:spPr bwMode="auto">
                <a:xfrm>
                  <a:off x="1453" y="13317"/>
                  <a:ext cx="321" cy="0"/>
                </a:xfrm>
                <a:prstGeom prst="straightConnector1">
                  <a:avLst/>
                </a:prstGeom>
                <a:noFill/>
                <a:ln w="9525">
                  <a:solidFill>
                    <a:srgbClr val="000000"/>
                  </a:solidFill>
                  <a:round/>
                  <a:headEnd/>
                  <a:tailEnd/>
                </a:ln>
              </p:spPr>
            </p:cxnSp>
            <p:cxnSp>
              <p:nvCxnSpPr>
                <p:cNvPr id="45085" name="AutoShape 29"/>
                <p:cNvCxnSpPr>
                  <a:cxnSpLocks noChangeShapeType="1"/>
                </p:cNvCxnSpPr>
                <p:nvPr/>
              </p:nvCxnSpPr>
              <p:spPr bwMode="auto">
                <a:xfrm>
                  <a:off x="1461" y="13481"/>
                  <a:ext cx="321" cy="0"/>
                </a:xfrm>
                <a:prstGeom prst="straightConnector1">
                  <a:avLst/>
                </a:prstGeom>
                <a:noFill/>
                <a:ln w="9525">
                  <a:solidFill>
                    <a:srgbClr val="000000"/>
                  </a:solidFill>
                  <a:round/>
                  <a:headEnd/>
                  <a:tailEnd/>
                </a:ln>
              </p:spPr>
            </p:cxnSp>
            <p:cxnSp>
              <p:nvCxnSpPr>
                <p:cNvPr id="45086" name="AutoShape 30"/>
                <p:cNvCxnSpPr>
                  <a:cxnSpLocks noChangeShapeType="1"/>
                </p:cNvCxnSpPr>
                <p:nvPr/>
              </p:nvCxnSpPr>
              <p:spPr bwMode="auto">
                <a:xfrm>
                  <a:off x="1457" y="13656"/>
                  <a:ext cx="320" cy="0"/>
                </a:xfrm>
                <a:prstGeom prst="straightConnector1">
                  <a:avLst/>
                </a:prstGeom>
                <a:noFill/>
                <a:ln w="9525">
                  <a:solidFill>
                    <a:srgbClr val="000000"/>
                  </a:solidFill>
                  <a:round/>
                  <a:headEnd/>
                  <a:tailEnd/>
                </a:ln>
              </p:spPr>
            </p:cxnSp>
            <p:cxnSp>
              <p:nvCxnSpPr>
                <p:cNvPr id="45087" name="AutoShape 31"/>
                <p:cNvCxnSpPr>
                  <a:cxnSpLocks noChangeShapeType="1"/>
                </p:cNvCxnSpPr>
                <p:nvPr/>
              </p:nvCxnSpPr>
              <p:spPr bwMode="auto">
                <a:xfrm>
                  <a:off x="1324" y="13394"/>
                  <a:ext cx="586" cy="0"/>
                </a:xfrm>
                <a:prstGeom prst="straightConnector1">
                  <a:avLst/>
                </a:prstGeom>
                <a:noFill/>
                <a:ln w="9525">
                  <a:solidFill>
                    <a:srgbClr val="000000"/>
                  </a:solidFill>
                  <a:round/>
                  <a:headEnd/>
                  <a:tailEnd/>
                </a:ln>
              </p:spPr>
            </p:cxnSp>
            <p:cxnSp>
              <p:nvCxnSpPr>
                <p:cNvPr id="45088" name="AutoShape 32"/>
                <p:cNvCxnSpPr>
                  <a:cxnSpLocks noChangeShapeType="1"/>
                </p:cNvCxnSpPr>
                <p:nvPr/>
              </p:nvCxnSpPr>
              <p:spPr bwMode="auto">
                <a:xfrm>
                  <a:off x="1314" y="13563"/>
                  <a:ext cx="586" cy="0"/>
                </a:xfrm>
                <a:prstGeom prst="straightConnector1">
                  <a:avLst/>
                </a:prstGeom>
                <a:noFill/>
                <a:ln w="9525">
                  <a:solidFill>
                    <a:srgbClr val="000000"/>
                  </a:solidFill>
                  <a:round/>
                  <a:headEnd/>
                  <a:tailEnd/>
                </a:ln>
              </p:spPr>
            </p:cxnSp>
            <p:cxnSp>
              <p:nvCxnSpPr>
                <p:cNvPr id="45089" name="AutoShape 33"/>
                <p:cNvCxnSpPr>
                  <a:cxnSpLocks noChangeShapeType="1"/>
                </p:cNvCxnSpPr>
                <p:nvPr/>
              </p:nvCxnSpPr>
              <p:spPr bwMode="auto">
                <a:xfrm>
                  <a:off x="1324" y="13758"/>
                  <a:ext cx="586" cy="0"/>
                </a:xfrm>
                <a:prstGeom prst="straightConnector1">
                  <a:avLst/>
                </a:prstGeom>
                <a:noFill/>
                <a:ln w="9525">
                  <a:solidFill>
                    <a:srgbClr val="000000"/>
                  </a:solidFill>
                  <a:round/>
                  <a:headEnd/>
                  <a:tailEnd/>
                </a:ln>
              </p:spPr>
            </p:cxnSp>
            <p:cxnSp>
              <p:nvCxnSpPr>
                <p:cNvPr id="45090" name="AutoShape 34"/>
                <p:cNvCxnSpPr>
                  <a:cxnSpLocks noChangeShapeType="1"/>
                </p:cNvCxnSpPr>
                <p:nvPr/>
              </p:nvCxnSpPr>
              <p:spPr bwMode="auto">
                <a:xfrm>
                  <a:off x="1608" y="13751"/>
                  <a:ext cx="0" cy="427"/>
                </a:xfrm>
                <a:prstGeom prst="straightConnector1">
                  <a:avLst/>
                </a:prstGeom>
                <a:noFill/>
                <a:ln w="9525">
                  <a:solidFill>
                    <a:srgbClr val="000000"/>
                  </a:solidFill>
                  <a:round/>
                  <a:headEnd/>
                  <a:tailEnd/>
                </a:ln>
              </p:spPr>
            </p:cxnSp>
          </p:grpSp>
          <p:grpSp>
            <p:nvGrpSpPr>
              <p:cNvPr id="45091" name="Group 35"/>
              <p:cNvGrpSpPr>
                <a:grpSpLocks/>
              </p:cNvGrpSpPr>
              <p:nvPr/>
            </p:nvGrpSpPr>
            <p:grpSpPr bwMode="auto">
              <a:xfrm>
                <a:off x="683" y="12736"/>
                <a:ext cx="763" cy="1062"/>
                <a:chOff x="6187" y="12736"/>
                <a:chExt cx="763" cy="1062"/>
              </a:xfrm>
            </p:grpSpPr>
            <p:sp>
              <p:nvSpPr>
                <p:cNvPr id="45092" name="Oval 36"/>
                <p:cNvSpPr>
                  <a:spLocks noChangeArrowheads="1"/>
                </p:cNvSpPr>
                <p:nvPr/>
              </p:nvSpPr>
              <p:spPr bwMode="auto">
                <a:xfrm rot="16200000">
                  <a:off x="6148" y="12972"/>
                  <a:ext cx="669" cy="59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1600" b="0" i="0" u="none" strike="noStrike" cap="none" normalizeH="0" baseline="0" smtClean="0">
                      <a:ln>
                        <a:noFill/>
                      </a:ln>
                      <a:solidFill>
                        <a:schemeClr val="tx1"/>
                      </a:solidFill>
                      <a:effectLst/>
                      <a:latin typeface="Calibri" pitchFamily="34" charset="0"/>
                      <a:cs typeface="Arial" pitchFamily="34" charset="0"/>
                    </a:rPr>
                    <a:t>30V</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grpSp>
              <p:nvGrpSpPr>
                <p:cNvPr id="45093" name="Group 37"/>
                <p:cNvGrpSpPr>
                  <a:grpSpLocks/>
                </p:cNvGrpSpPr>
                <p:nvPr/>
              </p:nvGrpSpPr>
              <p:grpSpPr bwMode="auto">
                <a:xfrm rot="16200000">
                  <a:off x="6212" y="13060"/>
                  <a:ext cx="1062" cy="414"/>
                  <a:chOff x="3844" y="7489"/>
                  <a:chExt cx="1152" cy="689"/>
                </a:xfrm>
              </p:grpSpPr>
              <p:cxnSp>
                <p:nvCxnSpPr>
                  <p:cNvPr id="45094" name="AutoShape 38"/>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45095" name="AutoShape 39"/>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45096" name="AutoShape 40"/>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45097" name="AutoShape 41"/>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cxnSp>
            <p:nvCxnSpPr>
              <p:cNvPr id="45098" name="AutoShape 42"/>
              <p:cNvCxnSpPr>
                <a:cxnSpLocks noChangeShapeType="1"/>
              </p:cNvCxnSpPr>
              <p:nvPr/>
            </p:nvCxnSpPr>
            <p:spPr bwMode="auto">
              <a:xfrm>
                <a:off x="2636" y="13395"/>
                <a:ext cx="1" cy="783"/>
              </a:xfrm>
              <a:prstGeom prst="straightConnector1">
                <a:avLst/>
              </a:prstGeom>
              <a:noFill/>
              <a:ln w="9525">
                <a:solidFill>
                  <a:srgbClr val="000000"/>
                </a:solidFill>
                <a:round/>
                <a:headEnd/>
                <a:tailEnd/>
              </a:ln>
            </p:spPr>
          </p:cxnSp>
          <p:grpSp>
            <p:nvGrpSpPr>
              <p:cNvPr id="45099" name="Group 43"/>
              <p:cNvGrpSpPr>
                <a:grpSpLocks/>
              </p:cNvGrpSpPr>
              <p:nvPr/>
            </p:nvGrpSpPr>
            <p:grpSpPr bwMode="auto">
              <a:xfrm>
                <a:off x="1832" y="12569"/>
                <a:ext cx="763" cy="1062"/>
                <a:chOff x="6187" y="12736"/>
                <a:chExt cx="763" cy="1062"/>
              </a:xfrm>
            </p:grpSpPr>
            <p:sp>
              <p:nvSpPr>
                <p:cNvPr id="45100" name="Oval 44"/>
                <p:cNvSpPr>
                  <a:spLocks noChangeArrowheads="1"/>
                </p:cNvSpPr>
                <p:nvPr/>
              </p:nvSpPr>
              <p:spPr bwMode="auto">
                <a:xfrm rot="16200000">
                  <a:off x="6148" y="12972"/>
                  <a:ext cx="669" cy="59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1600" b="0" i="0" u="none" strike="noStrike" cap="none" normalizeH="0" baseline="0" smtClean="0">
                      <a:ln>
                        <a:noFill/>
                      </a:ln>
                      <a:solidFill>
                        <a:schemeClr val="tx1"/>
                      </a:solidFill>
                      <a:effectLst/>
                      <a:latin typeface="Calibri" pitchFamily="34" charset="0"/>
                      <a:cs typeface="Arial" pitchFamily="34" charset="0"/>
                    </a:rPr>
                    <a:t>30V</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grpSp>
              <p:nvGrpSpPr>
                <p:cNvPr id="45101" name="Group 45"/>
                <p:cNvGrpSpPr>
                  <a:grpSpLocks/>
                </p:cNvGrpSpPr>
                <p:nvPr/>
              </p:nvGrpSpPr>
              <p:grpSpPr bwMode="auto">
                <a:xfrm rot="16200000">
                  <a:off x="6212" y="13060"/>
                  <a:ext cx="1062" cy="414"/>
                  <a:chOff x="3844" y="7489"/>
                  <a:chExt cx="1152" cy="689"/>
                </a:xfrm>
              </p:grpSpPr>
              <p:cxnSp>
                <p:nvCxnSpPr>
                  <p:cNvPr id="45102" name="AutoShape 46"/>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45103" name="AutoShape 47"/>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45104" name="AutoShape 48"/>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45105" name="AutoShape 49"/>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grpSp>
            <p:nvGrpSpPr>
              <p:cNvPr id="45106" name="Group 50"/>
              <p:cNvGrpSpPr>
                <a:grpSpLocks/>
              </p:cNvGrpSpPr>
              <p:nvPr/>
            </p:nvGrpSpPr>
            <p:grpSpPr bwMode="auto">
              <a:xfrm rot="5400000">
                <a:off x="4083" y="13161"/>
                <a:ext cx="748" cy="191"/>
                <a:chOff x="4057" y="8064"/>
                <a:chExt cx="701" cy="275"/>
              </a:xfrm>
            </p:grpSpPr>
            <p:cxnSp>
              <p:nvCxnSpPr>
                <p:cNvPr id="45107" name="AutoShape 51"/>
                <p:cNvCxnSpPr>
                  <a:cxnSpLocks noChangeShapeType="1"/>
                </p:cNvCxnSpPr>
                <p:nvPr/>
              </p:nvCxnSpPr>
              <p:spPr bwMode="auto">
                <a:xfrm flipV="1">
                  <a:off x="4057" y="8064"/>
                  <a:ext cx="75" cy="113"/>
                </a:xfrm>
                <a:prstGeom prst="straightConnector1">
                  <a:avLst/>
                </a:prstGeom>
                <a:noFill/>
                <a:ln w="9525">
                  <a:solidFill>
                    <a:srgbClr val="000000"/>
                  </a:solidFill>
                  <a:round/>
                  <a:headEnd/>
                  <a:tailEnd/>
                </a:ln>
              </p:spPr>
            </p:cxnSp>
            <p:cxnSp>
              <p:nvCxnSpPr>
                <p:cNvPr id="45108" name="AutoShape 52"/>
                <p:cNvCxnSpPr>
                  <a:cxnSpLocks noChangeShapeType="1"/>
                </p:cNvCxnSpPr>
                <p:nvPr/>
              </p:nvCxnSpPr>
              <p:spPr bwMode="auto">
                <a:xfrm>
                  <a:off x="4132" y="8064"/>
                  <a:ext cx="113" cy="275"/>
                </a:xfrm>
                <a:prstGeom prst="straightConnector1">
                  <a:avLst/>
                </a:prstGeom>
                <a:noFill/>
                <a:ln w="9525">
                  <a:solidFill>
                    <a:srgbClr val="000000"/>
                  </a:solidFill>
                  <a:round/>
                  <a:headEnd/>
                  <a:tailEnd/>
                </a:ln>
              </p:spPr>
            </p:cxnSp>
            <p:cxnSp>
              <p:nvCxnSpPr>
                <p:cNvPr id="45109" name="AutoShape 53"/>
                <p:cNvCxnSpPr>
                  <a:cxnSpLocks noChangeShapeType="1"/>
                </p:cNvCxnSpPr>
                <p:nvPr/>
              </p:nvCxnSpPr>
              <p:spPr bwMode="auto">
                <a:xfrm flipV="1">
                  <a:off x="4245" y="8064"/>
                  <a:ext cx="100" cy="275"/>
                </a:xfrm>
                <a:prstGeom prst="straightConnector1">
                  <a:avLst/>
                </a:prstGeom>
                <a:noFill/>
                <a:ln w="9525">
                  <a:solidFill>
                    <a:srgbClr val="000000"/>
                  </a:solidFill>
                  <a:round/>
                  <a:headEnd/>
                  <a:tailEnd/>
                </a:ln>
              </p:spPr>
            </p:cxnSp>
            <p:cxnSp>
              <p:nvCxnSpPr>
                <p:cNvPr id="45110" name="AutoShape 54"/>
                <p:cNvCxnSpPr>
                  <a:cxnSpLocks noChangeShapeType="1"/>
                </p:cNvCxnSpPr>
                <p:nvPr/>
              </p:nvCxnSpPr>
              <p:spPr bwMode="auto">
                <a:xfrm>
                  <a:off x="4345" y="8064"/>
                  <a:ext cx="100" cy="275"/>
                </a:xfrm>
                <a:prstGeom prst="straightConnector1">
                  <a:avLst/>
                </a:prstGeom>
                <a:noFill/>
                <a:ln w="9525">
                  <a:solidFill>
                    <a:srgbClr val="000000"/>
                  </a:solidFill>
                  <a:round/>
                  <a:headEnd/>
                  <a:tailEnd/>
                </a:ln>
              </p:spPr>
            </p:cxnSp>
            <p:cxnSp>
              <p:nvCxnSpPr>
                <p:cNvPr id="45111" name="AutoShape 55"/>
                <p:cNvCxnSpPr>
                  <a:cxnSpLocks noChangeShapeType="1"/>
                </p:cNvCxnSpPr>
                <p:nvPr/>
              </p:nvCxnSpPr>
              <p:spPr bwMode="auto">
                <a:xfrm flipV="1">
                  <a:off x="4445" y="8064"/>
                  <a:ext cx="113" cy="275"/>
                </a:xfrm>
                <a:prstGeom prst="straightConnector1">
                  <a:avLst/>
                </a:prstGeom>
                <a:noFill/>
                <a:ln w="9525">
                  <a:solidFill>
                    <a:srgbClr val="000000"/>
                  </a:solidFill>
                  <a:round/>
                  <a:headEnd/>
                  <a:tailEnd/>
                </a:ln>
              </p:spPr>
            </p:cxnSp>
            <p:cxnSp>
              <p:nvCxnSpPr>
                <p:cNvPr id="45112" name="AutoShape 56"/>
                <p:cNvCxnSpPr>
                  <a:cxnSpLocks noChangeShapeType="1"/>
                </p:cNvCxnSpPr>
                <p:nvPr/>
              </p:nvCxnSpPr>
              <p:spPr bwMode="auto">
                <a:xfrm>
                  <a:off x="4558" y="8064"/>
                  <a:ext cx="100" cy="275"/>
                </a:xfrm>
                <a:prstGeom prst="straightConnector1">
                  <a:avLst/>
                </a:prstGeom>
                <a:noFill/>
                <a:ln w="9525">
                  <a:solidFill>
                    <a:srgbClr val="000000"/>
                  </a:solidFill>
                  <a:round/>
                  <a:headEnd/>
                  <a:tailEnd/>
                </a:ln>
              </p:spPr>
            </p:cxnSp>
            <p:cxnSp>
              <p:nvCxnSpPr>
                <p:cNvPr id="45113" name="AutoShape 57"/>
                <p:cNvCxnSpPr>
                  <a:cxnSpLocks noChangeShapeType="1"/>
                </p:cNvCxnSpPr>
                <p:nvPr/>
              </p:nvCxnSpPr>
              <p:spPr bwMode="auto">
                <a:xfrm flipV="1">
                  <a:off x="4658" y="8177"/>
                  <a:ext cx="100" cy="162"/>
                </a:xfrm>
                <a:prstGeom prst="straightConnector1">
                  <a:avLst/>
                </a:prstGeom>
                <a:noFill/>
                <a:ln w="9525">
                  <a:solidFill>
                    <a:srgbClr val="000000"/>
                  </a:solidFill>
                  <a:round/>
                  <a:headEnd/>
                  <a:tailEnd/>
                </a:ln>
              </p:spPr>
            </p:cxnSp>
          </p:grpSp>
          <p:grpSp>
            <p:nvGrpSpPr>
              <p:cNvPr id="45114" name="Group 58"/>
              <p:cNvGrpSpPr>
                <a:grpSpLocks/>
              </p:cNvGrpSpPr>
              <p:nvPr/>
            </p:nvGrpSpPr>
            <p:grpSpPr bwMode="auto">
              <a:xfrm>
                <a:off x="3169" y="12284"/>
                <a:ext cx="190" cy="1894"/>
                <a:chOff x="3052" y="12284"/>
                <a:chExt cx="190" cy="1894"/>
              </a:xfrm>
            </p:grpSpPr>
            <p:grpSp>
              <p:nvGrpSpPr>
                <p:cNvPr id="45115" name="Group 59"/>
                <p:cNvGrpSpPr>
                  <a:grpSpLocks/>
                </p:cNvGrpSpPr>
                <p:nvPr/>
              </p:nvGrpSpPr>
              <p:grpSpPr bwMode="auto">
                <a:xfrm rot="5400000">
                  <a:off x="2814" y="12890"/>
                  <a:ext cx="665" cy="190"/>
                  <a:chOff x="4057" y="8064"/>
                  <a:chExt cx="701" cy="275"/>
                </a:xfrm>
              </p:grpSpPr>
              <p:cxnSp>
                <p:nvCxnSpPr>
                  <p:cNvPr id="45116" name="AutoShape 60"/>
                  <p:cNvCxnSpPr>
                    <a:cxnSpLocks noChangeShapeType="1"/>
                  </p:cNvCxnSpPr>
                  <p:nvPr/>
                </p:nvCxnSpPr>
                <p:spPr bwMode="auto">
                  <a:xfrm flipV="1">
                    <a:off x="4057" y="8064"/>
                    <a:ext cx="75" cy="113"/>
                  </a:xfrm>
                  <a:prstGeom prst="straightConnector1">
                    <a:avLst/>
                  </a:prstGeom>
                  <a:noFill/>
                  <a:ln w="9525">
                    <a:solidFill>
                      <a:srgbClr val="000000"/>
                    </a:solidFill>
                    <a:round/>
                    <a:headEnd/>
                    <a:tailEnd/>
                  </a:ln>
                </p:spPr>
              </p:cxnSp>
              <p:cxnSp>
                <p:nvCxnSpPr>
                  <p:cNvPr id="45117" name="AutoShape 61"/>
                  <p:cNvCxnSpPr>
                    <a:cxnSpLocks noChangeShapeType="1"/>
                  </p:cNvCxnSpPr>
                  <p:nvPr/>
                </p:nvCxnSpPr>
                <p:spPr bwMode="auto">
                  <a:xfrm>
                    <a:off x="4132" y="8064"/>
                    <a:ext cx="113" cy="275"/>
                  </a:xfrm>
                  <a:prstGeom prst="straightConnector1">
                    <a:avLst/>
                  </a:prstGeom>
                  <a:noFill/>
                  <a:ln w="9525">
                    <a:solidFill>
                      <a:srgbClr val="000000"/>
                    </a:solidFill>
                    <a:round/>
                    <a:headEnd/>
                    <a:tailEnd/>
                  </a:ln>
                </p:spPr>
              </p:cxnSp>
              <p:cxnSp>
                <p:nvCxnSpPr>
                  <p:cNvPr id="45118" name="AutoShape 62"/>
                  <p:cNvCxnSpPr>
                    <a:cxnSpLocks noChangeShapeType="1"/>
                  </p:cNvCxnSpPr>
                  <p:nvPr/>
                </p:nvCxnSpPr>
                <p:spPr bwMode="auto">
                  <a:xfrm flipV="1">
                    <a:off x="4245" y="8064"/>
                    <a:ext cx="100" cy="275"/>
                  </a:xfrm>
                  <a:prstGeom prst="straightConnector1">
                    <a:avLst/>
                  </a:prstGeom>
                  <a:noFill/>
                  <a:ln w="9525">
                    <a:solidFill>
                      <a:srgbClr val="000000"/>
                    </a:solidFill>
                    <a:round/>
                    <a:headEnd/>
                    <a:tailEnd/>
                  </a:ln>
                </p:spPr>
              </p:cxnSp>
              <p:cxnSp>
                <p:nvCxnSpPr>
                  <p:cNvPr id="45119" name="AutoShape 63"/>
                  <p:cNvCxnSpPr>
                    <a:cxnSpLocks noChangeShapeType="1"/>
                  </p:cNvCxnSpPr>
                  <p:nvPr/>
                </p:nvCxnSpPr>
                <p:spPr bwMode="auto">
                  <a:xfrm>
                    <a:off x="4345" y="8064"/>
                    <a:ext cx="100" cy="275"/>
                  </a:xfrm>
                  <a:prstGeom prst="straightConnector1">
                    <a:avLst/>
                  </a:prstGeom>
                  <a:noFill/>
                  <a:ln w="9525">
                    <a:solidFill>
                      <a:srgbClr val="000000"/>
                    </a:solidFill>
                    <a:round/>
                    <a:headEnd/>
                    <a:tailEnd/>
                  </a:ln>
                </p:spPr>
              </p:cxnSp>
              <p:cxnSp>
                <p:nvCxnSpPr>
                  <p:cNvPr id="45120" name="AutoShape 64"/>
                  <p:cNvCxnSpPr>
                    <a:cxnSpLocks noChangeShapeType="1"/>
                  </p:cNvCxnSpPr>
                  <p:nvPr/>
                </p:nvCxnSpPr>
                <p:spPr bwMode="auto">
                  <a:xfrm flipV="1">
                    <a:off x="4445" y="8064"/>
                    <a:ext cx="113" cy="275"/>
                  </a:xfrm>
                  <a:prstGeom prst="straightConnector1">
                    <a:avLst/>
                  </a:prstGeom>
                  <a:noFill/>
                  <a:ln w="9525">
                    <a:solidFill>
                      <a:srgbClr val="000000"/>
                    </a:solidFill>
                    <a:round/>
                    <a:headEnd/>
                    <a:tailEnd/>
                  </a:ln>
                </p:spPr>
              </p:cxnSp>
              <p:cxnSp>
                <p:nvCxnSpPr>
                  <p:cNvPr id="45121" name="AutoShape 65"/>
                  <p:cNvCxnSpPr>
                    <a:cxnSpLocks noChangeShapeType="1"/>
                  </p:cNvCxnSpPr>
                  <p:nvPr/>
                </p:nvCxnSpPr>
                <p:spPr bwMode="auto">
                  <a:xfrm>
                    <a:off x="4558" y="8064"/>
                    <a:ext cx="100" cy="275"/>
                  </a:xfrm>
                  <a:prstGeom prst="straightConnector1">
                    <a:avLst/>
                  </a:prstGeom>
                  <a:noFill/>
                  <a:ln w="9525">
                    <a:solidFill>
                      <a:srgbClr val="000000"/>
                    </a:solidFill>
                    <a:round/>
                    <a:headEnd/>
                    <a:tailEnd/>
                  </a:ln>
                </p:spPr>
              </p:cxnSp>
              <p:cxnSp>
                <p:nvCxnSpPr>
                  <p:cNvPr id="45122" name="AutoShape 66"/>
                  <p:cNvCxnSpPr>
                    <a:cxnSpLocks noChangeShapeType="1"/>
                  </p:cNvCxnSpPr>
                  <p:nvPr/>
                </p:nvCxnSpPr>
                <p:spPr bwMode="auto">
                  <a:xfrm flipV="1">
                    <a:off x="4658" y="8177"/>
                    <a:ext cx="100" cy="162"/>
                  </a:xfrm>
                  <a:prstGeom prst="straightConnector1">
                    <a:avLst/>
                  </a:prstGeom>
                  <a:noFill/>
                  <a:ln w="9525">
                    <a:solidFill>
                      <a:srgbClr val="000000"/>
                    </a:solidFill>
                    <a:round/>
                    <a:headEnd/>
                    <a:tailEnd/>
                  </a:ln>
                </p:spPr>
              </p:cxnSp>
            </p:grpSp>
            <p:cxnSp>
              <p:nvCxnSpPr>
                <p:cNvPr id="45123" name="AutoShape 67"/>
                <p:cNvCxnSpPr>
                  <a:cxnSpLocks noChangeShapeType="1"/>
                </p:cNvCxnSpPr>
                <p:nvPr/>
              </p:nvCxnSpPr>
              <p:spPr bwMode="auto">
                <a:xfrm>
                  <a:off x="3160" y="12284"/>
                  <a:ext cx="5" cy="439"/>
                </a:xfrm>
                <a:prstGeom prst="straightConnector1">
                  <a:avLst/>
                </a:prstGeom>
                <a:noFill/>
                <a:ln w="9525">
                  <a:solidFill>
                    <a:srgbClr val="000000"/>
                  </a:solidFill>
                  <a:round/>
                  <a:headEnd/>
                  <a:tailEnd/>
                </a:ln>
              </p:spPr>
            </p:cxnSp>
            <p:cxnSp>
              <p:nvCxnSpPr>
                <p:cNvPr id="45124" name="AutoShape 68"/>
                <p:cNvCxnSpPr>
                  <a:cxnSpLocks noChangeShapeType="1"/>
                </p:cNvCxnSpPr>
                <p:nvPr/>
              </p:nvCxnSpPr>
              <p:spPr bwMode="auto">
                <a:xfrm>
                  <a:off x="3160" y="13317"/>
                  <a:ext cx="5" cy="861"/>
                </a:xfrm>
                <a:prstGeom prst="straightConnector1">
                  <a:avLst/>
                </a:prstGeom>
                <a:noFill/>
                <a:ln w="9525">
                  <a:solidFill>
                    <a:srgbClr val="000000"/>
                  </a:solidFill>
                  <a:round/>
                  <a:headEnd/>
                  <a:tailEnd/>
                </a:ln>
              </p:spPr>
            </p:cxnSp>
          </p:grpSp>
          <p:grpSp>
            <p:nvGrpSpPr>
              <p:cNvPr id="45125" name="Group 69"/>
              <p:cNvGrpSpPr>
                <a:grpSpLocks/>
              </p:cNvGrpSpPr>
              <p:nvPr/>
            </p:nvGrpSpPr>
            <p:grpSpPr bwMode="auto">
              <a:xfrm>
                <a:off x="4490" y="12833"/>
                <a:ext cx="801" cy="1058"/>
                <a:chOff x="7889" y="12487"/>
                <a:chExt cx="801" cy="1058"/>
              </a:xfrm>
            </p:grpSpPr>
            <p:sp>
              <p:nvSpPr>
                <p:cNvPr id="45126" name="Oval 70"/>
                <p:cNvSpPr>
                  <a:spLocks noChangeArrowheads="1"/>
                </p:cNvSpPr>
                <p:nvPr/>
              </p:nvSpPr>
              <p:spPr bwMode="auto">
                <a:xfrm rot="5400000">
                  <a:off x="8009" y="12667"/>
                  <a:ext cx="666" cy="69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b="0" i="0" u="none" strike="noStrike" cap="none" normalizeH="0" baseline="0" smtClean="0">
                      <a:ln>
                        <a:noFill/>
                      </a:ln>
                      <a:solidFill>
                        <a:schemeClr val="tx1"/>
                      </a:solidFill>
                      <a:effectLst/>
                      <a:latin typeface="Calibri" pitchFamily="34" charset="0"/>
                      <a:cs typeface="Arial" pitchFamily="34" charset="0"/>
                    </a:rPr>
                    <a:t>30V</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grpSp>
              <p:nvGrpSpPr>
                <p:cNvPr id="45127" name="Group 71"/>
                <p:cNvGrpSpPr>
                  <a:grpSpLocks/>
                </p:cNvGrpSpPr>
                <p:nvPr/>
              </p:nvGrpSpPr>
              <p:grpSpPr bwMode="auto">
                <a:xfrm rot="5400000">
                  <a:off x="7521" y="12855"/>
                  <a:ext cx="1058" cy="322"/>
                  <a:chOff x="3844" y="7489"/>
                  <a:chExt cx="1152" cy="689"/>
                </a:xfrm>
              </p:grpSpPr>
              <p:cxnSp>
                <p:nvCxnSpPr>
                  <p:cNvPr id="45128" name="AutoShape 72"/>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45129" name="AutoShape 73"/>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45130" name="AutoShape 74"/>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45131" name="AutoShape 75"/>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grpSp>
            <p:nvGrpSpPr>
              <p:cNvPr id="45132" name="Group 76"/>
              <p:cNvGrpSpPr>
                <a:grpSpLocks/>
              </p:cNvGrpSpPr>
              <p:nvPr/>
            </p:nvGrpSpPr>
            <p:grpSpPr bwMode="auto">
              <a:xfrm>
                <a:off x="3316" y="12637"/>
                <a:ext cx="801" cy="1058"/>
                <a:chOff x="7889" y="12487"/>
                <a:chExt cx="801" cy="1058"/>
              </a:xfrm>
            </p:grpSpPr>
            <p:sp>
              <p:nvSpPr>
                <p:cNvPr id="45133" name="Oval 77"/>
                <p:cNvSpPr>
                  <a:spLocks noChangeArrowheads="1"/>
                </p:cNvSpPr>
                <p:nvPr/>
              </p:nvSpPr>
              <p:spPr bwMode="auto">
                <a:xfrm rot="5400000">
                  <a:off x="8009" y="12667"/>
                  <a:ext cx="666" cy="69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b="0" i="0" u="none" strike="noStrike" cap="none" normalizeH="0" baseline="0" smtClean="0">
                      <a:ln>
                        <a:noFill/>
                      </a:ln>
                      <a:solidFill>
                        <a:schemeClr val="tx1"/>
                      </a:solidFill>
                      <a:effectLst/>
                      <a:latin typeface="Calibri" pitchFamily="34" charset="0"/>
                      <a:cs typeface="Arial" pitchFamily="34" charset="0"/>
                    </a:rPr>
                    <a:t>V</a:t>
                  </a:r>
                  <a:r>
                    <a:rPr kumimoji="0" lang="en-CA" b="0" i="0" u="none" strike="noStrike" cap="none" normalizeH="0" baseline="-25000" smtClean="0">
                      <a:ln>
                        <a:noFill/>
                      </a:ln>
                      <a:solidFill>
                        <a:schemeClr val="tx1"/>
                      </a:solidFill>
                      <a:effectLst/>
                      <a:latin typeface="Calibri" pitchFamily="34" charset="0"/>
                      <a:cs typeface="Arial" pitchFamily="34" charset="0"/>
                    </a:rPr>
                    <a:t>2</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grpSp>
              <p:nvGrpSpPr>
                <p:cNvPr id="45134" name="Group 78"/>
                <p:cNvGrpSpPr>
                  <a:grpSpLocks/>
                </p:cNvGrpSpPr>
                <p:nvPr/>
              </p:nvGrpSpPr>
              <p:grpSpPr bwMode="auto">
                <a:xfrm rot="5400000">
                  <a:off x="7521" y="12855"/>
                  <a:ext cx="1058" cy="322"/>
                  <a:chOff x="3844" y="7489"/>
                  <a:chExt cx="1152" cy="689"/>
                </a:xfrm>
              </p:grpSpPr>
              <p:cxnSp>
                <p:nvCxnSpPr>
                  <p:cNvPr id="45135" name="AutoShape 79"/>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45136" name="AutoShape 80"/>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45137" name="AutoShape 81"/>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45138" name="AutoShape 82"/>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cxnSp>
            <p:nvCxnSpPr>
              <p:cNvPr id="45139" name="AutoShape 83"/>
              <p:cNvCxnSpPr>
                <a:cxnSpLocks noChangeShapeType="1"/>
              </p:cNvCxnSpPr>
              <p:nvPr/>
            </p:nvCxnSpPr>
            <p:spPr bwMode="auto">
              <a:xfrm>
                <a:off x="4474" y="13626"/>
                <a:ext cx="26" cy="552"/>
              </a:xfrm>
              <a:prstGeom prst="straightConnector1">
                <a:avLst/>
              </a:prstGeom>
              <a:noFill/>
              <a:ln w="9525">
                <a:solidFill>
                  <a:srgbClr val="000000"/>
                </a:solidFill>
                <a:round/>
                <a:headEnd/>
                <a:tailEnd/>
              </a:ln>
            </p:spPr>
          </p:cxnSp>
        </p:grpSp>
        <p:cxnSp>
          <p:nvCxnSpPr>
            <p:cNvPr id="45140" name="AutoShape 84"/>
            <p:cNvCxnSpPr>
              <a:cxnSpLocks noChangeShapeType="1"/>
            </p:cNvCxnSpPr>
            <p:nvPr/>
          </p:nvCxnSpPr>
          <p:spPr bwMode="auto">
            <a:xfrm>
              <a:off x="3130" y="13695"/>
              <a:ext cx="1" cy="309"/>
            </a:xfrm>
            <a:prstGeom prst="straightConnector1">
              <a:avLst/>
            </a:prstGeom>
            <a:noFill/>
            <a:ln w="9525">
              <a:solidFill>
                <a:srgbClr val="000000"/>
              </a:solidFill>
              <a:round/>
              <a:headEnd/>
              <a:tailEnd type="triangle" w="med" len="med"/>
            </a:ln>
          </p:spPr>
        </p:cxnSp>
        <p:cxnSp>
          <p:nvCxnSpPr>
            <p:cNvPr id="45141" name="AutoShape 85"/>
            <p:cNvCxnSpPr>
              <a:cxnSpLocks noChangeShapeType="1"/>
            </p:cNvCxnSpPr>
            <p:nvPr/>
          </p:nvCxnSpPr>
          <p:spPr bwMode="auto">
            <a:xfrm>
              <a:off x="4257" y="13109"/>
              <a:ext cx="1" cy="326"/>
            </a:xfrm>
            <a:prstGeom prst="straightConnector1">
              <a:avLst/>
            </a:prstGeom>
            <a:noFill/>
            <a:ln w="9525">
              <a:solidFill>
                <a:srgbClr val="000000"/>
              </a:solidFill>
              <a:round/>
              <a:headEnd/>
              <a:tailEnd type="triangle" w="med" len="med"/>
            </a:ln>
          </p:spPr>
        </p:cxnSp>
        <p:cxnSp>
          <p:nvCxnSpPr>
            <p:cNvPr id="45142" name="AutoShape 86"/>
            <p:cNvCxnSpPr>
              <a:cxnSpLocks noChangeShapeType="1"/>
            </p:cNvCxnSpPr>
            <p:nvPr/>
          </p:nvCxnSpPr>
          <p:spPr bwMode="auto">
            <a:xfrm>
              <a:off x="1661" y="12370"/>
              <a:ext cx="567" cy="0"/>
            </a:xfrm>
            <a:prstGeom prst="straightConnector1">
              <a:avLst/>
            </a:prstGeom>
            <a:noFill/>
            <a:ln w="9525">
              <a:solidFill>
                <a:srgbClr val="000000"/>
              </a:solidFill>
              <a:round/>
              <a:headEnd/>
              <a:tailEnd type="triangle" w="med" len="med"/>
            </a:ln>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smtClean="0"/>
              <a:t>Complete lab page 562</a:t>
            </a:r>
          </a:p>
          <a:p>
            <a:endParaRPr lang="en-CA"/>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0648"/>
            <a:ext cx="7372672" cy="6195088"/>
          </a:xfrm>
        </p:spPr>
        <p:txBody>
          <a:bodyPr/>
          <a:lstStyle/>
          <a:p>
            <a:r>
              <a:rPr lang="en-CA" dirty="0" smtClean="0"/>
              <a:t>A load converts electrical energy into another form of energy. You can compare this to the water flowing past a water wheel. The wheel converts some of the energy of the water into motion. The water has more energy before the wheel than after the wheel.</a:t>
            </a:r>
            <a:endParaRPr lang="en-CA" dirty="0"/>
          </a:p>
        </p:txBody>
      </p:sp>
      <p:pic>
        <p:nvPicPr>
          <p:cNvPr id="4" name="Picture 2" descr="pump"/>
          <p:cNvPicPr>
            <a:picLocks noChangeAspect="1" noChangeArrowheads="1"/>
          </p:cNvPicPr>
          <p:nvPr/>
        </p:nvPicPr>
        <p:blipFill>
          <a:blip r:embed="rId2" cstate="print">
            <a:lum bright="-20000"/>
          </a:blip>
          <a:srcRect/>
          <a:stretch>
            <a:fillRect/>
          </a:stretch>
        </p:blipFill>
        <p:spPr bwMode="auto">
          <a:xfrm>
            <a:off x="0" y="3000375"/>
            <a:ext cx="8878888" cy="3857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The electrical potential energy for each coulomb of charge in a circuit is called the </a:t>
            </a:r>
            <a:r>
              <a:rPr lang="en-CA" b="1" dirty="0" smtClean="0">
                <a:solidFill>
                  <a:srgbClr val="002060"/>
                </a:solidFill>
              </a:rPr>
              <a:t>electric potential difference (V</a:t>
            </a:r>
            <a:r>
              <a:rPr lang="en-CA" b="1" dirty="0" smtClean="0">
                <a:solidFill>
                  <a:srgbClr val="002060"/>
                </a:solidFill>
              </a:rPr>
              <a:t>). </a:t>
            </a:r>
            <a:r>
              <a:rPr lang="en-CA" b="1" dirty="0" smtClean="0"/>
              <a:t>Aka Voltage</a:t>
            </a:r>
            <a:endParaRPr lang="en-CA" b="1" dirty="0" smtClean="0">
              <a:solidFill>
                <a:srgbClr val="002060"/>
              </a:solidFill>
            </a:endParaRPr>
          </a:p>
          <a:p>
            <a:pPr>
              <a:buNone/>
            </a:pPr>
            <a:endParaRPr lang="en-CA" dirty="0" smtClean="0"/>
          </a:p>
          <a:p>
            <a:endParaRPr lang="en-CA" dirty="0" smtClean="0"/>
          </a:p>
          <a:p>
            <a:endParaRPr lang="en-CA" dirty="0" smtClean="0"/>
          </a:p>
          <a:p>
            <a:endParaRPr lang="en-CA" dirty="0" smtClean="0"/>
          </a:p>
          <a:p>
            <a:endParaRPr lang="en-CA"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2355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99592" y="3212976"/>
            <a:ext cx="4986522" cy="1268760"/>
          </a:xfrm>
          <a:prstGeom prst="rect">
            <a:avLst/>
          </a:prstGeom>
          <a:noFill/>
        </p:spPr>
      </p:pic>
      <p:grpSp>
        <p:nvGrpSpPr>
          <p:cNvPr id="15" name="Group 14"/>
          <p:cNvGrpSpPr/>
          <p:nvPr/>
        </p:nvGrpSpPr>
        <p:grpSpPr>
          <a:xfrm>
            <a:off x="2843808" y="4725144"/>
            <a:ext cx="3024336" cy="1758876"/>
            <a:chOff x="5072063" y="3857625"/>
            <a:chExt cx="1233487" cy="966788"/>
          </a:xfrm>
        </p:grpSpPr>
        <p:grpSp>
          <p:nvGrpSpPr>
            <p:cNvPr id="23555" name="Group 3"/>
            <p:cNvGrpSpPr>
              <a:grpSpLocks/>
            </p:cNvGrpSpPr>
            <p:nvPr/>
          </p:nvGrpSpPr>
          <p:grpSpPr bwMode="auto">
            <a:xfrm>
              <a:off x="5072063" y="3857625"/>
              <a:ext cx="1233487" cy="966788"/>
              <a:chOff x="7648" y="10691"/>
              <a:chExt cx="1943" cy="1522"/>
            </a:xfrm>
          </p:grpSpPr>
          <p:sp>
            <p:nvSpPr>
              <p:cNvPr id="23556" name="AutoShape 4"/>
              <p:cNvSpPr>
                <a:spLocks noChangeArrowheads="1"/>
              </p:cNvSpPr>
              <p:nvPr/>
            </p:nvSpPr>
            <p:spPr bwMode="auto">
              <a:xfrm>
                <a:off x="7648" y="10691"/>
                <a:ext cx="1943" cy="1522"/>
              </a:xfrm>
              <a:prstGeom prst="triangle">
                <a:avLst>
                  <a:gd name="adj" fmla="val 50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sz="3600"/>
              </a:p>
            </p:txBody>
          </p:sp>
          <p:cxnSp>
            <p:nvCxnSpPr>
              <p:cNvPr id="23557" name="AutoShape 5"/>
              <p:cNvCxnSpPr>
                <a:cxnSpLocks noChangeShapeType="1"/>
              </p:cNvCxnSpPr>
              <p:nvPr/>
            </p:nvCxnSpPr>
            <p:spPr bwMode="auto">
              <a:xfrm>
                <a:off x="8097" y="11506"/>
                <a:ext cx="1032" cy="0"/>
              </a:xfrm>
              <a:prstGeom prst="straightConnector1">
                <a:avLst/>
              </a:prstGeom>
              <a:noFill/>
              <a:ln w="9525">
                <a:solidFill>
                  <a:srgbClr val="000000"/>
                </a:solidFill>
                <a:round/>
                <a:headEnd/>
                <a:tailEnd/>
              </a:ln>
            </p:spPr>
          </p:cxnSp>
          <p:cxnSp>
            <p:nvCxnSpPr>
              <p:cNvPr id="23558" name="AutoShape 6"/>
              <p:cNvCxnSpPr>
                <a:cxnSpLocks noChangeShapeType="1"/>
              </p:cNvCxnSpPr>
              <p:nvPr/>
            </p:nvCxnSpPr>
            <p:spPr bwMode="auto">
              <a:xfrm>
                <a:off x="8600" y="11506"/>
                <a:ext cx="0" cy="707"/>
              </a:xfrm>
              <a:prstGeom prst="straightConnector1">
                <a:avLst/>
              </a:prstGeom>
              <a:noFill/>
              <a:ln w="9525">
                <a:solidFill>
                  <a:srgbClr val="000000"/>
                </a:solidFill>
                <a:round/>
                <a:headEnd/>
                <a:tailEnd/>
              </a:ln>
            </p:spPr>
          </p:cxnSp>
        </p:grpSp>
        <p:sp>
          <p:nvSpPr>
            <p:cNvPr id="23559" name="Text Box 7"/>
            <p:cNvSpPr txBox="1">
              <a:spLocks noChangeArrowheads="1"/>
            </p:cNvSpPr>
            <p:nvPr/>
          </p:nvSpPr>
          <p:spPr bwMode="auto">
            <a:xfrm>
              <a:off x="5268913" y="4435475"/>
              <a:ext cx="336550" cy="352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3200" b="0" i="0" u="none" strike="noStrike" cap="none" normalizeH="0" baseline="0" smtClean="0">
                  <a:ln>
                    <a:noFill/>
                  </a:ln>
                  <a:solidFill>
                    <a:schemeClr val="tx1"/>
                  </a:solidFill>
                  <a:effectLst/>
                  <a:latin typeface="Times New Roman" pitchFamily="18" charset="0"/>
                  <a:cs typeface="Arial" pitchFamily="34" charset="0"/>
                </a:rPr>
                <a:t>V</a:t>
              </a:r>
              <a:endParaRPr kumimoji="0" lang="en-US" sz="3600" b="0" i="0" u="none" strike="noStrike" cap="none" normalizeH="0" baseline="0" smtClean="0">
                <a:ln>
                  <a:noFill/>
                </a:ln>
                <a:solidFill>
                  <a:schemeClr val="tx1"/>
                </a:solidFill>
                <a:effectLst/>
                <a:latin typeface="Arial" pitchFamily="34" charset="0"/>
                <a:cs typeface="Arial" pitchFamily="34" charset="0"/>
              </a:endParaRPr>
            </a:p>
          </p:txBody>
        </p:sp>
        <p:sp>
          <p:nvSpPr>
            <p:cNvPr id="23560" name="Text Box 8"/>
            <p:cNvSpPr txBox="1">
              <a:spLocks noChangeArrowheads="1"/>
            </p:cNvSpPr>
            <p:nvPr/>
          </p:nvSpPr>
          <p:spPr bwMode="auto">
            <a:xfrm>
              <a:off x="5553075" y="4040188"/>
              <a:ext cx="336550" cy="3540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3200" b="0" i="0" u="none" strike="noStrike" cap="none" normalizeH="0" baseline="0" smtClean="0">
                  <a:ln>
                    <a:noFill/>
                  </a:ln>
                  <a:solidFill>
                    <a:schemeClr val="tx1"/>
                  </a:solidFill>
                  <a:effectLst/>
                  <a:latin typeface="Times New Roman" pitchFamily="18" charset="0"/>
                  <a:cs typeface="Arial" pitchFamily="34" charset="0"/>
                </a:rPr>
                <a:t>E</a:t>
              </a:r>
              <a:endParaRPr kumimoji="0" lang="en-US" sz="3600" b="0" i="0" u="none" strike="noStrike" cap="none" normalizeH="0" baseline="0" smtClean="0">
                <a:ln>
                  <a:noFill/>
                </a:ln>
                <a:solidFill>
                  <a:schemeClr val="tx1"/>
                </a:solidFill>
                <a:effectLst/>
                <a:latin typeface="Arial" pitchFamily="34" charset="0"/>
                <a:cs typeface="Arial" pitchFamily="34" charset="0"/>
              </a:endParaRPr>
            </a:p>
          </p:txBody>
        </p:sp>
        <p:sp>
          <p:nvSpPr>
            <p:cNvPr id="23561" name="Text Box 9"/>
            <p:cNvSpPr txBox="1">
              <a:spLocks noChangeArrowheads="1"/>
            </p:cNvSpPr>
            <p:nvPr/>
          </p:nvSpPr>
          <p:spPr bwMode="auto">
            <a:xfrm>
              <a:off x="5753100" y="4435475"/>
              <a:ext cx="336550" cy="352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3200" b="0" i="0" u="none" strike="noStrike" cap="none" normalizeH="0" baseline="0" smtClean="0">
                  <a:ln>
                    <a:noFill/>
                  </a:ln>
                  <a:solidFill>
                    <a:schemeClr val="tx1"/>
                  </a:solidFill>
                  <a:effectLst/>
                  <a:latin typeface="Times New Roman" pitchFamily="18" charset="0"/>
                  <a:cs typeface="Arial" pitchFamily="34" charset="0"/>
                </a:rPr>
                <a:t>Q</a:t>
              </a:r>
              <a:endParaRPr kumimoji="0" lang="en-US" sz="36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graphicFrame>
        <p:nvGraphicFramePr>
          <p:cNvPr id="4" name="Content Placeholder 3"/>
          <p:cNvGraphicFramePr>
            <a:graphicFrameLocks noGrp="1"/>
          </p:cNvGraphicFramePr>
          <p:nvPr>
            <p:ph idx="1"/>
          </p:nvPr>
        </p:nvGraphicFramePr>
        <p:xfrm>
          <a:off x="395535" y="1628800"/>
          <a:ext cx="7272810" cy="4608512"/>
        </p:xfrm>
        <a:graphic>
          <a:graphicData uri="http://schemas.openxmlformats.org/drawingml/2006/table">
            <a:tbl>
              <a:tblPr/>
              <a:tblGrid>
                <a:gridCol w="2424270"/>
                <a:gridCol w="2424270"/>
                <a:gridCol w="2424270"/>
              </a:tblGrid>
              <a:tr h="1152128">
                <a:tc>
                  <a:txBody>
                    <a:bodyPr/>
                    <a:lstStyle/>
                    <a:p>
                      <a:pPr algn="ctr">
                        <a:lnSpc>
                          <a:spcPct val="115000"/>
                        </a:lnSpc>
                        <a:spcAft>
                          <a:spcPts val="0"/>
                        </a:spcAft>
                      </a:pPr>
                      <a:r>
                        <a:rPr lang="en-CA" sz="2400">
                          <a:solidFill>
                            <a:srgbClr val="000000"/>
                          </a:solidFill>
                          <a:latin typeface="Times New Roman"/>
                          <a:ea typeface="Calibri"/>
                          <a:cs typeface="Times New Roman"/>
                        </a:rPr>
                        <a:t>Quantity</a:t>
                      </a:r>
                      <a:endParaRPr lang="en-CA" sz="2000">
                        <a:solidFill>
                          <a:srgbClr val="000000"/>
                        </a:solidFill>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2400">
                          <a:solidFill>
                            <a:srgbClr val="000000"/>
                          </a:solidFill>
                          <a:latin typeface="Times New Roman"/>
                          <a:ea typeface="Calibri"/>
                          <a:cs typeface="Times New Roman"/>
                        </a:rPr>
                        <a:t>Symbol</a:t>
                      </a:r>
                      <a:endParaRPr lang="en-CA" sz="2000">
                        <a:solidFill>
                          <a:srgbClr val="000000"/>
                        </a:solidFill>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2400">
                          <a:solidFill>
                            <a:srgbClr val="000000"/>
                          </a:solidFill>
                          <a:latin typeface="Times New Roman"/>
                          <a:ea typeface="Calibri"/>
                          <a:cs typeface="Times New Roman"/>
                        </a:rPr>
                        <a:t>Units of measurement</a:t>
                      </a:r>
                      <a:endParaRPr lang="en-CA" sz="2000">
                        <a:solidFill>
                          <a:srgbClr val="000000"/>
                        </a:solidFill>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2128">
                <a:tc>
                  <a:txBody>
                    <a:bodyPr/>
                    <a:lstStyle/>
                    <a:p>
                      <a:pPr algn="ctr">
                        <a:lnSpc>
                          <a:spcPct val="115000"/>
                        </a:lnSpc>
                        <a:spcAft>
                          <a:spcPts val="0"/>
                        </a:spcAft>
                      </a:pPr>
                      <a:r>
                        <a:rPr lang="en-CA" sz="2400" b="1">
                          <a:solidFill>
                            <a:srgbClr val="000000"/>
                          </a:solidFill>
                          <a:latin typeface="Times New Roman"/>
                          <a:ea typeface="Calibri"/>
                          <a:cs typeface="Times New Roman"/>
                        </a:rPr>
                        <a:t>Charge</a:t>
                      </a:r>
                      <a:endParaRPr lang="en-CA" sz="2000">
                        <a:solidFill>
                          <a:srgbClr val="000000"/>
                        </a:solidFill>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c>
                  <a:txBody>
                    <a:bodyPr/>
                    <a:lstStyle/>
                    <a:p>
                      <a:pPr algn="ctr">
                        <a:lnSpc>
                          <a:spcPct val="115000"/>
                        </a:lnSpc>
                        <a:spcAft>
                          <a:spcPts val="0"/>
                        </a:spcAft>
                      </a:pPr>
                      <a:r>
                        <a:rPr lang="en-CA" sz="2400">
                          <a:solidFill>
                            <a:srgbClr val="000000"/>
                          </a:solidFill>
                          <a:latin typeface="Times New Roman"/>
                          <a:ea typeface="Calibri"/>
                          <a:cs typeface="Times New Roman"/>
                        </a:rPr>
                        <a:t>Q</a:t>
                      </a:r>
                      <a:endParaRPr lang="en-CA" sz="2000">
                        <a:solidFill>
                          <a:srgbClr val="000000"/>
                        </a:solidFill>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c>
                  <a:txBody>
                    <a:bodyPr/>
                    <a:lstStyle/>
                    <a:p>
                      <a:pPr algn="ctr">
                        <a:lnSpc>
                          <a:spcPct val="115000"/>
                        </a:lnSpc>
                        <a:spcAft>
                          <a:spcPts val="0"/>
                        </a:spcAft>
                      </a:pPr>
                      <a:r>
                        <a:rPr lang="en-CA" sz="2400">
                          <a:solidFill>
                            <a:srgbClr val="000000"/>
                          </a:solidFill>
                          <a:latin typeface="Times New Roman"/>
                          <a:ea typeface="Calibri"/>
                          <a:cs typeface="Times New Roman"/>
                        </a:rPr>
                        <a:t>C (coulomb)</a:t>
                      </a:r>
                      <a:endParaRPr lang="en-CA" sz="2000">
                        <a:solidFill>
                          <a:srgbClr val="000000"/>
                        </a:solidFill>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r>
              <a:tr h="1152128">
                <a:tc>
                  <a:txBody>
                    <a:bodyPr/>
                    <a:lstStyle/>
                    <a:p>
                      <a:pPr algn="ctr">
                        <a:lnSpc>
                          <a:spcPct val="115000"/>
                        </a:lnSpc>
                        <a:spcAft>
                          <a:spcPts val="0"/>
                        </a:spcAft>
                      </a:pPr>
                      <a:r>
                        <a:rPr lang="en-CA" sz="2400" b="1">
                          <a:solidFill>
                            <a:srgbClr val="000000"/>
                          </a:solidFill>
                          <a:latin typeface="Times New Roman"/>
                          <a:ea typeface="Calibri"/>
                          <a:cs typeface="Times New Roman"/>
                        </a:rPr>
                        <a:t>Energy</a:t>
                      </a:r>
                      <a:endParaRPr lang="en-CA" sz="2000">
                        <a:solidFill>
                          <a:srgbClr val="000000"/>
                        </a:solidFill>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CA" sz="2400">
                          <a:solidFill>
                            <a:srgbClr val="000000"/>
                          </a:solidFill>
                          <a:latin typeface="Times New Roman"/>
                          <a:ea typeface="Calibri"/>
                          <a:cs typeface="Times New Roman"/>
                        </a:rPr>
                        <a:t>E</a:t>
                      </a:r>
                      <a:endParaRPr lang="en-CA" sz="2000">
                        <a:solidFill>
                          <a:srgbClr val="000000"/>
                        </a:solidFill>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CA" sz="2400" dirty="0">
                          <a:solidFill>
                            <a:srgbClr val="000000"/>
                          </a:solidFill>
                          <a:latin typeface="Times New Roman"/>
                          <a:ea typeface="Calibri"/>
                          <a:cs typeface="Times New Roman"/>
                        </a:rPr>
                        <a:t>J </a:t>
                      </a:r>
                      <a:r>
                        <a:rPr lang="en-CA" sz="2400" dirty="0" smtClean="0">
                          <a:solidFill>
                            <a:srgbClr val="000000"/>
                          </a:solidFill>
                          <a:latin typeface="Times New Roman"/>
                          <a:ea typeface="Calibri"/>
                          <a:cs typeface="Times New Roman"/>
                        </a:rPr>
                        <a:t>(Joules</a:t>
                      </a:r>
                      <a:r>
                        <a:rPr lang="en-CA" sz="2400" dirty="0">
                          <a:solidFill>
                            <a:srgbClr val="000000"/>
                          </a:solidFill>
                          <a:latin typeface="Times New Roman"/>
                          <a:ea typeface="Calibri"/>
                          <a:cs typeface="Times New Roman"/>
                        </a:rPr>
                        <a:t>)</a:t>
                      </a:r>
                      <a:endParaRPr lang="en-CA" sz="2000" dirty="0">
                        <a:solidFill>
                          <a:srgbClr val="000000"/>
                        </a:solidFill>
                        <a:latin typeface="Calibri"/>
                        <a:ea typeface="Calibri"/>
                        <a:cs typeface="Times New Roman"/>
                      </a:endParaRPr>
                    </a:p>
                  </a:txBody>
                  <a:tcPr marL="68580" marR="68580" marT="0" marB="0">
                    <a:lnL>
                      <a:noFill/>
                    </a:lnL>
                    <a:lnR>
                      <a:noFill/>
                    </a:lnR>
                    <a:lnT>
                      <a:noFill/>
                    </a:lnT>
                    <a:lnB>
                      <a:noFill/>
                    </a:lnB>
                  </a:tcPr>
                </a:tc>
              </a:tr>
              <a:tr h="1152128">
                <a:tc>
                  <a:txBody>
                    <a:bodyPr/>
                    <a:lstStyle/>
                    <a:p>
                      <a:pPr algn="ctr">
                        <a:lnSpc>
                          <a:spcPct val="115000"/>
                        </a:lnSpc>
                        <a:spcAft>
                          <a:spcPts val="0"/>
                        </a:spcAft>
                      </a:pPr>
                      <a:r>
                        <a:rPr lang="en-CA" sz="2400" b="1">
                          <a:solidFill>
                            <a:srgbClr val="000000"/>
                          </a:solidFill>
                          <a:latin typeface="Times New Roman"/>
                          <a:ea typeface="Calibri"/>
                          <a:cs typeface="Times New Roman"/>
                        </a:rPr>
                        <a:t>Voltage</a:t>
                      </a:r>
                      <a:endParaRPr lang="en-CA" sz="2000">
                        <a:solidFill>
                          <a:srgbClr val="000000"/>
                        </a:solidFill>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C0C0C0"/>
                    </a:solidFill>
                  </a:tcPr>
                </a:tc>
                <a:tc>
                  <a:txBody>
                    <a:bodyPr/>
                    <a:lstStyle/>
                    <a:p>
                      <a:pPr algn="ctr">
                        <a:lnSpc>
                          <a:spcPct val="115000"/>
                        </a:lnSpc>
                        <a:spcAft>
                          <a:spcPts val="0"/>
                        </a:spcAft>
                      </a:pPr>
                      <a:r>
                        <a:rPr lang="en-CA" sz="2400">
                          <a:solidFill>
                            <a:srgbClr val="000000"/>
                          </a:solidFill>
                          <a:latin typeface="Times New Roman"/>
                          <a:ea typeface="Calibri"/>
                          <a:cs typeface="Times New Roman"/>
                        </a:rPr>
                        <a:t>V</a:t>
                      </a:r>
                      <a:endParaRPr lang="en-CA" sz="2000">
                        <a:solidFill>
                          <a:srgbClr val="000000"/>
                        </a:solidFill>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C0C0C0"/>
                    </a:solidFill>
                  </a:tcPr>
                </a:tc>
                <a:tc>
                  <a:txBody>
                    <a:bodyPr/>
                    <a:lstStyle/>
                    <a:p>
                      <a:pPr algn="ctr">
                        <a:lnSpc>
                          <a:spcPct val="115000"/>
                        </a:lnSpc>
                        <a:spcAft>
                          <a:spcPts val="0"/>
                        </a:spcAft>
                      </a:pPr>
                      <a:r>
                        <a:rPr lang="en-CA" sz="2400" dirty="0">
                          <a:solidFill>
                            <a:srgbClr val="000000"/>
                          </a:solidFill>
                          <a:latin typeface="Times New Roman"/>
                          <a:ea typeface="Calibri"/>
                          <a:cs typeface="Times New Roman"/>
                        </a:rPr>
                        <a:t>V (Volts)</a:t>
                      </a:r>
                      <a:endParaRPr lang="en-CA" sz="2000" dirty="0">
                        <a:solidFill>
                          <a:srgbClr val="000000"/>
                        </a:solidFill>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C0C0C0"/>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Where E is the energy required to increase the electric potential of a charge, Q. Potential difference is often called </a:t>
            </a:r>
            <a:r>
              <a:rPr lang="en-CA" b="1" dirty="0" smtClean="0">
                <a:solidFill>
                  <a:srgbClr val="002060"/>
                </a:solidFill>
              </a:rPr>
              <a:t>voltage</a:t>
            </a:r>
            <a:r>
              <a:rPr lang="en-CA" b="1" dirty="0" smtClean="0"/>
              <a:t>. </a:t>
            </a:r>
            <a:endParaRPr lang="en-CA" dirty="0" smtClean="0"/>
          </a:p>
          <a:p>
            <a:endParaRPr lang="en-CA" b="1" dirty="0"/>
          </a:p>
        </p:txBody>
      </p:sp>
      <p:pic>
        <p:nvPicPr>
          <p:cNvPr id="4"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123728" y="3140968"/>
            <a:ext cx="2088232" cy="203468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p:txBody>
          <a:bodyPr/>
          <a:lstStyle/>
          <a:p>
            <a:r>
              <a:rPr lang="en-CA" dirty="0" smtClean="0"/>
              <a:t>The formula can be rearranged </a:t>
            </a:r>
          </a:p>
          <a:p>
            <a:endParaRPr lang="en-CA" dirty="0" smtClean="0"/>
          </a:p>
          <a:p>
            <a:r>
              <a:rPr lang="en-CA" dirty="0" smtClean="0"/>
              <a:t>Energy </a:t>
            </a:r>
          </a:p>
          <a:p>
            <a:endParaRPr lang="en-CA" dirty="0" smtClean="0"/>
          </a:p>
          <a:p>
            <a:endParaRPr lang="en-CA" dirty="0" smtClean="0"/>
          </a:p>
          <a:p>
            <a:r>
              <a:rPr lang="en-CA" dirty="0" smtClean="0"/>
              <a:t>Charge</a:t>
            </a:r>
            <a:endParaRPr lang="en-CA" dirty="0"/>
          </a:p>
        </p:txBody>
      </p:sp>
      <p:sp>
        <p:nvSpPr>
          <p:cNvPr id="174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1740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619672" y="3068960"/>
            <a:ext cx="2180928" cy="908720"/>
          </a:xfrm>
          <a:prstGeom prst="rect">
            <a:avLst/>
          </a:prstGeom>
          <a:noFill/>
        </p:spPr>
      </p:pic>
      <p:sp>
        <p:nvSpPr>
          <p:cNvPr id="174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17411"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691680" y="4365104"/>
            <a:ext cx="2016224" cy="181952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One volt (V) is the electric potential difference between two points if one joule of work (J) is required to move one coulomb (C) of charge between the points. </a:t>
            </a:r>
            <a:endParaRPr lang="en-CA" dirty="0" smtClean="0"/>
          </a:p>
          <a:p>
            <a:endParaRPr lang="en-CA" dirty="0" smtClean="0"/>
          </a:p>
          <a:p>
            <a:r>
              <a:rPr lang="en-CA" dirty="0" smtClean="0"/>
              <a:t>Joules ∕Coulombs = Volts</a:t>
            </a:r>
            <a:endParaRPr lang="en-CA" dirty="0" smtClean="0"/>
          </a:p>
          <a:p>
            <a:endParaRPr lang="en-C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Example 1: potential difference and energy</a:t>
            </a:r>
            <a:endParaRPr lang="en-CA" dirty="0"/>
          </a:p>
        </p:txBody>
      </p:sp>
      <p:sp>
        <p:nvSpPr>
          <p:cNvPr id="3" name="Content Placeholder 2"/>
          <p:cNvSpPr>
            <a:spLocks noGrp="1"/>
          </p:cNvSpPr>
          <p:nvPr>
            <p:ph idx="1"/>
          </p:nvPr>
        </p:nvSpPr>
        <p:spPr/>
        <p:txBody>
          <a:bodyPr/>
          <a:lstStyle/>
          <a:p>
            <a:r>
              <a:rPr lang="en-CA" dirty="0" smtClean="0"/>
              <a:t>What is the potential difference across an air conditioner if 72 C of charge transfers 8.5 x 10</a:t>
            </a:r>
            <a:r>
              <a:rPr lang="en-CA" baseline="30000" dirty="0" smtClean="0"/>
              <a:t>3</a:t>
            </a:r>
            <a:r>
              <a:rPr lang="en-CA" dirty="0" smtClean="0"/>
              <a:t> J of energy to the fan and compressor?</a:t>
            </a:r>
          </a:p>
          <a:p>
            <a:endParaRPr lang="en-CA" dirty="0" smtClean="0"/>
          </a:p>
          <a:p>
            <a:r>
              <a:rPr lang="en-CA" dirty="0" smtClean="0"/>
              <a:t>Q = 72 C</a:t>
            </a:r>
          </a:p>
          <a:p>
            <a:r>
              <a:rPr lang="en-CA" dirty="0" smtClean="0"/>
              <a:t>E = 8.5 x 10</a:t>
            </a:r>
            <a:r>
              <a:rPr lang="en-CA" baseline="30000" dirty="0" smtClean="0"/>
              <a:t>3</a:t>
            </a:r>
            <a:r>
              <a:rPr lang="en-CA" dirty="0" smtClean="0"/>
              <a:t> J</a:t>
            </a:r>
          </a:p>
          <a:p>
            <a:r>
              <a:rPr lang="en-CA" dirty="0" smtClean="0"/>
              <a:t>V = ?</a:t>
            </a:r>
          </a:p>
          <a:p>
            <a:endParaRPr lang="en-CA" dirty="0"/>
          </a:p>
        </p:txBody>
      </p:sp>
      <p:pic>
        <p:nvPicPr>
          <p:cNvPr id="19458" name="Picture 2" descr="http://zedomax.com/blog/wp-content/uploads/2010/04/air-conditioner.jpg"/>
          <p:cNvPicPr>
            <a:picLocks noChangeAspect="1" noChangeArrowheads="1"/>
          </p:cNvPicPr>
          <p:nvPr/>
        </p:nvPicPr>
        <p:blipFill>
          <a:blip r:embed="rId2" cstate="print"/>
          <a:srcRect/>
          <a:stretch>
            <a:fillRect/>
          </a:stretch>
        </p:blipFill>
        <p:spPr bwMode="auto">
          <a:xfrm>
            <a:off x="3851920" y="2852936"/>
            <a:ext cx="4286250" cy="321945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128</TotalTime>
  <Words>792</Words>
  <Application>Microsoft Office PowerPoint</Application>
  <PresentationFormat>On-screen Show (4:3)</PresentationFormat>
  <Paragraphs>116</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Opulent</vt:lpstr>
      <vt:lpstr>Electric Potential Difference aka Voltage</vt:lpstr>
      <vt:lpstr>Electric Potential Difference</vt:lpstr>
      <vt:lpstr>Slide 3</vt:lpstr>
      <vt:lpstr>Slide 4</vt:lpstr>
      <vt:lpstr>Slide 5</vt:lpstr>
      <vt:lpstr>Slide 6</vt:lpstr>
      <vt:lpstr>Slide 7</vt:lpstr>
      <vt:lpstr>Slide 8</vt:lpstr>
      <vt:lpstr>Example 1: potential difference and energy</vt:lpstr>
      <vt:lpstr>Slide 10</vt:lpstr>
      <vt:lpstr>Slide 11</vt:lpstr>
      <vt:lpstr>Example 2: Energy and potential difference</vt:lpstr>
      <vt:lpstr>Slide 13</vt:lpstr>
      <vt:lpstr>Slide 14</vt:lpstr>
      <vt:lpstr>Slide 15</vt:lpstr>
      <vt:lpstr>Measuring Potential Difference</vt:lpstr>
      <vt:lpstr>Supplying Electrical Energy</vt:lpstr>
      <vt:lpstr>Slide 18</vt:lpstr>
      <vt:lpstr>Slide 19</vt:lpstr>
      <vt:lpstr>Slide 20</vt:lpstr>
      <vt:lpstr>Slide 21</vt:lpstr>
      <vt:lpstr>Voltage in Series and parallel Circuits </vt:lpstr>
      <vt:lpstr>Slide 23</vt:lpstr>
      <vt:lpstr>Slide 24</vt:lpstr>
      <vt:lpstr>Example 2: Kirchhoff’s laws in a parallel circuit </vt:lpstr>
      <vt:lpstr>Slide 26</vt:lpstr>
      <vt:lpstr>Slide 27</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W Hoover</dc:creator>
  <cp:lastModifiedBy>Dave Hoover</cp:lastModifiedBy>
  <cp:revision>16</cp:revision>
  <dcterms:created xsi:type="dcterms:W3CDTF">2011-03-22T02:29:10Z</dcterms:created>
  <dcterms:modified xsi:type="dcterms:W3CDTF">2011-12-12T02:56:46Z</dcterms:modified>
</cp:coreProperties>
</file>