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6" r:id="rId22"/>
    <p:sldId id="257" r:id="rId23"/>
    <p:sldId id="278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4F038-8335-47D1-BB99-6FBE19DB8E44}" type="datetimeFigureOut">
              <a:rPr lang="en-CA"/>
              <a:pPr>
                <a:defRPr/>
              </a:pPr>
              <a:t>15/12/2011</a:t>
            </a:fld>
            <a:endParaRPr lang="en-CA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0360E-EB98-4F5E-8184-0F2829ABD5A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91732-B269-4B2C-8779-1C86DB14DC0B}" type="datetimeFigureOut">
              <a:rPr lang="en-CA"/>
              <a:pPr>
                <a:defRPr/>
              </a:pPr>
              <a:t>15/12/2011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6E829-92AE-4120-A9F8-F442B572EAB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532E8-1CE6-4B2E-B408-632785FA0631}" type="datetimeFigureOut">
              <a:rPr lang="en-CA"/>
              <a:pPr>
                <a:defRPr/>
              </a:pPr>
              <a:t>15/12/2011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85820-1598-4551-B7A0-EDD4E1B5F34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27CFEA-4D2F-469D-9501-044C36BF4ABC}" type="datetimeFigureOut">
              <a:rPr lang="en-CA"/>
              <a:pPr>
                <a:defRPr/>
              </a:pPr>
              <a:t>15/12/2011</a:t>
            </a:fld>
            <a:endParaRPr lang="en-CA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1D8FEE-8BA7-4B30-B888-C3AFC97951E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B087D-BE5D-4DFB-A9C0-8E18CDDB9F1D}" type="datetimeFigureOut">
              <a:rPr lang="en-CA"/>
              <a:pPr>
                <a:defRPr/>
              </a:pPr>
              <a:t>15/12/2011</a:t>
            </a:fld>
            <a:endParaRPr lang="en-CA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89070-CD3D-43E7-B8F1-40DDCA8BD1D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19284-CBDA-40BF-BFE6-A9120C7EEE83}" type="datetimeFigureOut">
              <a:rPr lang="en-CA"/>
              <a:pPr>
                <a:defRPr/>
              </a:pPr>
              <a:t>15/12/2011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C9266-50E2-4B56-BA70-5FC03D29DF4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6DE40-80CB-496A-9094-D4FB403E80E1}" type="datetimeFigureOut">
              <a:rPr lang="en-CA"/>
              <a:pPr>
                <a:defRPr/>
              </a:pPr>
              <a:t>15/12/2011</a:t>
            </a:fld>
            <a:endParaRPr lang="en-C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D343D-81E4-4F2C-ACC5-6646D740EDE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B01EFF-30D0-496B-9808-0C94666EFCA5}" type="datetimeFigureOut">
              <a:rPr lang="en-CA"/>
              <a:pPr>
                <a:defRPr/>
              </a:pPr>
              <a:t>15/12/2011</a:t>
            </a:fld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37FDD8-2E78-48FE-A3E0-D541B51E4CE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75348-35D1-46A3-A45D-D96510ABD78F}" type="datetimeFigureOut">
              <a:rPr lang="en-CA"/>
              <a:pPr>
                <a:defRPr/>
              </a:pPr>
              <a:t>15/12/2011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8C551-A92A-41A3-8495-44C4ED03879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A10252-BC7B-47B9-9A8C-A389BA379B93}" type="datetimeFigureOut">
              <a:rPr lang="en-CA"/>
              <a:pPr>
                <a:defRPr/>
              </a:pPr>
              <a:t>15/12/2011</a:t>
            </a:fld>
            <a:endParaRPr lang="en-CA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7D6C92E-909D-47E6-9787-1A1C242C3FC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A47B41A-BB08-49D1-81F7-D0C9367DE2C8}" type="datetimeFigureOut">
              <a:rPr lang="en-CA"/>
              <a:pPr>
                <a:defRPr/>
              </a:pPr>
              <a:t>15/12/2011</a:t>
            </a:fld>
            <a:endParaRPr lang="en-CA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F73D85-BD14-4ACC-B3C3-0EF203FBDE7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D70A4A1-83BA-421C-B151-ACB1910B9D41}" type="datetimeFigureOut">
              <a:rPr lang="en-CA"/>
              <a:pPr>
                <a:defRPr/>
              </a:pPr>
              <a:t>15/12/2011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E3BC33-3916-458A-89B2-26D2312AA9C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695" r:id="rId4"/>
    <p:sldLayoutId id="2147483696" r:id="rId5"/>
    <p:sldLayoutId id="2147483703" r:id="rId6"/>
    <p:sldLayoutId id="2147483697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Reducing Electrical Energy Consumption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CA" dirty="0" smtClean="0"/>
              <a:t>Lesson </a:t>
            </a:r>
            <a:r>
              <a:rPr lang="en-CA" dirty="0" smtClean="0"/>
              <a:t>12A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Electrical Energy Consumption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z="2700" smtClean="0"/>
              <a:t>One kilowatt (kW) equals 1000 watts (W).</a:t>
            </a:r>
          </a:p>
          <a:p>
            <a:pPr eaLnBrk="1" hangingPunct="1"/>
            <a:r>
              <a:rPr lang="en-CA" sz="2700" smtClean="0"/>
              <a:t>A watt is equal to one joule per second. </a:t>
            </a:r>
          </a:p>
          <a:p>
            <a:pPr eaLnBrk="1" hangingPunct="1"/>
            <a:endParaRPr lang="en-CA" sz="2700" smtClean="0"/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If electricity costs 8 cents per kW</a:t>
            </a:r>
            <a:r>
              <a:rPr lang="en-CA" b="1" smtClean="0"/>
              <a:t>•</a:t>
            </a:r>
            <a:r>
              <a:rPr lang="en-CA" smtClean="0"/>
              <a:t>h the cost of using the microwave is easily calculated. </a:t>
            </a:r>
          </a:p>
          <a:p>
            <a:pPr eaLnBrk="1" hangingPunct="1"/>
            <a:r>
              <a:rPr lang="en-CA" smtClean="0"/>
              <a:t>Cost = Cost of electricity x kW</a:t>
            </a:r>
            <a:r>
              <a:rPr lang="en-CA" b="1" smtClean="0"/>
              <a:t>•</a:t>
            </a:r>
            <a:r>
              <a:rPr lang="en-CA" smtClean="0"/>
              <a:t>h</a:t>
            </a:r>
          </a:p>
          <a:p>
            <a:pPr eaLnBrk="1" hangingPunct="1"/>
            <a:r>
              <a:rPr lang="en-CA" smtClean="0"/>
              <a:t>	= </a:t>
            </a:r>
            <a:r>
              <a:rPr lang="en-CA" b="1" smtClean="0">
                <a:solidFill>
                  <a:srgbClr val="002060"/>
                </a:solidFill>
              </a:rPr>
              <a:t>8 cents x 0.4 kW•h </a:t>
            </a:r>
          </a:p>
          <a:p>
            <a:pPr eaLnBrk="1" hangingPunct="1"/>
            <a:r>
              <a:rPr lang="en-CA" smtClean="0"/>
              <a:t>	= </a:t>
            </a:r>
            <a:r>
              <a:rPr lang="en-CA" b="1" smtClean="0">
                <a:solidFill>
                  <a:srgbClr val="002060"/>
                </a:solidFill>
              </a:rPr>
              <a:t>3.2 cents. </a:t>
            </a:r>
          </a:p>
          <a:p>
            <a:pPr eaLnBrk="1" hangingPunct="1"/>
            <a:r>
              <a:rPr lang="en-CA" smtClean="0"/>
              <a:t>This may not sound like much but there is also an electricity delivery charge and taxes on top of the actual energy charge. </a:t>
            </a:r>
          </a:p>
          <a:p>
            <a:pPr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Work on the questions and “which light bulb is best?”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288" y="1484313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b="1" dirty="0" smtClean="0"/>
              <a:t>Questions</a:t>
            </a:r>
            <a:endParaRPr lang="en-CA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How is a smart meter different from a traditional meter?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Calculate the cost of using each appliance over the course of a year. Use a utility charge of 8.5 cents per </a:t>
            </a:r>
            <a:r>
              <a:rPr lang="en-CA" dirty="0" err="1" smtClean="0"/>
              <a:t>kW•h</a:t>
            </a:r>
            <a:r>
              <a:rPr lang="en-CA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0825" y="4005263"/>
          <a:ext cx="7848872" cy="2909965"/>
        </p:xfrm>
        <a:graphic>
          <a:graphicData uri="http://schemas.openxmlformats.org/drawingml/2006/table">
            <a:tbl>
              <a:tblPr/>
              <a:tblGrid>
                <a:gridCol w="1961854"/>
                <a:gridCol w="1962582"/>
                <a:gridCol w="1961854"/>
                <a:gridCol w="1962582"/>
              </a:tblGrid>
              <a:tr h="949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Times New Roman"/>
                          <a:ea typeface="Calibri"/>
                          <a:cs typeface="Times New Roman"/>
                        </a:rPr>
                        <a:t>Appliance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Times New Roman"/>
                          <a:ea typeface="Calibri"/>
                          <a:cs typeface="Times New Roman"/>
                        </a:rPr>
                        <a:t>Average use (hours per day)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Calibri"/>
                          <a:cs typeface="Times New Roman"/>
                        </a:rPr>
                        <a:t>Annual Energy Consumption (kW</a:t>
                      </a:r>
                      <a:r>
                        <a:rPr lang="en-CA" sz="1800" b="1">
                          <a:latin typeface="Times New Roman"/>
                          <a:ea typeface="Calibri"/>
                          <a:cs typeface="Times New Roman"/>
                        </a:rPr>
                        <a:t>•</a:t>
                      </a:r>
                      <a:r>
                        <a:rPr lang="en-CA" sz="1800">
                          <a:latin typeface="Times New Roman"/>
                          <a:ea typeface="Calibri"/>
                          <a:cs typeface="Times New Roman"/>
                        </a:rPr>
                        <a:t>h)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Calibri"/>
                          <a:cs typeface="Times New Roman"/>
                        </a:rPr>
                        <a:t>Annual cost ($ per year) 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Calibri"/>
                          <a:cs typeface="Times New Roman"/>
                        </a:rPr>
                        <a:t>Vacuum Cleaner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Calibri"/>
                          <a:cs typeface="Times New Roman"/>
                        </a:rPr>
                        <a:t>0.1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Calibri"/>
                          <a:cs typeface="Times New Roman"/>
                        </a:rPr>
                        <a:t>Hair Dryer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Calibri"/>
                          <a:cs typeface="Times New Roman"/>
                        </a:rPr>
                        <a:t>0.25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Calibri"/>
                          <a:cs typeface="Times New Roman"/>
                        </a:rPr>
                        <a:t>Computer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Calibri"/>
                          <a:cs typeface="Times New Roman"/>
                        </a:rPr>
                        <a:t>4.0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Calibri"/>
                          <a:cs typeface="Times New Roman"/>
                        </a:rPr>
                        <a:t>520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Calibri"/>
                          <a:cs typeface="Times New Roman"/>
                        </a:rPr>
                        <a:t>Central air conditioning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Calibri"/>
                          <a:cs typeface="Times New Roman"/>
                        </a:rPr>
                        <a:t>12 (60 days/year)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Times New Roman"/>
                          <a:ea typeface="Calibri"/>
                          <a:cs typeface="Times New Roman"/>
                        </a:rPr>
                        <a:t>1500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Calculating Percent Efficiency</a:t>
            </a:r>
            <a:endParaRPr lang="en-CA" dirty="0"/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en-CA" dirty="0" smtClean="0"/>
              <a:t>Lesson </a:t>
            </a:r>
            <a:r>
              <a:rPr lang="en-CA" dirty="0" smtClean="0"/>
              <a:t>12B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Calculating Percent Efficiency</a:t>
            </a:r>
            <a:endParaRPr lang="en-CA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An incandescent light bulb uses only about 5 percent of its input energy to create light and converts over 95 percent of its input energy into heat. </a:t>
            </a:r>
          </a:p>
          <a:p>
            <a:pPr eaLnBrk="1" hangingPunct="1"/>
            <a:r>
              <a:rPr lang="en-CA" smtClean="0"/>
              <a:t>Compact fluorescent lights transform about 20 percent of their energy input into light, </a:t>
            </a:r>
            <a:r>
              <a:rPr lang="en-CA" b="1" smtClean="0">
                <a:solidFill>
                  <a:srgbClr val="002060"/>
                </a:solidFill>
              </a:rPr>
              <a:t>so they are more efficient than incandescent light bulbs </a:t>
            </a:r>
          </a:p>
          <a:p>
            <a:pPr eaLnBrk="1" hangingPunct="1"/>
            <a:endParaRPr lang="en-CA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4414838"/>
            <a:ext cx="4640262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The </a:t>
            </a:r>
            <a:r>
              <a:rPr lang="en-CA" b="1" smtClean="0"/>
              <a:t>efficiency </a:t>
            </a:r>
            <a:r>
              <a:rPr lang="en-CA" smtClean="0"/>
              <a:t>of a device is the ratio of the useful energy that comes out of the device to the total energy that went in. The more input energy that a device converts into usable output energy, the more efficient the device is. </a:t>
            </a:r>
          </a:p>
          <a:p>
            <a:pPr eaLnBrk="1" hangingPunct="1"/>
            <a:r>
              <a:rPr lang="en-CA" smtClean="0"/>
              <a:t>Efficiency is usually calculated as a percentage.</a:t>
            </a:r>
          </a:p>
          <a:p>
            <a:pPr eaLnBrk="1" hangingPunct="1"/>
            <a:endParaRPr lang="en-CA" smtClean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4365625"/>
            <a:ext cx="6492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Example 1</a:t>
            </a:r>
            <a:endParaRPr lang="en-CA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412875"/>
            <a:ext cx="8640762" cy="4873625"/>
          </a:xfrm>
        </p:spPr>
        <p:txBody>
          <a:bodyPr/>
          <a:lstStyle/>
          <a:p>
            <a:pPr eaLnBrk="1" hangingPunct="1"/>
            <a:r>
              <a:rPr lang="en-CA" smtClean="0"/>
              <a:t>Suppose a light bulb uses 780 J of input energy to produce 31 J of light energy. What is its percent efficiency?</a:t>
            </a:r>
          </a:p>
          <a:p>
            <a:pPr eaLnBrk="1" hangingPunct="1"/>
            <a:endParaRPr lang="en-CA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0825" y="2781300"/>
          <a:ext cx="8425631" cy="4077072"/>
        </p:xfrm>
        <a:graphic>
          <a:graphicData uri="http://schemas.openxmlformats.org/drawingml/2006/table">
            <a:tbl>
              <a:tblPr/>
              <a:tblGrid>
                <a:gridCol w="418939"/>
                <a:gridCol w="3544074"/>
                <a:gridCol w="310896"/>
                <a:gridCol w="4151722"/>
              </a:tblGrid>
              <a:tr h="2511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CA" sz="3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Times New Roman"/>
                          <a:ea typeface="Calibri"/>
                          <a:cs typeface="Times New Roman"/>
                        </a:rPr>
                        <a:t>Input energy = 780 J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Times New Roman"/>
                          <a:ea typeface="Calibri"/>
                          <a:cs typeface="Times New Roman"/>
                        </a:rPr>
                        <a:t>Output energy = 31 J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en-CA" sz="3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>
                          <a:latin typeface="Times New Roman"/>
                          <a:ea typeface="Calibri"/>
                          <a:cs typeface="Times New Roman"/>
                        </a:rPr>
                        <a:t>% efficiency = </a:t>
                      </a:r>
                      <a:r>
                        <a:rPr lang="en-CA" sz="2400" u="sng" dirty="0">
                          <a:latin typeface="Times New Roman"/>
                          <a:ea typeface="Calibri"/>
                          <a:cs typeface="Times New Roman"/>
                        </a:rPr>
                        <a:t> 31 J </a:t>
                      </a:r>
                      <a:r>
                        <a:rPr lang="en-CA" sz="2400" dirty="0">
                          <a:latin typeface="Times New Roman"/>
                          <a:ea typeface="Calibri"/>
                          <a:cs typeface="Times New Roman"/>
                        </a:rPr>
                        <a:t> x </a:t>
                      </a:r>
                      <a:r>
                        <a:rPr lang="en-CA" sz="2400" dirty="0" smtClean="0"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780J</a:t>
                      </a:r>
                      <a:endParaRPr lang="en-CA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smtClean="0">
                          <a:latin typeface="Times New Roman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en-CA" sz="2400" dirty="0">
                          <a:latin typeface="Times New Roman"/>
                          <a:ea typeface="Calibri"/>
                          <a:cs typeface="Times New Roman"/>
                        </a:rPr>
                        <a:t>4.0 %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en-CA" sz="3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latin typeface="Times New Roman"/>
                          <a:ea typeface="Calibri"/>
                          <a:cs typeface="Times New Roman"/>
                        </a:rPr>
                        <a:t>Percent efficiency = ?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CA" sz="3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Therefore, the efficiency of the light bulb is 4.0 percent. </a:t>
                      </a:r>
                      <a:endParaRPr lang="en-CA" sz="3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CA" sz="3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255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165850"/>
            <a:ext cx="33210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55650" y="2781300"/>
            <a:ext cx="2879725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84213" y="5300663"/>
            <a:ext cx="2808287" cy="720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84213" y="6137275"/>
            <a:ext cx="3382962" cy="720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4427538" y="4724400"/>
            <a:ext cx="3384550" cy="1584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4643438" y="2852738"/>
            <a:ext cx="3384550" cy="1339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Comparing Efficiency</a:t>
            </a:r>
            <a:endParaRPr lang="en-CA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843588" cy="4873625"/>
          </a:xfrm>
        </p:spPr>
        <p:txBody>
          <a:bodyPr/>
          <a:lstStyle/>
          <a:p>
            <a:pPr eaLnBrk="1" hangingPunct="1"/>
            <a:r>
              <a:rPr lang="en-CA" smtClean="0"/>
              <a:t>By comparing the efficiency of different devices, we can judge both their energy cost and their environmental impact. </a:t>
            </a:r>
          </a:p>
          <a:p>
            <a:pPr eaLnBrk="1" hangingPunct="1"/>
            <a:r>
              <a:rPr lang="en-CA" b="1" smtClean="0"/>
              <a:t>Read the Label</a:t>
            </a:r>
          </a:p>
          <a:p>
            <a:pPr eaLnBrk="1" hangingPunct="1"/>
            <a:r>
              <a:rPr lang="en-CA" smtClean="0"/>
              <a:t>When buying a new appliance, energy consumption labels help you make an informed choice.</a:t>
            </a:r>
          </a:p>
          <a:p>
            <a:pPr eaLnBrk="1" hangingPunct="1"/>
            <a:r>
              <a:rPr lang="en-CA" b="1" smtClean="0">
                <a:solidFill>
                  <a:srgbClr val="002060"/>
                </a:solidFill>
              </a:rPr>
              <a:t>All large appliances such as stoves, dishwashers, refrigerators, washers, and dryers have an EnerGuide label. </a:t>
            </a:r>
          </a:p>
          <a:p>
            <a:pPr eaLnBrk="1" hangingPunct="1"/>
            <a:endParaRPr lang="en-CA" smtClean="0"/>
          </a:p>
        </p:txBody>
      </p:sp>
      <p:pic>
        <p:nvPicPr>
          <p:cNvPr id="2355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4275" y="1628775"/>
            <a:ext cx="2879725" cy="477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Comparing Efficiency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98900" cy="487362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dirty="0" smtClean="0"/>
              <a:t>This label states how much energy that appliance will use in a month or year of average use. (ex 390 kWh)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dirty="0" smtClean="0"/>
              <a:t>It also compares the energy consumption of different brands and models. The arrow on the long shaded bar on the label below the rating shows the efficiency range of the appliance</a:t>
            </a:r>
            <a:endParaRPr lang="en-CA" dirty="0"/>
          </a:p>
        </p:txBody>
      </p:sp>
      <p:pic>
        <p:nvPicPr>
          <p:cNvPr id="2458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1412875"/>
            <a:ext cx="3924300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1629313">
            <a:off x="3740150" y="2538413"/>
            <a:ext cx="21209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" name="Right Arrow 5"/>
          <p:cNvSpPr/>
          <p:nvPr/>
        </p:nvSpPr>
        <p:spPr>
          <a:xfrm rot="485885">
            <a:off x="3506788" y="3568700"/>
            <a:ext cx="2001837" cy="344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Comparing Efficiency</a:t>
            </a:r>
            <a:endParaRPr lang="en-CA" dirty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b="1" smtClean="0">
                <a:solidFill>
                  <a:srgbClr val="002060"/>
                </a:solidFill>
              </a:rPr>
              <a:t>If an appliance displays the Energy Star symbol, it is one of the most efficient appliances in its class.</a:t>
            </a:r>
          </a:p>
          <a:p>
            <a:pPr eaLnBrk="1" hangingPunct="1"/>
            <a:endParaRPr lang="en-CA" smtClean="0"/>
          </a:p>
        </p:txBody>
      </p:sp>
      <p:pic>
        <p:nvPicPr>
          <p:cNvPr id="25604" name="Picture 2" descr="http://t3.gstatic.com/images?q=tbn:ANd9GcRSyXl1OdIldUjmm98qnJcsIZnhe2Y0mb9CAONLHD-wlm2oeb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2708275"/>
            <a:ext cx="3816350" cy="390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Comparing Efficiency</a:t>
            </a:r>
            <a:endParaRPr lang="en-CA" dirty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In some cesses it is cheaper to buy a newer more efficient appliance than it is to run an old one.  </a:t>
            </a:r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4175"/>
            <a:ext cx="8789988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Units of electrical energy</a:t>
            </a:r>
            <a:endParaRPr lang="en-CA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b="1" smtClean="0"/>
              <a:t>Energy</a:t>
            </a:r>
            <a:r>
              <a:rPr lang="en-CA" smtClean="0"/>
              <a:t>- </a:t>
            </a:r>
            <a:r>
              <a:rPr lang="en-CA" b="1" smtClean="0">
                <a:solidFill>
                  <a:srgbClr val="002060"/>
                </a:solidFill>
              </a:rPr>
              <a:t>The ability to do work</a:t>
            </a:r>
          </a:p>
          <a:p>
            <a:pPr eaLnBrk="1" hangingPunct="1"/>
            <a:r>
              <a:rPr lang="en-CA" b="1" smtClean="0"/>
              <a:t>Electrical Energy</a:t>
            </a:r>
            <a:r>
              <a:rPr lang="en-CA" smtClean="0"/>
              <a:t>- </a:t>
            </a:r>
            <a:r>
              <a:rPr lang="en-CA" b="1" smtClean="0">
                <a:solidFill>
                  <a:srgbClr val="002060"/>
                </a:solidFill>
              </a:rPr>
              <a:t>The energy transferred to an electrical load by moving charges. </a:t>
            </a:r>
          </a:p>
          <a:p>
            <a:pPr lvl="1" eaLnBrk="1" hangingPunct="1"/>
            <a:r>
              <a:rPr lang="en-CA" sz="2400" smtClean="0"/>
              <a:t>The symbol for electrical energy is </a:t>
            </a:r>
            <a:r>
              <a:rPr lang="en-CA" sz="2400" b="1" smtClean="0"/>
              <a:t>E </a:t>
            </a:r>
            <a:r>
              <a:rPr lang="en-CA" sz="2400" smtClean="0"/>
              <a:t>and the SI unit for measuring energy is called the </a:t>
            </a:r>
            <a:r>
              <a:rPr lang="en-CA" sz="2400" b="1" smtClean="0"/>
              <a:t>joule</a:t>
            </a:r>
            <a:r>
              <a:rPr lang="en-CA" sz="2400" smtClean="0"/>
              <a:t>. 1 joule is a very small amount of energy so we use </a:t>
            </a:r>
            <a:r>
              <a:rPr lang="en-CA" sz="2400" b="1" smtClean="0"/>
              <a:t>Watt hour</a:t>
            </a:r>
            <a:r>
              <a:rPr lang="en-CA" sz="2400" smtClean="0"/>
              <a:t> and </a:t>
            </a:r>
            <a:r>
              <a:rPr lang="en-CA" sz="2400" b="1" smtClean="0"/>
              <a:t>Kilowatt hour</a:t>
            </a:r>
            <a:r>
              <a:rPr lang="en-CA" sz="2400" smtClean="0"/>
              <a:t>. </a:t>
            </a:r>
          </a:p>
          <a:p>
            <a:pPr eaLnBrk="1" hangingPunct="1"/>
            <a:r>
              <a:rPr lang="en-CA" smtClean="0"/>
              <a:t>1 watt hour = </a:t>
            </a:r>
            <a:r>
              <a:rPr lang="en-CA" b="1" smtClean="0">
                <a:solidFill>
                  <a:srgbClr val="002060"/>
                </a:solidFill>
              </a:rPr>
              <a:t>3600 joules. </a:t>
            </a:r>
          </a:p>
          <a:p>
            <a:pPr eaLnBrk="1" hangingPunct="1"/>
            <a:r>
              <a:rPr lang="en-CA" smtClean="0"/>
              <a:t>1 kilowatt hour = </a:t>
            </a:r>
            <a:r>
              <a:rPr lang="en-CA" b="1" smtClean="0">
                <a:solidFill>
                  <a:srgbClr val="002060"/>
                </a:solidFill>
              </a:rPr>
              <a:t>1000 watt hours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How Off Is Off?</a:t>
            </a:r>
            <a:endParaRPr lang="en-CA" dirty="0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Most electronics today do not turn completely off. Many are in standby mode which allows them to restart quickly. </a:t>
            </a:r>
            <a:r>
              <a:rPr lang="en-CA" b="1" smtClean="0">
                <a:solidFill>
                  <a:srgbClr val="002060"/>
                </a:solidFill>
              </a:rPr>
              <a:t>This means they are using electricity even when they are switched off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3573463"/>
            <a:ext cx="243046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Energy Conservation Begins at Home</a:t>
            </a:r>
            <a:endParaRPr lang="en-CA" dirty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mtClean="0"/>
              <a:t>You can make a plan to reduce the use of electricity in your home. Asking questions is an excellent start. For example: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Are lights being left on in rooms that are not being used?</a:t>
            </a:r>
          </a:p>
          <a:p>
            <a:pPr eaLnBrk="1" hangingPunct="1"/>
            <a:r>
              <a:rPr lang="en-CA" smtClean="0"/>
              <a:t>Is the clothes dryer being used for small loads like one shirt?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Energy Conservation Begins at Home</a:t>
            </a:r>
            <a:endParaRPr lang="en-CA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Is the hot water running continuously while the dishes are being done?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Is a lot of hot water being used for long showers?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Are incandescent light bulbs being used instead of compact fluorescent bulbs?</a:t>
            </a:r>
          </a:p>
          <a:p>
            <a:pPr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If we lower our energy demands, we reduce the need to build more generating stations and we avoid greater impact on the environment and major construction costs. </a:t>
            </a:r>
          </a:p>
          <a:p>
            <a:pPr eaLnBrk="1" hangingPunct="1"/>
            <a:r>
              <a:rPr lang="en-CA" smtClean="0"/>
              <a:t>Your own personal action plan to reduce energy consumption will make a difference. </a:t>
            </a:r>
          </a:p>
          <a:p>
            <a:pPr eaLnBrk="1" hangingPunct="1"/>
            <a:r>
              <a:rPr lang="en-CA" smtClean="0"/>
              <a:t>Reusing and recycling materials, conserving energy, and learning to live responsibly in harmony with our environment are key actions for living in a sustainable way.</a:t>
            </a:r>
          </a:p>
          <a:p>
            <a:pPr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Questions</a:t>
            </a:r>
            <a:endParaRPr lang="en-CA" dirty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dirty="0" smtClean="0"/>
              <a:t>Answer the practice </a:t>
            </a:r>
            <a:r>
              <a:rPr lang="en-CA" dirty="0" smtClean="0"/>
              <a:t>problems</a:t>
            </a:r>
            <a:endParaRPr lang="en-CA" dirty="0" smtClean="0"/>
          </a:p>
          <a:p>
            <a:pPr eaLnBrk="1" hangingPunct="1"/>
            <a:r>
              <a:rPr lang="en-CA" b="1" dirty="0" smtClean="0"/>
              <a:t>1. </a:t>
            </a:r>
            <a:r>
              <a:rPr lang="en-CA" dirty="0" smtClean="0"/>
              <a:t>A car produces 27.5 kJ of useful output energy from 125 kJ of fuel. What is the car’s percent efficiency?</a:t>
            </a:r>
          </a:p>
          <a:p>
            <a:pPr eaLnBrk="1" hangingPunct="1"/>
            <a:r>
              <a:rPr lang="en-CA" b="1" dirty="0" smtClean="0"/>
              <a:t>2. </a:t>
            </a:r>
            <a:r>
              <a:rPr lang="en-CA" dirty="0" smtClean="0"/>
              <a:t>A fluorescent light produces 3.6 kJ of useful light energy from 21 kJ of input energy. What is its percent efficiency?</a:t>
            </a:r>
          </a:p>
          <a:p>
            <a:pPr eaLnBrk="1" hangingPunct="1"/>
            <a:r>
              <a:rPr lang="en-CA" b="1" dirty="0" smtClean="0"/>
              <a:t>3. </a:t>
            </a:r>
            <a:r>
              <a:rPr lang="en-CA" dirty="0" smtClean="0"/>
              <a:t>A new high-efficiency brushless motor designed for electric-powered vehicles has an input energy of 75 kJ and an output energy of 72 kJ. What is its percent efficiency</a:t>
            </a:r>
            <a:r>
              <a:rPr lang="en-CA" dirty="0" smtClean="0"/>
              <a:t>?</a:t>
            </a:r>
          </a:p>
          <a:p>
            <a:pPr eaLnBrk="1" hangingPunct="1"/>
            <a:r>
              <a:rPr lang="en-CA" dirty="0" smtClean="0"/>
              <a:t>4. Answer the questions about </a:t>
            </a:r>
            <a:r>
              <a:rPr lang="en-CA" smtClean="0"/>
              <a:t>the community 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Calculating Electrical Energy 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 eaLnBrk="1" hangingPunct="1"/>
            <a:endParaRPr lang="en-CA" b="1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en-CA" b="1" smtClean="0">
                <a:solidFill>
                  <a:srgbClr val="002060"/>
                </a:solidFill>
              </a:rPr>
              <a:t>Energy = Power x Time </a:t>
            </a:r>
            <a:endParaRPr lang="en-CA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CA" b="1" smtClean="0"/>
              <a:t>     kWh        kW        h </a:t>
            </a:r>
            <a:endParaRPr lang="en-CA" smtClean="0"/>
          </a:p>
          <a:p>
            <a:pPr eaLnBrk="1" hangingPunct="1"/>
            <a:endParaRPr lang="en-CA" b="1" smtClean="0"/>
          </a:p>
          <a:p>
            <a:pPr eaLnBrk="1" hangingPunct="1"/>
            <a:endParaRPr lang="en-CA" b="1" smtClean="0"/>
          </a:p>
          <a:p>
            <a:pPr eaLnBrk="1" hangingPunct="1"/>
            <a:r>
              <a:rPr lang="en-CA" b="1" smtClean="0"/>
              <a:t>Total Energy Used = Speed That Electricity is used x How long electricity is used</a:t>
            </a:r>
            <a:endParaRPr lang="en-CA" smtClean="0"/>
          </a:p>
          <a:p>
            <a:pPr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The Cost of Electricity</a:t>
            </a:r>
            <a:endParaRPr lang="en-CA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Every method of generating electricity has an environmental cost. Any time electricity is used in any way; it is using precious resources and costing money. </a:t>
            </a:r>
          </a:p>
          <a:p>
            <a:pPr eaLnBrk="1" hangingPunct="1"/>
            <a:r>
              <a:rPr lang="en-CA" smtClean="0"/>
              <a:t>One way to see how much electricity is used is to look at an electricity meter which tracks how much electricity is drawn from the grid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The Cost of Electricity</a:t>
            </a:r>
            <a:endParaRPr lang="en-CA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Older models of electricity meters have a dials that show how much electricity has been used. The energy used is calculated monthly or bi-monthly by reading a set of dials above the disk.</a:t>
            </a:r>
          </a:p>
          <a:p>
            <a:pPr eaLnBrk="1" hangingPunct="1"/>
            <a:endParaRPr lang="en-CA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3357563"/>
            <a:ext cx="4824412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The Cost of Electricity</a:t>
            </a:r>
            <a:endParaRPr lang="en-CA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Newer digital meters, called smart meters, record electricity consumption hour by hour and send the information directly to the utility or electric company. </a:t>
            </a:r>
          </a:p>
          <a:p>
            <a:pPr eaLnBrk="1" hangingPunct="1"/>
            <a:endParaRPr lang="en-CA" smtClean="0"/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2997200"/>
            <a:ext cx="3617913" cy="349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The Cost of Electricity</a:t>
            </a:r>
            <a:endParaRPr lang="en-CA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Electricity costs are then calculated according to time of use, which includes time of day, weekdays versus weekends, and season. </a:t>
            </a:r>
          </a:p>
          <a:p>
            <a:pPr lvl="1" eaLnBrk="1" hangingPunct="1"/>
            <a:r>
              <a:rPr lang="en-CA" sz="2400" b="1" smtClean="0">
                <a:solidFill>
                  <a:srgbClr val="002060"/>
                </a:solidFill>
              </a:rPr>
              <a:t>Electricity costs more during peak times, which are the busiest times of the day</a:t>
            </a:r>
          </a:p>
          <a:p>
            <a:pPr lvl="1" eaLnBrk="1" hangingPunct="1"/>
            <a:r>
              <a:rPr lang="en-CA" sz="2400" smtClean="0"/>
              <a:t>Resources can be saved by reducing your use of electricity at all times of the day.</a:t>
            </a:r>
          </a:p>
          <a:p>
            <a:pPr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Electrical Energy Consumption</a:t>
            </a:r>
            <a:endParaRPr lang="en-CA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The electrical energy consumption for a household is the amount of electrical energy used, usually measured in kilowatt-hours.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b="1" smtClean="0">
                <a:solidFill>
                  <a:srgbClr val="002060"/>
                </a:solidFill>
              </a:rPr>
              <a:t>A kilowatt-hour (kW•h) is equivalent to the use of one kilowatt in one hour. </a:t>
            </a:r>
          </a:p>
          <a:p>
            <a:pPr eaLnBrk="1" hangingPunct="1"/>
            <a:r>
              <a:rPr lang="en-CA" smtClean="0"/>
              <a:t> </a:t>
            </a:r>
          </a:p>
          <a:p>
            <a:pPr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Electrical Energy Consumption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b="1" smtClean="0">
                <a:solidFill>
                  <a:srgbClr val="002060"/>
                </a:solidFill>
              </a:rPr>
              <a:t>To calculate the cost of using an electrical device, you can multiply the energy consumed in kW•h by the cost per kW•h</a:t>
            </a:r>
          </a:p>
          <a:p>
            <a:pPr lvl="1" eaLnBrk="1" hangingPunct="1"/>
            <a:endParaRPr lang="en-CA" sz="2400" smtClean="0"/>
          </a:p>
          <a:p>
            <a:pPr eaLnBrk="1" hangingPunct="1"/>
            <a:r>
              <a:rPr lang="en-CA" sz="2700" smtClean="0"/>
              <a:t>Example: the energy (</a:t>
            </a:r>
            <a:r>
              <a:rPr lang="en-CA" sz="2700" i="1" smtClean="0"/>
              <a:t>E</a:t>
            </a:r>
            <a:r>
              <a:rPr lang="en-CA" sz="2700" smtClean="0"/>
              <a:t>) used by a microwave oven is 0.8 kW and the oven is turned on for half an hour, the electrical energy used is:</a:t>
            </a:r>
          </a:p>
          <a:p>
            <a:pPr eaLnBrk="1" hangingPunct="1"/>
            <a:r>
              <a:rPr lang="en-CA" b="1" i="1" smtClean="0">
                <a:solidFill>
                  <a:srgbClr val="002060"/>
                </a:solidFill>
              </a:rPr>
              <a:t>E </a:t>
            </a:r>
            <a:r>
              <a:rPr lang="en-CA" b="1" smtClean="0">
                <a:solidFill>
                  <a:srgbClr val="002060"/>
                </a:solidFill>
              </a:rPr>
              <a:t>= 0.8 kW × 0.5 h</a:t>
            </a:r>
          </a:p>
          <a:p>
            <a:pPr eaLnBrk="1" hangingPunct="1"/>
            <a:r>
              <a:rPr lang="en-CA" b="1" smtClean="0">
                <a:solidFill>
                  <a:srgbClr val="002060"/>
                </a:solidFill>
              </a:rPr>
              <a:t>= 0.4 kW•h</a:t>
            </a:r>
          </a:p>
          <a:p>
            <a:pPr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1189</Words>
  <Application>Microsoft Office PowerPoint</Application>
  <PresentationFormat>On-screen Show (4:3)</PresentationFormat>
  <Paragraphs>121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Century Schoolbook</vt:lpstr>
      <vt:lpstr>Wingdings</vt:lpstr>
      <vt:lpstr>Wingdings 2</vt:lpstr>
      <vt:lpstr>Calibri</vt:lpstr>
      <vt:lpstr>Times New Roman</vt:lpstr>
      <vt:lpstr>Oriel</vt:lpstr>
      <vt:lpstr>Reducing Electrical Energy Consumption</vt:lpstr>
      <vt:lpstr>Units of electrical energy</vt:lpstr>
      <vt:lpstr>Calculating Electrical Energy  </vt:lpstr>
      <vt:lpstr>The Cost of Electricity</vt:lpstr>
      <vt:lpstr>The Cost of Electricity</vt:lpstr>
      <vt:lpstr>The Cost of Electricity</vt:lpstr>
      <vt:lpstr>The Cost of Electricity</vt:lpstr>
      <vt:lpstr>Electrical Energy Consumption</vt:lpstr>
      <vt:lpstr>Electrical Energy Consumption</vt:lpstr>
      <vt:lpstr>Electrical Energy Consumption</vt:lpstr>
      <vt:lpstr>Work on the questions and “which light bulb is best?”</vt:lpstr>
      <vt:lpstr>Calculating Percent Efficiency</vt:lpstr>
      <vt:lpstr>Calculating Percent Efficiency</vt:lpstr>
      <vt:lpstr>Slide 14</vt:lpstr>
      <vt:lpstr>Example 1</vt:lpstr>
      <vt:lpstr>Comparing Efficiency</vt:lpstr>
      <vt:lpstr>Comparing Efficiency</vt:lpstr>
      <vt:lpstr>Comparing Efficiency</vt:lpstr>
      <vt:lpstr>Comparing Efficiency</vt:lpstr>
      <vt:lpstr>How Off Is Off?</vt:lpstr>
      <vt:lpstr>Energy Conservation Begins at Home</vt:lpstr>
      <vt:lpstr>Energy Conservation Begins at Home</vt:lpstr>
      <vt:lpstr>Slide 23</vt:lpstr>
      <vt:lpstr>Questions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 Hoover</dc:creator>
  <cp:lastModifiedBy>Dave Hoover</cp:lastModifiedBy>
  <cp:revision>16</cp:revision>
  <dcterms:created xsi:type="dcterms:W3CDTF">2010-11-25T06:17:23Z</dcterms:created>
  <dcterms:modified xsi:type="dcterms:W3CDTF">2011-12-15T17:51:27Z</dcterms:modified>
</cp:coreProperties>
</file>