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7" r:id="rId8"/>
    <p:sldId id="258" r:id="rId9"/>
    <p:sldId id="269" r:id="rId10"/>
    <p:sldId id="262" r:id="rId11"/>
    <p:sldId id="263" r:id="rId12"/>
    <p:sldId id="268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E59A-BEFF-4C6A-9259-24F00D793AEC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F4C0-19A0-4EAB-9628-EADF2EB9CE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1CA1-5129-4082-9A8B-102653A994B2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BFA4-3A09-44F2-B219-B6B3668EE0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6C41-4CD2-4E29-A6AE-5EF6387941D1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77C5-F873-4248-9BE3-4144119ED7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E3B4-3803-4386-BF34-770FC77FBE9A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A686A-EB54-4B9B-A048-082D7D897D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760E-9B01-4000-8609-7F5CB5FFB6DF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A91F-202F-477F-A9AC-68488F29CE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47AE-0F00-4442-86D0-969D79713A29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48E05-3014-4B54-9C9C-8E9908F6F2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4812-213F-4D98-9779-A9B841E0B6D3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EB65B-33DD-4AB3-BF28-E654465068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EDD0-34AC-42AF-AE04-ACAA3EAF48F4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FCE4-C03D-4C92-A93F-5A83886FBB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F00E-7C77-47B4-9BEB-C8DACEA7CF73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D7-C0D2-4BA5-ABE1-C7BE62E049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3683-36ED-4E4A-ABED-9C13EC455F39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3364-2854-4E99-B331-D7AC595B37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4C8E-BDD1-4BBB-82C2-8C4E4525AF83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BA1F-CBA0-4781-8A46-EA5127C328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7A66C3-B88B-4C5B-8BCB-F3D8B2E55BB5}" type="datetimeFigureOut">
              <a:rPr lang="en-CA"/>
              <a:pPr>
                <a:defRPr/>
              </a:pPr>
              <a:t>10/05/2016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1B9B4-C45D-4831-B8D2-A08A71B952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conductors </a:t>
            </a:r>
            <a:r>
              <a:rPr lang="en-CA" dirty="0" smtClean="0"/>
              <a:t>and insulators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 smtClean="0"/>
              <a:t>SNC1P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Electrical Insulators and Conductors</a:t>
            </a:r>
            <a:endParaRPr lang="en-CA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4000" smtClean="0"/>
              <a:t>Materials that only allow some movement of electrons are called </a:t>
            </a:r>
            <a:r>
              <a:rPr lang="en-CA" sz="4000" b="1" smtClean="0"/>
              <a:t>Fair Conductors. </a:t>
            </a:r>
          </a:p>
          <a:p>
            <a:pPr lvl="1" eaLnBrk="1" hangingPunct="1"/>
            <a:r>
              <a:rPr lang="en-CA" sz="3600" smtClean="0"/>
              <a:t>the electrons do not move as freely as in a conductor, but they are not held almost in place as they are in an insulator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Conductivity of selected materials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568951" cy="5589240"/>
        </p:xfrm>
        <a:graphic>
          <a:graphicData uri="http://schemas.openxmlformats.org/drawingml/2006/table">
            <a:tbl>
              <a:tblPr/>
              <a:tblGrid>
                <a:gridCol w="2856317"/>
                <a:gridCol w="2856317"/>
                <a:gridCol w="2856317"/>
              </a:tblGrid>
              <a:tr h="93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Times New Roman"/>
                          <a:ea typeface="Times New Roman"/>
                          <a:cs typeface="Times New Roman"/>
                        </a:rPr>
                        <a:t>Conductors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Times New Roman"/>
                          <a:ea typeface="Times New Roman"/>
                          <a:cs typeface="Times New Roman"/>
                        </a:rPr>
                        <a:t>Fair Conductors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Times New Roman"/>
                          <a:ea typeface="Times New Roman"/>
                          <a:cs typeface="Times New Roman"/>
                        </a:rPr>
                        <a:t>Insulators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Times New Roman"/>
                          <a:ea typeface="Times New Roman"/>
                          <a:cs typeface="Times New Roman"/>
                        </a:rPr>
                        <a:t>Copper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Water with dissolved minerals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Rubber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3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Times New Roman"/>
                          <a:ea typeface="Times New Roman"/>
                          <a:cs typeface="Times New Roman"/>
                        </a:rPr>
                        <a:t>Aluminum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Moist Air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Wood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Times New Roman"/>
                          <a:ea typeface="Times New Roman"/>
                          <a:cs typeface="Times New Roman"/>
                        </a:rPr>
                        <a:t>Iron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Human Body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Plastic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3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Times New Roman"/>
                          <a:ea typeface="Times New Roman"/>
                          <a:cs typeface="Times New Roman"/>
                        </a:rPr>
                        <a:t>Mercury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Carbon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Pure Water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Times New Roman"/>
                          <a:ea typeface="Times New Roman"/>
                          <a:cs typeface="Times New Roman"/>
                        </a:rPr>
                        <a:t>Other metals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Times New Roman"/>
                          <a:ea typeface="Calibri"/>
                          <a:cs typeface="Times New Roman"/>
                        </a:rPr>
                        <a:t>Soil</a:t>
                      </a:r>
                      <a:endParaRPr lang="en-C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Times New Roman"/>
                          <a:ea typeface="Calibri"/>
                          <a:cs typeface="Times New Roman"/>
                        </a:rPr>
                        <a:t>Metal oxides such as rust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Water as a Conductor</a:t>
            </a:r>
            <a:endParaRPr lang="en-CA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125538"/>
            <a:ext cx="4914900" cy="5732462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rgbClr val="002060"/>
                </a:solidFill>
              </a:rPr>
              <a:t>Water is an insulator only if it is pure. </a:t>
            </a:r>
          </a:p>
          <a:p>
            <a:pPr eaLnBrk="1" hangingPunct="1"/>
            <a:r>
              <a:rPr lang="en-CA" smtClean="0"/>
              <a:t>Most water has dissolved minerals in it, so its conductive properties change and it becomes a fair conductor. </a:t>
            </a:r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</p:txBody>
      </p:sp>
      <p:pic>
        <p:nvPicPr>
          <p:cNvPr id="20484" name="Picture 2" descr="http://mypages.valdosta.edu/shickle/My%20Pictures/lightning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557338"/>
            <a:ext cx="37068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Water as a Conductor</a:t>
            </a:r>
            <a:endParaRPr lang="en-CA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125538"/>
            <a:ext cx="8686800" cy="5732462"/>
          </a:xfrm>
        </p:spPr>
        <p:txBody>
          <a:bodyPr/>
          <a:lstStyle/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Do not copy</a:t>
            </a:r>
          </a:p>
          <a:p>
            <a:pPr lvl="1" eaLnBrk="1" hangingPunct="1">
              <a:buFont typeface="Wingdings 2" pitchFamily="18" charset="2"/>
              <a:buChar char=""/>
            </a:pPr>
            <a:r>
              <a:rPr lang="en-CA" smtClean="0"/>
              <a:t>This is why you do not want to be in a lake during a thunderstorm. </a:t>
            </a:r>
          </a:p>
          <a:p>
            <a:pPr lvl="1" eaLnBrk="1" hangingPunct="1">
              <a:buFont typeface="Wingdings 2" pitchFamily="18" charset="2"/>
              <a:buChar char=""/>
            </a:pPr>
            <a:r>
              <a:rPr lang="en-CA" smtClean="0"/>
              <a:t>This also why you should not use water to try to put out an electrical fire. </a:t>
            </a:r>
          </a:p>
          <a:p>
            <a:pPr lvl="1" eaLnBrk="1" hangingPunct="1">
              <a:buFont typeface="Wingdings 2" pitchFamily="18" charset="2"/>
              <a:buChar char=""/>
            </a:pPr>
            <a:r>
              <a:rPr lang="en-CA" smtClean="0"/>
              <a:t>You also need to take care not to operate electrical appliances near water or with wet hands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Hands on lab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Obtain the following </a:t>
            </a:r>
          </a:p>
          <a:p>
            <a:pPr lvl="1" eaLnBrk="1" hangingPunct="1"/>
            <a:r>
              <a:rPr lang="en-CA" dirty="0" smtClean="0"/>
              <a:t>Electricity kit</a:t>
            </a:r>
          </a:p>
          <a:p>
            <a:pPr lvl="2" eaLnBrk="1" hangingPunct="1"/>
            <a:r>
              <a:rPr lang="en-CA" dirty="0" smtClean="0"/>
              <a:t>DO NOT MIX KITS</a:t>
            </a:r>
          </a:p>
          <a:p>
            <a:pPr lvl="2" eaLnBrk="1" hangingPunct="1"/>
            <a:r>
              <a:rPr lang="en-CA" dirty="0" smtClean="0"/>
              <a:t>ONE for every 3 students</a:t>
            </a:r>
            <a:endParaRPr lang="en-CA" dirty="0" smtClean="0"/>
          </a:p>
          <a:p>
            <a:pPr eaLnBrk="1" hangingPunct="1"/>
            <a:r>
              <a:rPr lang="en-CA" dirty="0" smtClean="0"/>
              <a:t>Find </a:t>
            </a:r>
            <a:r>
              <a:rPr lang="en-CA" dirty="0" smtClean="0"/>
              <a:t>out what conducts in the </a:t>
            </a:r>
            <a:r>
              <a:rPr lang="en-CA" dirty="0" smtClean="0"/>
              <a:t>classroom</a:t>
            </a:r>
          </a:p>
          <a:p>
            <a:pPr eaLnBrk="1" hangingPunct="1"/>
            <a:r>
              <a:rPr lang="en-CA" dirty="0" smtClean="0"/>
              <a:t>Make a Table and write down what does conduct and what does not. </a:t>
            </a:r>
            <a:endParaRPr lang="en-CA" dirty="0" smtClean="0"/>
          </a:p>
          <a:p>
            <a:pPr lvl="1" eaLnBrk="1" hangingPunct="1"/>
            <a:r>
              <a:rPr lang="en-CA" dirty="0" smtClean="0"/>
              <a:t>Are their similarities between things that conduct and things that don’t?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Coulombs </a:t>
            </a:r>
            <a:endParaRPr lang="en-CA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pPr eaLnBrk="1" hangingPunct="1"/>
            <a:r>
              <a:rPr lang="en-CA" smtClean="0"/>
              <a:t>Charles-Augustin de Coulomb was a French physicist who worked with electric charges and made several important discoveries. </a:t>
            </a:r>
          </a:p>
          <a:p>
            <a:pPr eaLnBrk="1" hangingPunct="1"/>
            <a:endParaRPr lang="en-CA" b="1" smtClean="0">
              <a:solidFill>
                <a:srgbClr val="002060"/>
              </a:solidFill>
            </a:endParaRPr>
          </a:p>
        </p:txBody>
      </p:sp>
      <p:sp>
        <p:nvSpPr>
          <p:cNvPr id="11268" name="AutoShape 5" descr="data:image/jpeg;base64,/9j/4AAQSkZJRgABAQAAAQABAAD/2wCEAAkGBhQSERQUEhQWFBUUFxgVFBcUFBQXFRQUFRUXFBQUFBQXGyYfFxkjGhUXHy8gIycpLCwsFR4xNTAqNSYrLCkBCQoKDgwOGg8PGiwkHyQsKiwpLCkpLCwsLCwpKSksLCoqKSksKSwsKSkpLCkpKSwsLCkpLCkpLCwpLCwpLCwpLP/AABEIAPQAzwMBIgACEQEDEQH/xAAcAAABBQEBAQAAAAAAAAAAAAABAAIDBAUGBwj/xAA9EAABAwIEAwYDBwMDBAMAAAABAAIRAyEEBRIxQVFhBiIycYGRE6HwByNCUrHB0YLh8RRicpKisuIzRHP/xAAZAQACAwEAAAAAAAAAAAAAAAAAAQIDBAX/xAArEQACAgICAQMDAwUBAAAAAAAAAQIRAyESMQQiQVEyYZETobFCcYHB8AX/2gAMAwEAAhEDEQA/APDgjKc2mTJAJjeOHBMIQAShKJKEIAKTQkEU0ACkEiUkgBCKRRa4+6YCQKOlPp0S7YE+QJ/RD0BEQitKj2cxD/DRqH+g/uhiOzmIpiXUagH/ABP7Jcl8jpmbCSeafNNhMQ6m08EH9E0ORlMBAIygUEAGUkAiEATB9vJLV68foKNpRBv/ACgdk9YTN5iPXp9ck1lVw8LiCd4MIbRfrH8ogfqgkmQvqJhKcSgQkyAAUSkkkAJT2H5JpQQAkUIU2GwznuDWiSTYIGiMNnZdN2V7A4jGkFo0M41HDu+g3K7HsR9lJJZWxW3iaybHlPFeqMoNYA1gAAiwWbLnUdRLI47OPyL7K8LhwPiffP4lzQB6BdLhsqpUhFOkxo6NH8LRa1O+HKxSnKXuXJJFMt6JlTDMcLhXvhqCpTULZLRwPbLshQqCzO9wIs4ev8ryjO+ztXDuOppLODuB8+RX0RVwwO9/NY+Z5M14IIkHgRPorMfkOHfRJ44yR886U0ldh2u7GOwxL2AmnxHFv9lyLgunCamrRjnBxdMASlKU7Vw9vNWEBhRSJTmhAAATkA5E39UDHg8Pb+VJ9eR9FFpMfwfkpJBEcfPfz6oGiqjKakkRDKKaiEgCgkSkAgBzBdet/Zv2Pa3TWqgSB3OPW/CfJcH2NyT/AFFduqdDbujc8gPNe45eQGCBpgAAC0ACICyeRkrSNGOGrZu0yB5+cn1TuKr4V8yPqVYhYmTROCnSo2hOlIkwuKhe1SkKJyi2CRWqKBzZBVpzVXe1V2Wox80wLXtLSJkbLxHtZkRw1UgDuOu39wvfntlcF9o2Vh9EmLt7wWjx8vCVewSjzjR5Ad0kn7oLsHNCXIhybCKLAICkJ5KJPYUxoQRFiZSn+6BQSIkkklEgJJJFACTmtQlamTZearu6PxNaTyDyQD5TZJulZKMeTo9I+zTItDPiVH6XPa0NAALg0Sbki24MdQu6I0794czv/wBqwspwgbRbqcGOcJdAl25AaBwCv0A3akATz08OpXMm3J2bUq0jZwuJ6e0q+42lZdDAOAkvB6QYB91covJ8RB6AKtiLTKicHKFpUoUQHgpjk8FB1QJCK7goHyrLnclE70VRYVawXKdqBqYbH0ldhU2XMZ/XaLFwEdU1pl2Ps8NzXCfDquHCbeW/7qmQuk7WYf7wEcQfWDa3kR7LnCF3IPlFM52WPGbQoKQCEoteRtZTKwJyaigaHFIlJKEwIkkkkiAkUEkAOauo7G4UmoY1CBwHdcJu0k+hXLtXadhKZc4kkyPCJ7oG7nO+Q6qvJ9Jbi+o9GysGx2m99hytutPEVYcO7B4FsQ7n6jksQ4o043I5tN54mLSrDs1naXHh3SDO1weK5zTNJuYao9ztGmAD3jPi6DorbhpI+axqOLcGl9S21hMnkLcbFX8NX16Z4kiOQETJ4qtjNOkePNSOfAP0T0CEKvUxWncfJQsaRXzCo+Jc8MaLkDl1PBcHneOJM0qlUcnBpLQRxBiF0WcZq1up9VpeymC/4bbl0Dc8A0dVSybtXVxlSpS+FTptY3UA7U4ObOjxA93pa6Ixk7kjTFxgtmXkPbbEUXaMQBUZweBD+mpvLqu+weMbVpa27EmOq5GvkraocC0tiB/xdMWI3BXaYXBNpUqdNg7rBHrufmVGT5bFmUErRxnbLtK8RQw0/FfYwCTTaBcwNyVyNLJS0/ePql53D5E8+6VuZlnFXC1MS+lRmo+s+marhIa1gGimANpBkk7pmOOIfTpPrNa9z26iA0sdTudybERB4bq71RiqJQ48qOK7SYFzGt70gOtzEjafRc08X/ldv2rpH4APJzfPiuTxNOA0cDcc77/4XQ8efLGYvIj6ykGoaVJri43CBcTdaDLQISKICRQMRCbKcg0T9H9kCIwEEkYQQAikQkAgAhd92PyioaWtpDNXEmJDbw0bmT+i4Nh4rtOz2eBtBwHAgEcNBdJjpf5KrLfEvwrZ2eEpa/GTDWlxHO5iDvEBWaeJYx7RES1rmm8EkggT6R6rlq3aZlGQ0TILXiRzJmJuP5Wbgu0YqvZScYuGh5t5W9lmcG9s0cWeoPzKg4CSO6fCZBgtI48QDspMpxbS/SCZHeEiJBsSOdv0WA/so9w7riXDcT4hwIK3sqwIa2k6CJZxmQRY73v/AAsTlF9FzhXZ01MhP+GCqLKl1bp1kJopaGvpD9jtcdeap/6Cm2fh02snfQxrZjaYC0YlN0pPoEyrh8v4u8w3gOpVmLFB1YDdND5UFroe2c1mVZ9HFd092s3UR/vYA038o9kMRlr6tzaeZJPsVY7UYYljajfFSOrrpNnD2Qo5gNAPRQbZrV8U4nEdscvDaVRoH4dQ43aZXnFWvqPQDSBw/wAr0jtjjJp1J4tI94C81LV1PC+go8lepEDmymSp4seqiIW4xSiDqnAowk5qBUM9OibCkKY4SgiyKEkpShBWIIpQiEDHN29VNRxBbsY/v+qg1IhBKLaeiU1CeM/UqRr+v8dIUDCnt/cJUWJ1s9X+zztWag+FVmWQGVIgEW7jua9AxYILZ4kj3XguGzgUBSBEgt1GN5LjPyDV6X2QzZ+KIPx9bKYkNLBrIEapdO7QQeovK5mfBxlyXRshPnG72jsA9SNqqINkIRCygXqeIlCviQ0Sf8qvRKLgAdRuR4eg6dUnsKQ2Td7gejeMc1Uw3aag55p6tLwYhwLTPkd1epP1AngqmOwbKgiqGneNUSPIm4Tqhpp9odnmOpsaSSI0km/CFwmW5pqpj1I8ks/ykio1nxXEEAlhcDHSRc+SYMEGsHRDSrZsxx4rRh9rcb92G8XO+Qn94XHvFh7RK2u0WJDqxEyGtj1WKT9f3XW8eCjBGTPLlMgI+t02VMfZB0R+q0GSmRDijUanBqL2fNAURRKY4c0952TXMTsraZAiEoSQipDglCEpAoGFJKUSkNDqdlLGx9f4UIViju0H8wnykJrsmuhuKrams5tlp8gZB+ZVzIO0FTCVm1KTiCN42I5fXNZ+KZBhQgokk1RWpOLtH0L2Y7WUsZTDmd1w8dPi08x/t/Rb2kFfNWVZq+hUD6boI9j0K9h7IdvmYkBryG1BwnxLlZ8Dg7XRvxyWTrv4OveC1R1jrGmd9/7J4xIcEx8NuPVZSRMMK1oAaXgctbiOu5WNmNKg2731Z4Q5x+QWy12oKM5RRMl41HqSPLYpN2ThPicLicuaaktc5zD4te/pxSrkNaYEDeOS3c2ytlMTTJjkbx5Lju0+YfDoOixf3R67mOgRCLlNI2vJyjfwcXiCKj3EG8kn+3Toqr54bBNy8/ebrpaeTis06e69oA6O/grsOax6ZhxwedconOEW+rdFEaasuED1/wA3UW5j/CuKWiI+qkLp4JrmoilccEyBG8IBv1dTaBxumOcOR90EWimjKARlBlElKEJIGEJybClpUSdkEkrHUWajC6fL+zWrm97QKlRoMNYzcHVMlxAJjyWflWCBIBaSNzcA/PgtbHdoDTdVpgPvDToIGoNjTLgJ2AlZ5zldJG6OFKHKTRj43I3a8QJn4Ly0GI1QST5Q0SsNzVpPzV5cCIaGkkC9yZkuJ3J4k80zG0AR8RnhO4/I48D05FXJyv1GWUIten27M+FLQxBYQ5pgjYhMc1NU2Up1tHonZv7RXNAbiJIkAPHD5fXRei4PMhUp62uD2cSNxP5hw89l89NrENiTG8TaRx+a7T7Lu0Bo4pjXOOh5AIJ7sGQRHKHE+ixZvGjXJG3Hnc/TL8nrFPFgGxHkljM3aGm91azXsrTfJpONF17Aaqc8yw7f0lc1iOymKuA+g7e4NWf+mLe657xOzRCeN9j8VmEsibmwHTryXAdtnamNi4aY858R63XcM7MPF69UAC5DRpHr+Jy4jtlUBa4MA0gx6SBPyVvjxqZZkknBqJy9Cndrh6+h4LrstJYXb3afkCQuTy4SI9vNdNha0sg7gG43sN/JafINHhKo8l/2jmmEaW+V/MkqM+3ki0HTf63KZrW1o5q3FBd/ZNLOOyD3E/5TdZRZFtWP1KJzknOugUyEmVwjCexkmy125AWsL3mzYEAHxEA6ZPGCNp3SckuzPCDl0Y0KelgnO2B9bLcp5Xo3bp6Ed4SYEkjfp1V/D5WNUPEc9i79VVLKkaoeN8s57DZVJvw9uq2cNlQFi6ByiR5rfw+WiJJvM3cZ9yVfdhgA46dUwIL3FzttgJsOZhZp57NUccY9GJQy8NEj4T44Xny0j6uq+UZ3Tw+NqOdDmvp/CJEGHQ2SJ4d0j1UucZrSjQ6WgwIpuHcuZNvHz4+a5LMMAaZF9TXXa8eFw6denBTwpyvkR8iSUVx38kuakW7oa7U6wFtJuIngquCxZY7YEEQQdnDkVDUTA5a0tUc5z9XJaNHGYJsfEZdh4cWE/hd/PFZxarGExpYbXBsQdnDkQrNXBteNVL+ph8TfL8wSTrTJNKe4/gzSrOX4s03tcPwkH53UL6cJRCl3orTadn0j2W7SCvRGst1NAvHiEbnqr2KzAEWJPQWBXj3YrO3NY2DDqZA8xvf5he1HC0qzGu0tIcA4Ed03E2cFyckGpNHQnSal7M5fOcY0MJd3RtM3mfC3r1Xnecs+4qveI12aLWvYBehZ7kwabVCWgyQ6DpjjJXB9oaLqwIY10am06bbkuce8T529EYq5UWqnE5jBUu6DF5/RdFQAayo9wuGkGeA0GRHnCq4HLXUtLajS125DhB57FSdqMVpo6bAvMeg7x97BTySc8qgvk6ONRw+O5/Y5fDmQRx8/rmloFlRburtB9ongIP7FdJo4OPJfpY14t/ZMBsrFWmeIjlPGOSrFqGWgKaAnqFMpkdEzKdOkuaGAkO+G5x+I9kjxADuyOfsu2OW0w2o1zddOodbalLV3dcBwc0GY2Ivxg3VXLMoBBeT3HkjXqBrYgk3DIsynqBBOxsp2Mqsa1zHjgQBHdBcNoIgXDR13C5+SbbNcYpLQW5eYaGVnQO6ARUsNgCBqh0xMcTHBS0MmqGSDMnVZjocXA3JMC4A4fi6JlPNKzNLRVAuCIYAdL2uNMiXzJ1u/6rKlisdiHkNNZwBABY1oDi5rgHM3tIDYG9lCrJbRLmdNlCqDXc3RBbpbUGrXLiC5oiGQ3nMkeS5fNu2IgsoN0M58fnc+vsrrezQL6jasgOYalNznNbrE98sc4957TILYkxwXHY3Cmm9zHbtJBWjFji3spy5ZxWvyMfWJJJMyreAzLSCx41U3bt5H8zeRWciCtfFNUYlNp37lzMcHpgg6mOktdz5zyI4hUiFo5fjBDmVLsdHUsP5m9f1VbF4UscQb8QRsQdiEl8MlKKa5R6/grhSipBkGPJRIJlRqf65tS1Wxt32i/wDU3ZyhxWAc0ahDmHZzdvUfhPQqmCrOFxj2GWmJseRHIjio1XRdzUvr/JdyLGfDqiTpDoaTyvYx0K9i7E585xFAmLHTc91zZLmD5kLx1lSk8d+abubRLCerdx6LtOyWLdTqUqgc15a4NJa4Eubtdp46Zb7HgsudLtmvEm4OC3W0d3nuPIMGb7EtsR0MwsfKcPrqCpFqZcKf/Nwhz79JE9V1eKwjKrSxzTpJtO4J5G8OE7zdMyvL6eGptEh7gSCT+GL2HMzMrGgUtVRZqZHSxFJjarbMvr2MkGYcdxLp5WC8c7X5E5uJcyqS2nRbIduXB41tI9Ilezsxpe68QL3n0J4mOS8b+1/Hg43Q1zyQxvxNQ0s1QIFNsTEAX5laMSUpentC/VcIOMvpfscG5WcDpLocQ0G0m4Hn0VQlFpXRfRhUqdnRNfTYzUahc/bTuIngOUDdZ+Kow1rmnU08Yu127m+nzEKyKo0UzEkCRv8AhdcXncT0VeruQPCSIteCSWn0NvVVR0bJ/Ypxuok99iQf7qMqwzN2e0Cg006c2a9pp0yHVYbQYJqPHxB3NVhuOCixddu9w6s5tJrZsdTvhyJuAGtefFfuzsCqZxs1AwOLfh0APHqGqqQX+GNEMbtJi0goYCjrrYeoZboqiI7g0hnOQATpmevFc1rZvjHRczrDNZWrPiQASAbT8F1MMYCfEO46Le6uPyZl3TMEwNhocA8XAESwu5+SbrFWqWXAc6tTMFoEO1OafAATba0wpcHXJoC0kUebiZoOLHEd2fAdp8iVFtjr2ZBmOWBgmmGtqzroOAawiowDWyXaY1tvt+I8V5v2voN1U6rRDajQd3Oi0gOc5olwuDvsvQsRjS802t094Ets53fp+AgPF5BIgSLi02XAZrh3ONRnCmXVmB3i0kjUwbARJdAHBXeP3tleZehnLlBEoLcc4kpsJk8t1pD7ykW/ipiW9af4gecbjoSstroVrLcZ8OqxxuAe8ObTZw9iUn8onB0/s+yw/I3jDsrmNNR7mNF5JYLk8ALx6FZhXTVMe2lSfh3EgsqfEpkCWvaRYO9DIN91zTihNvsJxURqSSSZAMqWhV0kEGCOIKhRBQNOuj3zsNnxxOEY6oHa2n4JdA0OLWNI74tN+I4wtrE0tZa0O07zMG7RIBg33O3JebfYvnYFSvhXuGis3U1jp7z2g6tJ4HRJv+Vd3h2uY9skONN4AP5mHZrhG94m8yuZnxpTpG3HLkrNmjRc0RAcQOBv56YErxv7VstqvxlXEAE0h8NmomwcBp0xwu11hsPNexZ3U+6hhF4Mv2AP4gRdpv8AJeYdvc+w1Oi/CkNxNee843ZRJGoPpPb4nXiPOVPx4uMivJuOzzAKepVBDQBGkGSOJkmT+ihKDXLomU0MJUloH5TPGINjJUjmWix0nSYNjJtEbqngxJifLz3C0HE6pdfWAbgSTt7b3UGtmuErjsr4rDktD+Vnm8TcD1OkqgVv0iIIdsAA6LDTZpnmQb+6xKgEmNpPsnF3oryxp2ej5bQNStV379QUp3IBAmJO+kReYW+1obiMMxo/DUqQ07NDLXDTEAi0LhMl7ZMoOJDCCXmpJMgOIIiALiCLreqfaJQL3aWuvRbTY9zWnS6O/ItY7enVYpY53dGz9SLpWaeQYjWS9u7KrTs8jS6qWgljN7TvHRXBXDRSBB71WtTtt960kQ6Y+QPQrJ7MZphqLW0xVaalQt1lpcA0U36vENg60RedUhRZ9mGvDfGpuLg3EDS4RA095x5zIidjNoVTi+VFqd7ZYxY0Umlpj4dQnZxjVDgL93gbCDzlczmtfRiJERTeWOuQ0seSL6Y7sHaV1GYgOD2arPYKo75I0h2mdIs7e0wRFlymZv1zqBBLHT3Zj7tpNzJJlhMHabKWFb2LK/SctmOF+HUe0GQCQD0myqrTzjE/EIfxLQDebgAG5APv7lZq6C6OVJUwJzN01OaFIiamYnUyi/eWaD50yW/+On3WUtIGcPH5Kh/72/8Aom5nklSgWtqaQ4ta+A4EtDrgOjY9FBFuRXT+xnlBEhJSKgIhBEFAG32PzF9DG0KlManCo1oBEhwf924eocV7bmTSKr2sEuc8MaOZaefsF8+YfEFjg5pIc0hzSNwQZBHqvY8v7aUK4ZW1OmkGmsXga3PDBqcALEucD8ll8mN0zV4+3Rifa32lFQ08PTmKMh5gt1PAAcADu0FoPmvNgJWp2kxpqVnOcSSSXOJ4lxJM/JZTSr8SqJDP9bivYmbgnFpcGuIG5iw9VAWLt2N1UaLZIHQTdrbCP3WLmuFD6hixm9t+duaqh5HJ0zdl/wDNcIKUXfX7lXC5ZUa0VCx2izpMRvpB634KWrBZq4tdEd7YyRfYRJsuhNUPpllnAMIAd4QGsMeUbyuXwmJGl7SYmD+K7m+EAbEmeKeLI8l2ugz+PHxuMb7RLSq6GHUJkuDbb6mgG/SQsp26nxL+8YmOH1soGu5q9I5+SV6GhycHJiSZUPDyDMqT/Vv06dRiZiTE+SiQQ0NNotUMyeydL3N1DSdJiRvB6WHsg/MHuJJcZI0k8YIiPZVE4FJJDcn8hdUMRwTQUEkERJ7ExFqANHDGadUdGu9Q6P0cp80zsVhJYA9wGt3EuDnO1DkSCAfJQZeJZW//ADJ9nNKzio1bsvk2or/P8sRKSCSkUCSSSQAQVsZDidNWDcPaR0ncfosZW8I+HA8iCoyVxaLcM3CakvlCzN81XfXAKs1SYrxu8yownHSRGbuTbO3yuoDh6dw2C2D7h3vEeqxsY3vzMd6CPJLK86DKYY5sgGd4BAM6ZjmonnW8uDTuSbjnPsscMbjJt9HeeeM8MVHb1ZbwlSWVHyQAIaBuSe6JPALAcwgx9dFpNxwLQwWlw1cjf+SCq2aM0vjpB9Fohae/cweU1kgpJ3VfuVi7monBPN7pivOcwIgIFEFREOL5iLcLJxIPT+eKYHxsmpgEhGBHVBolIiyYDUkklEBJzU1EIA0sB/8AHWP+wD3qMWe5q0sKYw1U8XPY30hxP7K/2grU3inoa1gbSADWgCCHu8RFyYO5uVDlTovcW4r7L/bObSRKUKZQBJFBACRBQSQA4lNSSQA9gJsFtZLSMVQCD9059rmxiDyN9lj4aoWuDmmCLggxt1W01oDXHRoLHaiXEyQ9o+HTDSJBEEzy9FGatUX4J8JcillmWvrVGsaD3iWg7CYm5NgnZ3WDqri2YsCXAAyAAZA2Mgn1V/AtApwXaX1nsDLWa1kl1Qk2vMAcYlYld1zvczvvN0/eyNtRcfkhlOPkmKQBTWyoVZkE+ZHsmcEklEBqSSSACE9wsPVJJSAYUEklEBJzUkkAaX/1W/7qpn0a2P8AyKoOP16JJJR9yzI9r+yIykUEkysSSSSAEkkkgBJJJIA1MoEan7lmktm4BJ3jY+qu5u2IuT8UNqPJMkujef6j7pJKLNGP6GO/0gbhRUkyHOgGNIIcGyBHILCri/oP0SSTRD+kiT2JJKaK1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11269" name="Picture 7" descr="http://www.nndb.com/people/777/000091504/coulomb-1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141663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04800" y="1125538"/>
            <a:ext cx="5059363" cy="5472112"/>
          </a:xfrm>
        </p:spPr>
        <p:txBody>
          <a:bodyPr/>
          <a:lstStyle/>
          <a:p>
            <a:r>
              <a:rPr lang="en-CA" b="1" smtClean="0">
                <a:solidFill>
                  <a:schemeClr val="tx1"/>
                </a:solidFill>
              </a:rPr>
              <a:t>1. When two charged objects are placed closer together, the attraction or repulsion increases. </a:t>
            </a:r>
          </a:p>
          <a:p>
            <a:pPr>
              <a:buFont typeface="Wingdings 2" pitchFamily="18" charset="2"/>
              <a:buNone/>
            </a:pPr>
            <a:endParaRPr lang="en-CA" b="1" smtClean="0">
              <a:solidFill>
                <a:schemeClr val="tx1"/>
              </a:solidFill>
            </a:endParaRPr>
          </a:p>
          <a:p>
            <a:r>
              <a:rPr lang="en-CA" b="1" smtClean="0">
                <a:solidFill>
                  <a:schemeClr val="tx1"/>
                </a:solidFill>
              </a:rPr>
              <a:t>2. When the charged objects are moved farther apart, the attraction or repulsion decreases. </a:t>
            </a:r>
          </a:p>
          <a:p>
            <a:endParaRPr lang="en-CA" b="1" smtClean="0">
              <a:solidFill>
                <a:schemeClr val="tx1"/>
              </a:solidFill>
            </a:endParaRPr>
          </a:p>
          <a:p>
            <a:endParaRPr lang="en-CA" smtClean="0"/>
          </a:p>
        </p:txBody>
      </p:sp>
      <p:pic>
        <p:nvPicPr>
          <p:cNvPr id="12291" name="Picture 2" descr="http://zebu.uoregon.edu/1999/ph161/charg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963" y="1341438"/>
            <a:ext cx="36020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In his honour, the metric unit for electric charge is named the </a:t>
            </a:r>
            <a:r>
              <a:rPr lang="en-CA" b="1" smtClean="0">
                <a:solidFill>
                  <a:schemeClr val="tx1"/>
                </a:solidFill>
              </a:rPr>
              <a:t>coulomb (C)</a:t>
            </a:r>
            <a:r>
              <a:rPr lang="en-CA" smtClean="0">
                <a:solidFill>
                  <a:schemeClr val="tx1"/>
                </a:solidFill>
              </a:rPr>
              <a:t>. </a:t>
            </a:r>
          </a:p>
          <a:p>
            <a:pPr eaLnBrk="1" hangingPunct="1"/>
            <a:endParaRPr lang="en-CA" smtClean="0">
              <a:solidFill>
                <a:srgbClr val="002060"/>
              </a:solidFill>
            </a:endParaRPr>
          </a:p>
          <a:p>
            <a:pPr eaLnBrk="1" hangingPunct="1"/>
            <a:r>
              <a:rPr lang="en-CA" smtClean="0"/>
              <a:t>One coulomb equals 6.24 x 10</a:t>
            </a:r>
            <a:r>
              <a:rPr lang="en-CA" baseline="30000" smtClean="0"/>
              <a:t>18</a:t>
            </a:r>
            <a:r>
              <a:rPr lang="en-CA" smtClean="0"/>
              <a:t> electrons added to or removed from a neutral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Conductors</a:t>
            </a:r>
            <a:endParaRPr lang="en-CA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CA" smtClean="0"/>
              <a:t>Another way to group materials is by their conductivity. </a:t>
            </a:r>
          </a:p>
          <a:p>
            <a:pPr eaLnBrk="1" hangingPunct="1"/>
            <a:r>
              <a:rPr lang="en-CA" b="1" smtClean="0">
                <a:solidFill>
                  <a:schemeClr val="tx1"/>
                </a:solidFill>
              </a:rPr>
              <a:t>Conductivity is the ability of materials to allow electrons to move freely in them. </a:t>
            </a:r>
          </a:p>
          <a:p>
            <a:pPr eaLnBrk="1" hangingPunct="1"/>
            <a:endParaRPr lang="en-CA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836988"/>
            <a:ext cx="453548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051050" y="5805488"/>
            <a:ext cx="3816350" cy="6477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011863" y="5876925"/>
            <a:ext cx="273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/>
              <a:t>Conductor</a:t>
            </a:r>
            <a:r>
              <a:rPr lang="en-CA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Electrical Insulators and Conductors</a:t>
            </a:r>
            <a:endParaRPr lang="en-CA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Materials that allow electrons to change positions are called </a:t>
            </a:r>
            <a:r>
              <a:rPr lang="en-CA" b="1" smtClean="0"/>
              <a:t>conductors</a:t>
            </a:r>
            <a:r>
              <a:rPr lang="en-CA" smtClean="0"/>
              <a:t>. </a:t>
            </a:r>
          </a:p>
          <a:p>
            <a:pPr eaLnBrk="1" hangingPunct="1"/>
            <a:r>
              <a:rPr lang="en-CA" b="1" smtClean="0"/>
              <a:t>Conduction </a:t>
            </a:r>
            <a:r>
              <a:rPr lang="en-CA" b="1" smtClean="0">
                <a:solidFill>
                  <a:srgbClr val="002060"/>
                </a:solidFill>
              </a:rPr>
              <a:t>is the movement or transmission of electrons through a substance</a:t>
            </a:r>
            <a:r>
              <a:rPr lang="en-CA" smtClean="0"/>
              <a:t>. </a:t>
            </a:r>
          </a:p>
          <a:p>
            <a:pPr eaLnBrk="1" hangingPunct="1"/>
            <a:r>
              <a:rPr lang="en-CA" smtClean="0"/>
              <a:t>Examples: metals such copper and aluminum. </a:t>
            </a:r>
          </a:p>
          <a:p>
            <a:pPr eaLnBrk="1" hangingPunct="1"/>
            <a:endParaRPr lang="en-CA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206875"/>
            <a:ext cx="36004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mercuryreliance.files.wordpress.com/2011/01/copp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263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www.thedailygreen.com/cm/thedailygreen/images/y6/aluminum-foil-m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365625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Electrical Insulators and Conductors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893175" cy="4525962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chemeClr val="tx1"/>
                </a:solidFill>
              </a:rPr>
              <a:t>Materials that hold onto their electrons and do not allow them to move easily are called </a:t>
            </a:r>
            <a:r>
              <a:rPr lang="en-CA" b="1" smtClean="0">
                <a:solidFill>
                  <a:schemeClr val="tx1"/>
                </a:solidFill>
              </a:rPr>
              <a:t>electrical insulators. </a:t>
            </a:r>
            <a:endParaRPr lang="en-CA" sz="2800" b="1" smtClean="0">
              <a:solidFill>
                <a:schemeClr val="tx1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836988"/>
            <a:ext cx="453548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203575" y="4868863"/>
            <a:ext cx="3816350" cy="6477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019925" y="4941888"/>
            <a:ext cx="1944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/>
              <a:t>Insulator</a:t>
            </a:r>
            <a:r>
              <a:rPr lang="en-CA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Electrical Insulators and Conductors</a:t>
            </a:r>
            <a:endParaRPr lang="en-CA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893175" cy="5472112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chemeClr val="tx1"/>
                </a:solidFill>
              </a:rPr>
              <a:t>An electrical insulator is a solid, liquid, or gas that resists or blocks the movement of electrons. </a:t>
            </a:r>
          </a:p>
          <a:p>
            <a:pPr lvl="2" eaLnBrk="1" hangingPunct="1"/>
            <a:r>
              <a:rPr lang="en-CA" smtClean="0"/>
              <a:t>Example: Dry wood, glass, and plastic.</a:t>
            </a:r>
            <a:endParaRPr lang="en-CA" sz="2000" smtClean="0"/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An insulator can hold 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mtClean="0"/>
              <a:t>static charge because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mtClean="0"/>
              <a:t>static charges remain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mtClean="0"/>
              <a:t>nearly fixed in place.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840163"/>
            <a:ext cx="38163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6" descr="data:image/jpeg;base64,/9j/4AAQSkZJRgABAQAAAQABAAD/2wCEAAkGBhQSERUUExQVFRUVGCAaGRgYGB0cGhsaGhwcHRoaGxwXGyYeGBolHBoYIS8gIycpLCwsGB4xNTAqNSYrLCkBCQoKDgwOGg8PGi8lHiUsLCw0LCwsLCwsLCwsLCwsLCwsLCwsLCwsLCwsLCwsLCwsLCwsLCksLCwsLCwsLCwsLP/AABEIALcBEwMBIgACEQEDEQH/xAAcAAACAgMBAQAAAAAAAAAAAAAFBgQHAAIDAQj/xAA/EAABAgQEBAMHAwMEAQMFAAABAhEAAyExBBJBUQUGYXEigZETMqGxwdHwBxRCUuHxI2JygjMVktIkU2Nzov/EABoBAAMBAQEBAAAAAAAAAAAAAAIDBAUBAAb/xAApEQACAgEEAgIBBQEBAQAAAAABAgADEQQSITETQSJRYRQyQnGR8FIj/9oADAMBAAIRAxEAPwA3j5rKBFKeV/ufhGoILmjAX9D6QE4lzfhkjxTEkjQVJ9OoB84jyecPAFJl0I8OY1PXKLeZj5pKnPqfTF1A7h8SHCmABsGLatVjUUjedNypoWDUrShAq/SsKczjE6c4SSl7kUer0o96+sCl8MD5VhUwsfeUcodi97+kOFP2YtrPoSx8MlK5ZyqCmIZiDRnJ729Y0w6swzUrXy2/PpFaYzgaZgdHgNXUFLZgLM7OzUiLM4IkHIZipRAuV+I7+AmpfZod4Fb+UQLmGeJa00t4rbvS3WAM7jEufPOFBCgEFagKhRcMk7t7xHbrCHieHYtCWl4iYtKhZiHDVsTRtYCq4diZC0zR73vAoUCfPKXfpB16Mc/KC+sK/wAZe2CxOUpbYDyY6aCkSU4pwSGYkFQ0BKS582eKPxPP2KzuVlFnSKVAv+bwYwP6pTEhKZiEzBq7gmjaUcdoD9Laonf1NTGWZMUQ7O+VN9zc9IDSpxUCVBvF8gHfT+O8RsHz5hZyCoqKFCuVV6D+JFLPTrAnEfqDKZCZUtU0qJdADEb0Yu5JIvaErS54xH+VVGcximpzJakaIxBw4JDlIqRqWL+RgTh+alKqvDzEO1CpIoS1ix3jvj+OJyv7Oa1bJzM38vC5HnHvE6nGIRdH7jJK4gmcjwEHMAOtq/OFvjXCFTuIS5SCQ6ACdAlLuT0rAfg/MUuVMdKmQKeJwz6HN1aHrk6dKnT8RNCnW+RP/BNA27sC+zR3YUJMTu4hnCcFkpQmSiWAEgA02FH+cTjweWkggM1hHk/i8qRKWtZbKCqxfw1Pc9IrTF8/4iZOUuWTLQf4llDuQRQ9BABC3MDeepY2OkA99SPg0DsRgwkUqTvAPhfOcwf+XLMS1wGL+VPhBdHHpE3UoN2UL+f+IDZHKxXuRVSTsSTp+aO0c14Uuxpq/wCX8+sGU4Yh1UL1TVw3f+SqjpESfJNQxUTpruXezRzriN35g9wR0pq19/tHeWsJQelepofqPjHk/B5AXTVRJNHOlz02jSTLqQNQR5jp5x4wxgzSZjgohiDu5+fpGi8vvE0A72rG6kdiPL1hW504yJEv2aR/qTEkE1DIYuaeQEGil2CicdgikyteO4/22ImzP61kjs9Pg0cuH49UpYWgsoWMRwCTubQwcO5OmK8UwhCWe4KunQRvMVVcNPnq1d2yo5joP1Nl+zSkJUFqAzGjJP8AIpB6UANB1iAr9ScicsqSkB/5KKiXqSq2Yk1eOMrk+RkQZaZ89awQw/iR0SCTd/KJMrkfKkD9pMJaqlZnJOrOwPYRnlaRNMNeYN4h+omImpUl0pCh/EMas9SekKU/EkmHHEcikgkS5ssdioejPfV4BYnlNYUEoVmJ/qGRv/cYfUah1EXLce+YCKoxJjvi+HTJZIWkjLfatqilYjiLJnnIPMlpVHsRgqMgNsZulh8K5fQfdljIK51eJSiO9quwA7wy4bgqH8aSdT1ABpSl9YnYHhpBYPlagPbxKLd4Ift8tv5CgNaOxVXWMRrWY9zbKKowJFw+HSCGGUDyAdrjfpEz9qkAqIDEF6PQm5D7V69qROw2FS2ajXtc6v8AOO4w9ANX2fz+0L3cxZgjBcFQkZkpUlRL1L/B8of6R7P5Hw8xJ9ohJJoVGp7Oau8GJUk2CiktXUdakOfWOqllmyuAWpRy3Wve7QYc+jFMJWnEuScZJStWHn55YByy1JDtYJGp/trCBxTAz8M6MRJUkqY5jWnRQcfGPoD9xmUwL9D4S4to52hT/UfjfscOQtKcy6Ip0r5D59jFlV7ZwRmTvXxnMqaRxeWJakGVnKiKqLsBoKOC+ojTD8EVPdUlKso3qH2BapghwflrNlnTvCkl0oHvK8tEloa5WBWsABGRANhtoA3z6xTZetfAnadK1vLcCB+EcrolgFQ9qs/+0dhdR7+kHZWCnIyq9mEByzJADMWp8Gho4HwfIHYFoY8mWzvrYh/zpGY+qZjNEVV1/EDMQ+F8oLnEElQSLNc001vm9YMzORTKR/5FB+tvhd4cZQcOk30YCo09R8Y6fsStV6fYNpCizN7gm7B/EQU8jTClTqzZv6tR8qmIWGkTMDMBMvKAMrBwGFRX8uYtIjRqCjRriMIhaShSQUtY7QW44wYHlGc4iFjOdMJikKlTCqWohzmDAtUEmzdfWAXDP2EyYEnEpGaidBm0BJtXX5RN545QyJLJzSVdKo2Y6PFQ8S4eZKyklwNYtorSwYBk17NXhh1HWXxYSllC3BBZ262UD9IISpoX7igTqN4rrGcTVNy52dKQnNqoC2bctR+gjrgeJLQ7KIIqD+dIa2l9juAmsPRj/iuLzZDFK1jKoKCSSzjcaw+cr8yonpJD5mTm8OpBcDRqP51ill8xmcMsyh30P94kcvcy+wmpUSWQoFnIdrO14S2nbH5j/Mpl246WSQ+tGA10c/y1pETCNmAAykOCP9x0+AiHwbmpOKlpSQPbFGdSRQZSaMdKEHeoiTlJOzbD1YaOTELgg4Mrr5E9SAl6ud6U8mim+a8WvF42YmWMwByBmsk1L2Z6xbfEcQJaJkxXupBVle+3rbzhE4bw0lZCUeNfimtWpLt0Z28oo0zhMuYu+ryYXPHua8t8pgEABKlarNa6lOwGmph/4dy8jwv4mo1gdc24+wjpwbhwSAGZvw/GnrtBaSUg9/z88oRZaXOTCACDasyRhky59gBMlmgDB0mp8wU+kEEZQWoH6GB2MmsUK/pVXsoZfmRHSZPe/a32ELZuAYAUmT50wAU122iLxDhsqelpiAT2r6gRxlzXJJ0s+8SJU0/X8/NIHdPFcRM45yKtAUuQc4IOZCgC77OK/O0VJxvgK0TFFEtQSKlLVSdQ1yI+lStx1NYWuaOWE4hJXLDThUHVR277doso1RQ89RT1i0Ybv7nzq0eQ2cR5cHtVZmQXqkPQ62EZGr50+5D+ks+pb6RlUokmzKU7Zi3u0sG09eu6JuYZiAf4gdD+D8pEZDEAkuLv9B0+d66eyzQFVCdNa0A6U76npHz4m2yyaicU6ktYNfTU28vjEpGIYdT6/n+IEoxLkps1z1t6fm8TpayWIFbDz8rt84PEURJntiFXFq9K/n40dZUxRW5oAGA2ffq3ziJKWHHe++vpt/iO65oFHqTbp16W7wQiiJ19mC1HfQj0vqfhFX8fxUufjppKUqlyEhMslyj2jjOAk3NWswyw581ccVh8OrKQJsw5Jb6FVM3UgOo7NCGjDpEwIRRCBvUk1c9STFFfxBaCle9sQrwbg2f/AFJpATdz2p3MG8Jh85BFE6DU7HpTz1iNhMOVgVygXOhbQefzg7gJYFTRqdun5vEbsSZeTtE2wvhBpUUfYDU/ePf3JJAFK93O3wjTET6ltT8vztHLLtZ4ECDj2YZ4fjCOx86h/mPlBGVjSAWFh/jy7dYC4OWWY1ISOl7G16ROlz8yQFApJvqOz6ecPQSSwAzsnFlvFR/l+VjuZjs9B8T/AGgeudUh7Xt6PHVM4KBuWudPMwBnCskY5KVoIUxB957d/WPmvnDFS14lYkqzoBIDCnRtT31iwv1Z5zMsHBySQpQHtVg/x/oDVHXp3iruH8PWogJSVKVQU2v9I0dJXtHkaSWuT/8ANZpg+CzZigAlnLOSw8zDxwjldEhyf9ZZoPD7vUAvTrDFyb+nRGSdPJe4QPTxH7esPCeEyke6lIgL9XnhY6jTovLdytJ/BUrAzSn/AOoPa+0QcZyXLmA5JJSRa4BN630e0XD7JAalOgjeQlL2vSoESjUuOpSy1kcrKq4Ag4FalIXmmNdSE+8WfRwmln0iIvjeMlzFeMKc5rXISxctZqDrFu4/l6TOBzIHyMJHMnJxkupCgRWh20+EMF+4/KcVEPC8RE41ztMmSFS1uFZwo9gQcvQUeGDkPj8kpUFECatTudn9YDcV5Z9rLKgUJJWxKlORoKDxAHtCpj8BMwk3Iohxqk0I3EWeKuxNqyWyy2p8nqfQmGxCXITVI13j2WkuTpvqa/W/ptFMcM58my0gO4G/13h74PzzJmhCVKZRFTpmJqO7NW1Ygt0zpKK71cxom4nNQtlv9qfHzjWbNJN+3nEacsEjKX69TdukSsMnwVuHT+eUTfiW4AGZvLnUDd67R2E8KYaHatPqIHzl+n20j2SrKL3hZhbMiGfa0Z/OOsk0rUj6/jQNRNDDbX7R0lY1j310BjwMnZJFx/L6VzFKMsEnVht2jIKTJbl3bpGQXMHdFPD8VlTEhSCFi1O2307dxzOJe9SaaZmOgHWvfagiqZfEl4deeW6a1SajuN/7Q38F5rlmXmUQCq6mclTuX1f4CNB9MU65EXXqVbvgxtkBThOXq6rtTQO1yNPKsTiiYCQlSAC7ug7WoqttoHyMUVhCwoEEPdzWjsKW0rYwWwmGdiSwapKWZLX3c/PtCOo0mZKzgBS5RUnQyy5fcJUAdbB/hHmGxKVKOStdrFrVqGexG8EvaqCXYasBcDS+o+8BOJTZUhJmLIQQCVLFCwHuv/UdAdiRaPd8RY+5X3FOPqxWPW7iXh0qCQ/8j4c1CQ5f0AgvwiWoj2jDxbinZjf5QucLxwxC8TMYBa5gLAUCasA0P2BweWWgMbfA3IaxijUHbhYWn/bu+yZLwWGIYU/3fm7t8LxOmTcgNfG7l9Og629fKNZRyAuEuTpoK1J7ZYhYlisudHo3RzvU/KII8fIzslRAqHu7VI8uv0iZhGPhJB6/m0RMKKV/vbVi7xNkyfCakNYdvrYQYE859SehYCjo4vvlsO1fjG2cu1KejxBROaYy6eG4sQDUVs1PURB4xzRJkA55iUhJGtS72F7/AFhwyepNgCGptmufT7wO5g4v+2wk1ebKUJ8JoWUbNUB/KEjH/qPMxHgwSSFA1mKsxFm3f5CBWNweNm4VUpagrMvPUnwjZIIoHJq+sOGnOQW4i2sBBA5ijh5C8TO/qXMLqPzJ3/vFtcncqpQkE1AdzqTemweKqwMmdhJmYFIahex6Q+8F/U9aQlE6XLyigKCxbsb/AAijVJYwwnUlodB+7uWeo0aw08tIxJL94WOH884dawnMQDZSrdQdj94KS+My5imlzEqIDsCCyTuBaMhq3XsTRUhujCsyWCKm/T+0R0zG8vh/mI6pxLjzERJ061bsICOWs+4eVjGQ9IAYiSucBmc3N/h+UiR+5319fz7xNQQEMKG1OsGpi9uyJeN4GDUBlJ1YO/lc1hV5g4OVl5hVkD5Do7MBUPcM0WZOw1a/Z6C0a/8AoiZ8lcpQAJqkszK3/N4fXaVIM64Vlw0+ecfw9cpRCg1fLtHLD4opIINofuL8I9pnkTDlWCSC1lDTqDFezZeVRB0LekbdbiwTDurNTcR25W5wKFMtVHoN3Pwi1JWJ8ILioGVi4r9Y+cwYM4LmeYlKUFRKU2r1f5xLfpA3KyqjWFeGl34qb4fC58QH373+EcZRcipvTqzdbXha4fz7LmZBlUAEspjV9S20G8LjxMqhQP0td/JPYRkPUycETarsVx8TDaFOmnzq1L7axywygQFNQmg7DV9BSOHDpaprKlnLLDgLZyshgMoNxQVO9oLYbgksMggqVV1EmgapoW9PpAbYhrAJzmcaQCQEqU2qQ461jInGWtHhlJZA90MLeZjIPmTcGfOfGS8yYySE5iyWYitmNoESpxSfpDTzQhKcRMCej9IVZ48Rj6Gs5EyLRtaWHynzYhASg2NMov6neH+VxPMlpWQoJq8zxMRTKBsX10eKBwMxCVPMCiGsksX0rFi8uceCFIWSQlQZqfhaI76AORLqLi4wZZyMWNSQToTZ9XqGimv1G5oGInZJZ/00XNsyhcndtP7wwc7c3hMnJKUFKm/yDURUFwagn6GKsmLePaWnneZzU3YG0Rx5Ew4yTFEsFLSk9QK081D4RbOGw+ZlkMmjVa1LRT3JuP8ABMkhsz507lgxHyix+F8TK0IBelKnUfhhGsB35lOl5qAEOJAF3JJ69mD39Y5HBDM5uRXZtYyWHPwiLzXivY4NcxJIUzBmcP8AOxtEKgscCUltnM84tzDIw8tSlLSSn+IUMzvoH6fCFM/qupaGlYcldkuXAoNAHUXf4RX+FwszFTghNSouToBqTFhcA4UmShpY8Zso3INB21LxpmmukfLkyNbHvb48CQ04TGYtCf3c5QSKpQwBL7hLabwQwXIqJiwvKpQAcZ1Fi1HrUiGGXw9gpa/eNALtp9bQalThlASKAAD80oH84QbmJ44lBrUDrP8AcXsHyimXmKTKSWsAznTsW1joOBYiWDlTmDM2YKHcZvFfrDHNlZtPUesdEHJQU19IWXZjCACCIPEuWUrUj2klgFAEH3SKPW9usKvMHJiZYzSQonMTU0CBahD03c9ouSWsEgKrQk+cLvHuFDKFS9RUdH0iiu1l4zJ2RH7GJT2CxJRMCVOnQg/D4tBPAcTm4ef7WWS2rahwSCNoOcb5UlzkZpZaYw8zq+/9qbQo4dMyXMMuYCCA9fg3QxchW0SKxXobmXfwnmSTiUgpLKYEpOxBPwjtNQ5Hn/a/cxTXA+YPYzSmyc3plNPL7xb6cSkkAKBVlSpW3iqD5xj6ig1nibGnuFgnQEvWtKeWjfjxOws/c+Q/H/DAxYJoLb/Z6WF47SUtV+vSJgZQwBhhSgUuaNpGgm+JgS7Oeju1Rqw+MeYc7ih33G/yhR5/51ElPsMMc2IWW8IfKPvftDUQucCROwTkxX/ULmeWcSUo8U1HhUpPuvs2pahhOTy/PmrJKVJe5XSm9aw04PhSMICVl5qh49au7Ja3fVom4fhWInpBSjIkn3llvNjVm1Zo1lYVDC/7IWQ2cv8A5BPD+W8LLHjzT121SgeQr5k+UZh+XMMS605RolKlFTWzE1ArYVpeGjA8kmhmTSX/AKQwp1U516Xg1heVpSCErSDShqSRerl208oA3n7h+FOBiJMjAYSWv/TlGlPEtV2uwpeJ8menKUEsFD+Cq7XLjU+sNs/leSX8CTSrCoG4oLRBncrSauD/ANSTTS7wk27uTHKAowJ7gufE4dEsTUlafdzJAzJOnhAAVrYC0OfLnFJWISqZLWlYcAtcEB2INU3sdoQDyjRkqIUk5gSHvZ9LfOIhxJwoeagonB8hQoALYPRTuQf6TtAeNG67gWZAl0ZUilIyKqH6hT2971Ql/NmjyPeFvxE4MqbGcTMwAqv/AFanZ+ujxBTh1LPhSVVAoN6CHbh/6fpUEhSyVEigsAPeA3OgMPvC+T8gDBMtIsB033NYtfUonUBdK7nL8SuOG8qSkoSJ6Fqmq/ilWVnLAnwkMGuN9Ya8JwmTKQkZSAkWyhZ/7EpbyHpDf+2wkof6i0ZjZz4tNL0rEjD4+WpOUKUU28MtTNs7NET6hmliVVoMASrOL8Ikz1n2cpKQzAgKSX3p4fy0LnFeT5srxJGdLPcZh0IBv0EXFj0YZTvLmJUaZmSPmT8oATcCtAJR403JardQ7GmoaGV6sjgzz6RbORwZVXB8Z7KchZcAGrXqCNYtPl2cCSlW9O51+H48AuL8riZLKiPFUhYAemhY1pEHgHFFSVBE01d0LehDMz+nrFF4FyZXuIozQ5R/ctzC4epe41hP/VfFTBJCEtkzAKcVKiHp5HzeGLlzmOXPmGWCPayw5GpGvm9x94rHm/HTMVxDKQ3iytUANv2AeI9PWd/PqN1D/HH3O/KfCDJCphrnTkA0zqZvSkOvDZIlBtbP2oPzrAnhMnKlKT/Ekj/kL16OfQwWw6mUaFiz7vt9GFqxy5y7SuisImBCYLgDX/J89PhE0KFCOrdvuzQMws+pU7APbVw1H1sfj2nyJZKgHvYaCtb9xClEJ+pNTN+w/BEedP8AfOzD4f3+AjvLABIGlPhX5xExKWobmvbZ/SOrxFtg8TT9xQ7t92ERMRNzEJfp8/vG2QZiLB/r+UiMlCQskf1V62/vB5ngg9mecc4ZkJmD3SBmA82UNtDCPzpgiJyF/wD49tqUOoteLPxBcBLPmDeqW9HMIHOGCWlSWqlAIJ6eFhXoRB6VyHi9UM1GVpPUy1f8j84sfkzm5KgUrb2rJALAAhIy5elACIrrHIAWprEn5mOUqYUlxGpbULVwZk0XGpp9BfufEnZ7WJAtbzEQ5/GpUlClTVhIBLPcgCwFzV/WK24jz5O9khKCAShlKargkU2oxpvC/LlT8SqmeYbakDzNBrGcmhP8jxNSzXqOEGTG/mH9VJkxJl4cGUn+p/G3ce75QuctY5X7ipAVMBT7RSmyPUqfsCOxMEcFyAsgKmTBX+Er/UmNuwp8Ykp/T4nMUieQBfKl9DZ+sWAU1rtEgPmsbcZY/AOXZUpIWRmX/JagCX/23Ydb+rQYlywO127vSKv4OjE4M+GYsouULSSLUJYkDT4Q24DmxK0j2zIU+9CepNRWlRqYzrEOcg5lin7GIeUhNaFxVhtTcVjfESytIUGzJGtyBs9BHNE+xG3i+lT1jkVm2YGj00Glra6VaABh7ZrNJLOAX2vXS1f7RpNmAKsq3w/OwiNiV+LwsM1Wc0amur17mNF41Qct0D+rwJ4jQs0xWJZkgmpe7U2p+UiLzJhvbyvZrIKNFagiyh1rGysOZiswJJAsNSXYDs4EdMNKUaEa62cP8r7FoNTggzjjjERpnAuJJJSiYVJFi4r6h3jIdFTUORlWWLUQTb/rHsW+Vvof5M/wr9mAMPxHHAZkZJQ1OUZgNvFpT1MFJuGWQoz8TMWQwypU17ihoAL0h6xnLyJiAlScrNRwWa1hSEzi/L/7cBVwNGt9Ih3gnHU0UXd7k7hkuSkI9mkakkfPNuRfoInzeIlQLE7gO9LCv9oV8KvPQW+DfKvnBjDSMxGUEuKPt1/NIWwlAUCdZ01Sksw3+Ov5rEAFaSyTQ1OV2b6wUEssCCCTcatfsNmjrhMEkE5ag7+t9alvKF9Q8wcZA9+WlklgtLBgbZwC4Yaj7xV/H155q0sl0Eh0Ox6h+pi7sLgVKNAkpsXD0NxpFc8/8uFM1SkqS8q2rj3g7bOR3EWaO0bsGQaxS449Su5GPmS5gmIUpK0lwoEgg94ZuXiqctU5ayZjupxd3+3qYVcQpzBrl/EFIDFmc03pU+Vo1bBlZlUNh+ZZciTRAJrlSDqSVEqV8/8A+Y6LNCX1JO70AA6MDXWBfL/FhMCQffCR5uQE+lvSCol2dqaudG6718xGMchjmfQqQVBEnYWU6U5nofeaosVGnQkdKQR9pZSf4kNsxFL9YVuPc5y8MFJBzzCks3uh9zuPnA3AfqUgpAWghWYFTAZTsz2alIYtTnkCTWWoDtJlgy5yjmOVm9HuYhT0LzWLkinTQD0+MIvEv1RXVEkZQrU1UHPw+kQpf6lTvCFgzTWlGoQxDB/V4cKHxwJP5693Jj8uUoOwsb/P4n8aIaZoll5pCASaqID336EQHwXPM5KAE4aa4plXRIZmIKh3oYS+OKmZiqcaqO797aR5KXJwZ170AyJaOK5lky1JJmJNaBJfXp5QA5v5kkzkrXKUPdSm9XFCw9K9Ir9eMICU0YOLMdTe8Ri2r+hihNNg5kz6oEYnDELBD6kkmOAESpol5Szvp6/aDPI/KSsfPyvlloZUxewew6nSKyQoyZDjccCFOUeUkrGeYkLJfKk2TpnWNRemraXh1wXLkqWACcwKq0OUmg90Uhlw/C5cmWES0hCGZh1FDUF+tjGs6YElLDOaEq2dIYAC0Zljs55mlXheBIhw6QgpAYVDUFHEdVYZypCQSFpKWRcnQAUFbQOxpVmJF1KIO1mp5ARzTilyqihFQauG79mibqUhN3MkYGRmyKIVarAm1gTYswDdBAzinCwpPtSkpBVlCmZ1JdTB/eDA+ZiVKxyiVeNRCio5M3hdR8TNpeh3AiSZaVEZk5j7wJFKsfI9oMEQSGHcUlcWm4NRcqmIJfK/hAPvLS6cw/4w1ysYmZlWiqVpu1w769z6RnF8LLWlQKXOU+zOcBiX0A8QBenTWEng3FlYWZ7GY3slK8JuEqULV/iSx6QRXeuR3OpYFPPUclrYl9ag18m83iLnoKELA8m182+UbTFnK/XbuPztHCdjUSkFcxQSkPc7n4m1ImBJlpAAzOsmUrxBKV0uQ522elIlYLGy5hJCklMoMspHhCqskm2ZqsNwHrCOri+J4gsysKFSpNpkwk+6feKyLBq5RUwdXgpGBwypMtcxYUpKllSj46CiZaWCQbVc1G0VigKuW7+pC15sfCDj7nOYqa5/1lK6gKIPZlAekZEtOJxCg6UZQbB7fEfKMgfJHeMSwZuLWWZg19vWA+Mk+1HiO4rv0pfR4MTUqUdvKx1/DEbESPMVNukRAGGpAi5h8EHoliBQDbf19e9IIpwpYVAYuRfs/Srt01jJXDCk5gT46q76kOX2ABOvd9sbiky3Wsplp1JV/J2u7aN5QZEMPmbKQAL0rcb9ALf3jVDUFS2hu+7CjQj8Y/VBCVFMiX7Q2zGz9mciFTGc5Y+aWC5iW/ihOUAeQt3h6aN374k76utOuZbHEcWtmsDYO7kdB5fHpABUwTJwSoAlQKcpLXD1HQ7xXmA4liEzpa5i52U1oogqGoSdzbzibM4wP3BnBCkJSCMpc1IIAJJcVhq6MoeDF/rlYYIgTjSUiarKGqabVLD0jlg8SQwBarxzxk8rmKUf5En1jjGqBxgzHLfLIhmVx5UtJSgsomqh0e2ovHuK5lnL9+YotZvv6ekBYn4DhCphD+FJ1I2vAeNByYflc8AzWbiZk0JASWS4DAk1Z3Nzp+GCMrgywkqUlmYdergbfWGLhmFGGkhSR4yHch8t8tAW2O9ehjp4pgUmtaUZxuwFq+cJa4L1Ka9KzjJMGct8uImBSppCUBmDkKL6ih21how2BlSg0pPh1JLm++9vx4P8s8kOAqYAkECmrCz1hoTy7JQMuQV1/KViO3Vbjx1KK6Er75MrEK8bAe93Ljf5tHKTw4ElUwZlaUoOw+p/tFsHg8kMQgApq4Fd/jSNsThkmqUh9Kb6kfl4X+o+oQXPcpDH8spWCoHKt1E7VFA31cRC4TywVrmBaylMsC2qlWFdLv2i5sRweXbIHV7xapPlrQdIEcR5bSg0dtdn23Ihy6s4xFNplJzKjHJ84zhKGUkgkdn03PaLg/T/AJZGFwYSarmrK1HokhKX6MXb/dFb87zlSZ0tndnB6Po0XDy2k/s5KiST+1RQ6k18yWh7uzICZNsCMQJ24kkskP7y2c0DAuWboAxPWBOInoKyP5Ghc6GgZ6kkhvypPiOJbKpnTmaumZRDd/8A5VtATGpIUAlCb5VEOM6coIBBo4B7UbeJjKqxxOE2bkSGDkpUHBYAhjQGuUABz1G7QOxGKdTkMSGPenQU0gkAV5XcjMagE2CVMT/TmVUW8AjXi0hRl5gB4SBXWoNWqxtVr+oESlTiQphvrXT5U2HxglgMQKGhcBiKgkFQLdG11pA1aFAkHKWKt65Ctuw8IFIn4OX4qGxNOgI+0LIxHNzCcsJKEsQx1+R6k/B4ReeOEJISo0PiT0GUEg0NXaHGQhhRxpR6NYObbwN50kf/AEzpqStNdv4nt71YOs4YGSEdiK+A5rlJwQVMU65YyFINVN7p7ECt7HeEnifGZmKmZlmn8UiyRsPvA2YKnvDZ+nHLX7rFJzB5cvxr6gWHmSBGmtSV5aZ9l72AIepYHDMOnC8Nw8pIKJkxPtFn/wDYXL7FgkDoTC8FBeKylKjLlDOogFRcnw0TU1f02EMHHMcM05W6mDVAZmAfQQD5QxqQJk6Y6fbKJSopOXKjwpDs1yR5RExzuaada7EVYQVx7Cv7483fz8N48jupUglyqW57fUPGRLtX6Mq5+xGdXPWFMv2pmpbRICnLdCA/e0I/Hv1fU5GHlJSmzrqo7uAWivzjZolZXUZabC4SSTrpY0iVyzwn2pK1JUQCMv8AS+t7kCrReNMiAs3UyhczkIvcNYbmjiWMmZkTCgC5DJQPv86x3x3BsTiVtPnqmJFgmwNSwfbrvDdwTlUzAM/hSa5QGfv+aweRw9MsshIYUf8AOsSPqgD8BLl04xhzkxV4ByimShISzl3UoeJ9vKGLD8AUpypQqGNHcH8tEvDYUkudDQN8YL4aU9DprvEpuZjkmNKqgwBFqbyiFZQF0QzJbb4t0gfxLlJRfMgKBTcVYdtWMPMqWfea5YRKxEnKkbx3yuOcxRK9ET5245wcyFkzUeEnwqSkZT3FwYBY2QkKIGmu8XbzxhZa5KgqhcMobgv8niksaxmqCHKbAn5xraW82jJmdqqVrPE6ysCEgFiSfh07wx8NllkAm4dr2O2sDuBTpgHs0nMj3j03v5RZnLmDw0mZLIaYVpcKUKvSw0esBqLSOJRpkUDcIAwnDVBBUugS3hdnL7aOT8YYOVuHiWrKyVG7s7kmvkG+URscvxqlt4Qc13u7Cm0GuCgMCBUenVvOM9nJHM0COI1oXlF/7nrGxm5vO33iLJLgk71PTQR2RM2p9BpCpKRPZiSx2HVn6RsRRyWLV6dKa1jnMnMzAPp00jivFHZ/S+vqI5CCkzwioI8h8/8At12jnOlgpZTef1ePMOoe8Ru318oXv1H4oZGBmKSXKvADqCq57sD2HeCRSzACdf4jJlSc3cwCfjVLACpcs5UpNilJ1ataw9yef8SJCEyMLUIAKlqcjVOUAhwARpFecp8N9pPClIKpaXJLEgEBx0d2YRZN/Cxc7flY17itYAA6kOnrNuWbqJHHOa8cFArxExy5agFegDb9niRwb9RJqMxnH22YN4yQRUWy3oGraC/PvJB/b/ukZs6SAtF/CaBQ2aj94rR9/WGV7LUzFWk1PgS2pH6nYM/+WXMcmpBzMASQ1v5F7a9okjn/AAi/aH2mUHLldNQUgBwCL3rFO5Y1MdOmQzg1TA5xLzwMyTNKlompyoD0BL0qGHkTTWrOYkYJDoBGtGOqixrT8OaKNwXE5soky1qQSG8Jam0HuEcV4lMWmXJXOUTVI0YUfxBm0eENpce5SNYD6MuuTLIDP5m9uotQ16wB55KZWDzKUQHQK7lWY0HYQBwkjjSiy5yJe+ZKc1C2iDmv2r1huxfJxxMlKcTPM4ILhOVKASxFcge1q3icKqNyc/1D3MRkDH9z58WXJMWD+ls05p4BSPClIzOxclxTWkOWL/SDB5XGcdCpmp/xJNf8xvw/9MMMkJUgzUKIBLLLPdi6a/2it9QhGJGtDA5iFzRzIEJVJQCFhRC1HuXAp8f8xFw3PglYZMmXKAIABWqtr0tUwzc7/pq61zZc1RUSVFKhrV2YVirZ8hSFFKgQRoRBVpW64EO221WyYzDmnDmq8LKKtSEgD0eMhYCTtGQ3xr/xivM//CTeJ8aXOCEsEIQKIRRLufE29QHJNvKLF/S+bImyhLc+1R/A7EuVDcfKFSTyj7VznRKSFEDMXJbsO3rHmL4TKws1IlYiYZySDmCCAOoq/wBIXcq2pszCpZ6m3Yl8T1M2Rn+e4H5pGJw9AN+mpDmF/k3mZM9I9pRYo5YBWgKQ71Lhmv2ox4qfol+8YRrKHBmsrb/2zpLlh9Pz6tEspBIA8z84Fy5jC1dXOv2+8SETiA7X/B63jgnWQmGJUoHakRuJrypoHJtHJOKyguXNz5vA/F8WCUKmLskFvoI631FJWc5iBz3iFTFiQg+MghNf5NmI6ForCbhlIWUEMoUI+MFeO8aWcZ7RCjmQSQepd6ebRpw4mYqZOXVZU9tzUxs1L4q5FY3keE+HyEy5TaqF21+0e4DiSkrGW6TmD6tUj5xEUupG1fL8+cdMPKDhQd/8wk+8ylfxGfDcXE+aT7pNW89PhDHwXE5XHXa/bYX/AB4ReEYRRX4bAuTsIdMLmTVm2H56+kR2gDqX1gsOYy4WaC5NhodTExU6mbT6/aF+QsLAKiQBbQiruNu8SJuJUSzsn+LirdfpCgYLV8wguc7jU/jd409p4Xswc+Vf7RETPykgvmNQL3+LlqxscYCAmrmpo350jk9jEkYdJygA6PXrf0OnlFd/rDxakrCocqqtQv2trQkxZeGSAHP517RUfEZSsRi8ZOuSoyZZILBIYKI6hP1ivSqN24+pJqCSu1fc15QkTEYVJJypJKgAC5Ba/o9Isfl3gjSxPWAVKsNgdWOphf5f4PmKZILolIGYm1G20PwBh5GKzEAhm1G32jmosyTO1qVQLPZMm4YV06djFLc//pyrCqVOk+KQpVRrLJsD/tJserRdgQ4cMTGk8JUChYCgaFw79K3EKovapsicspFoxPlogjpBDgfAp2LmiVJSVKN9gNydBFpc4fpEJ0z2uEUlOb3kn3Xa4az7Q0fp3yiMBh2U3tl1mKFWOiR2DepjWOqXble5nDTMGwepC5a/SfCyUAzE+1mCpKxR+ibNWGtXDwggpDaE0qn0o33icQdDQxqkhKcx8LX6b+UQsxbkywDb1BfE8NlyTf8A7avF/wAF+FXoGV/1iTNlBiPl0/xGVWlvdSXqbkHobPW/pGwwKTdiBRiLDzvCiIwGcl4pGq09ioPbrWNESwtNwoBR6hwaW7R3OGZ2alqb1+8a/twVU1oSKHf5bx6d4kDESh4kkFmvYirE9afOE7iv6cypjg5zfKQolnr8S8P+JYKRRzVuzVPy9Y8JBuCw8/zvBKWXqebaeCJROM5LxEtakCQpQBoQaEeZjIu2bg5L+KYgHqQ/S5e0ZFH6h/qK8axMxHK6swCC4J1vEPG8M9iVFclKpigAJjmiK5gAKORR71MOODOSWZqnZIdmeg06P9YFLxKZyiopUl6ixoKm1mBtEy2P3HYXO0xTmpQpgXSxFBSgqGJ90vmglg/1LlypokzEKCQw9o+Yg/79SLVvE3iGEkKBZhW4fpfavziArDy0oUVKClEpyjLcG5KiKMGp1hwIfhhAOF5Q4j5LnpmAFKgU6EFwrsdY7oJbc/WKjwnH52CnKVKQThjUoJcE6lLe4v8ADFkYDmRE+UZktJZgWJqxe9KGlq3ET26dl5HUfXercHuEFKDtrqd4UufeK5ZYlg3qe2kHVcTSSGB90klmAysSHsb6RUHM/Flzpi2qSdxTYXvHNPQzvzCvuRE4i5jsS6i0c5GOWj3VEPHpwC9h2cPUOKPdojRvBRjEwC5JzCcnjNXWH7faD/DuNSVqSjxA6OmnwJpCbFl8pcpJf2iA/gALkFlGqrWagbrE2oVFXJlWnssLYEK4XESZSQDMl1L1UkElq66ddxE2RxuQshPtpQOozD0rRo9xHAJOUhaEqc1JD/HTWBHGf06lLH+ioSypIbVL/PSMsCtv3EzYaywftAjN7R6PS3pHs2cUlINCQ6R10v0YvsYqSbPxvDZhQSpL7+JChuNPSsM3CP1K9tMR+68KkjKghggOakgBweveHNpGA3LyIka1WO0jB/MfkqYO9T9NB0cfWJSZYJCtA+lySN+0C8HMz+IFwavpl0IbevVoJiawJUQANKWFXuTvEeMcSpueZF5n4j7PBz1EsfZqDg6kMAOrkQlYXCKlyJKCnKvLQO6sxr6uQIEc089HFTUSpfhkBaSSqhUxB8WyRt5w34HhqpyZqkKQpSV1ClgKcOaOwcPpaLxW1dfy9yHyK9hx6jHyrLCJaiqqlMAq1AKDpBNNNvX86esaIwglS0powAqPKOqUB9xELnJjR9zomYUivrasc1EG9D8/t+NHZaTQOKb/ACLR5MlPRsqjfqNSPzWOBYQYCaSJhJppSv0hR56l4qSf3mDmZChI9tLIotKf5bFhTdob1y2Dl2GoFR3a46tHPEyEzpa5axRaSlxqCCHhlZKNOOAwMicq88yMXI9oFBCkgZ0Kuks5bcULHpBiS6yFrBGqUnTqR/V009THznw3HKwOJXLm58qFstKVZSSg0INgQagxf/AONoxElK0KSXALBQU1r5bHoQDFd1ew5HUjrbePzCQo6aEaEadC+r/lI1mrBBylyBmpdh92IjWaQoEb2j2VJQQCQk9Rby3hGYzE6TK/ybMKEEWZ6XjlIl/6SFEkkJDnV2AL9Y7SJmhuHpo3lc6t1jdTMze9etn/ALwcCRZeHyEWL60u4J/BGmKnlKXbxEgeZLB2O5iQlOaupt206QC5v49KwcpKlKAOcFKdVNUgdWPxEcC5PELImYjiWFkqMuZ7IrFVFTOSrxEmnWMikuIpn4qauepZBmF2BoBYAVsAAPKMinwj/wBRO5vSy9pqcklQYVSw2rSA4wiZYSwqobmj1N+jRkZGXk9S5R7nL/01GUsm7A1LUqNeo9IFI4elSQT1Pkan4fOMjIart9zjIuOpF4lwsplCYB4FUIfe3arVivpPEsRLxHgXkWmhZrCjFvejIyL9OxIOZNco4jTiOZ5qpHswEBRHvgEOCxIZ2DkD0hQxCVpmeJnJrQF+tr9bx7GQVJx1O3qCmTIGLmqSol7kHTQMPhEMR5GReOpkwli+ATZeXMAymqDqdIu7lvADCy5ckN4E+Ih6q1PmQfSMjIy9c5KgTT0aAMZPmoBLEXZu9XiApPhQQenxb6GMjIzJqJImO4RLxQKJiAoEHoQXYKB0IipeaOWlYOYATmQqqFakdRoaiMjI0dFY27b6kGurXbu9wnyLzgcMv2cwkylW1yqNHA237Q/81KUcFN9kWdN9SAfESdyB5RkZDNUgFqke4OjctUwPqU5w7C+0nIRfMoA9tfg8XLwOQQZcuWAJaqZfjV6k5desZGQ/UnoSbTDhjHbKpNFMoabilfJ7COShlPxjIyMd5o1zrhpvQFJ7xNyKCgzGlND5G3rGRkGk9YOZynKCwSl0qFx5PAtOLyk0Y36Nv26RkZHrOIVPMqn9WOBBM4YlLATAApP+5IAfq9IAclczHCTwf4qICiXol6lhciMjI1NOfJT8pnageO/4z6D4fjpU5TJU6mCrEUNonftQAWpX07ejxkZEaiPYnM5BTCt0lj36C1mj2RiN3qS3zMZGR48GcHMXOd+eZfD0JJSVTFVQlqHck2TFSqxs3HL/AHGIVmUaISKAAF8oawr3ePYyKVAFe4dmLBzZj1CY4c9SWOzn6CMjIyEFjL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17414" name="Picture 8" descr="http://us.123rf.com/400wm/400/400/robcocquyt/robcocquyt0910/robcocquyt091000008/5697128-dry-wood-chopped-and-stacked-for-the-firep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81300"/>
            <a:ext cx="18732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http://ny-image1.etsy.com/il_fullxfull.107423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636838"/>
            <a:ext cx="18891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http://www.babble.com/CS/blogs/strollerderby/2009/04/plastic-cu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349500"/>
            <a:ext cx="212248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 descr="The smoother top path shows a good conductor. The bottom shows a poor conducto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1926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444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Trek</vt:lpstr>
      <vt:lpstr>conductors and insulators </vt:lpstr>
      <vt:lpstr>Coulombs </vt:lpstr>
      <vt:lpstr>Slide 3</vt:lpstr>
      <vt:lpstr>Slide 4</vt:lpstr>
      <vt:lpstr>Conductors</vt:lpstr>
      <vt:lpstr>Electrical Insulators and Conductors</vt:lpstr>
      <vt:lpstr>Electrical Insulators and Conductors</vt:lpstr>
      <vt:lpstr>Electrical Insulators and Conductors</vt:lpstr>
      <vt:lpstr>Slide 9</vt:lpstr>
      <vt:lpstr>Electrical Insulators and Conductors</vt:lpstr>
      <vt:lpstr>Conductivity of selected materials</vt:lpstr>
      <vt:lpstr>Water as a Conductor</vt:lpstr>
      <vt:lpstr>Water as a Conductor</vt:lpstr>
      <vt:lpstr>Hands on lab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Nature of Electricity 2</dc:title>
  <dc:creator>David W Hoover</dc:creator>
  <cp:lastModifiedBy>Dave Hoover</cp:lastModifiedBy>
  <cp:revision>24</cp:revision>
  <dcterms:created xsi:type="dcterms:W3CDTF">2010-10-31T22:15:01Z</dcterms:created>
  <dcterms:modified xsi:type="dcterms:W3CDTF">2016-05-11T03:11:38Z</dcterms:modified>
</cp:coreProperties>
</file>