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2F7B2C4E-C6E9-4502-A8CC-18D706D47929}" type="datetimeFigureOut">
              <a:rPr lang="en-CA"/>
              <a:pPr>
                <a:defRPr/>
              </a:pPr>
              <a:t>29/05/2016</a:t>
            </a:fld>
            <a:endParaRPr lang="en-CA"/>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CA"/>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0C88B14-C54F-4E1F-ADC3-AC0189F2B5E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EFE36C8-D80C-42D8-8D63-40E838092035}" type="datetimeFigureOut">
              <a:rPr lang="en-CA"/>
              <a:pPr>
                <a:defRPr/>
              </a:pPr>
              <a:t>29/05/2016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5F88E1C3-9038-42E3-9698-A4C345EDBB37}"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AC4251F5-681F-4C6C-B7F5-E069B5E751B0}" type="datetimeFigureOut">
              <a:rPr lang="en-CA"/>
              <a:pPr>
                <a:defRPr/>
              </a:pPr>
              <a:t>29/05/2016</a:t>
            </a:fld>
            <a:endParaRPr lang="en-CA"/>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CA"/>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ED5CCB9-7404-4D1F-AA70-D6C7142AD551}"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F09F6F5-8F78-4D1C-A346-8A4F259D932D}" type="datetimeFigureOut">
              <a:rPr lang="en-CA"/>
              <a:pPr>
                <a:defRPr/>
              </a:pPr>
              <a:t>29/05/2016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030E62C1-ACB8-481E-98DA-E72A8F114F7A}"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A734AC9-9B29-43B3-AF6D-78CFDCB7D270}" type="datetimeFigureOut">
              <a:rPr lang="en-CA"/>
              <a:pPr>
                <a:defRPr/>
              </a:pPr>
              <a:t>29/05/2016</a:t>
            </a:fld>
            <a:endParaRPr lang="en-CA"/>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507CFC2-DAE1-45A4-86C2-2D007C13E7EA}" type="slidenum">
              <a:rPr lang="en-CA"/>
              <a:pPr>
                <a:defRPr/>
              </a:pPr>
              <a:t>‹#›</a:t>
            </a:fld>
            <a:endParaRPr lang="en-CA"/>
          </a:p>
        </p:txBody>
      </p:sp>
      <p:sp>
        <p:nvSpPr>
          <p:cNvPr id="9" name="Footer Placeholder 13"/>
          <p:cNvSpPr>
            <a:spLocks noGrp="1"/>
          </p:cNvSpPr>
          <p:nvPr>
            <p:ph type="ftr" sz="quarter" idx="12"/>
          </p:nvPr>
        </p:nvSpPr>
        <p:spPr/>
        <p:txBody>
          <a:bodyPr/>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F7B02F3-8E64-415F-B6B4-A47D58AFC532}" type="datetimeFigureOut">
              <a:rPr lang="en-CA"/>
              <a:pPr>
                <a:defRPr/>
              </a:pPr>
              <a:t>29/05/2016</a:t>
            </a:fld>
            <a:endParaRPr lang="en-CA"/>
          </a:p>
        </p:txBody>
      </p:sp>
      <p:sp>
        <p:nvSpPr>
          <p:cNvPr id="6" name="Slide Number Placeholder 9"/>
          <p:cNvSpPr>
            <a:spLocks noGrp="1"/>
          </p:cNvSpPr>
          <p:nvPr>
            <p:ph type="sldNum" sz="quarter" idx="11"/>
          </p:nvPr>
        </p:nvSpPr>
        <p:spPr/>
        <p:txBody>
          <a:bodyPr rtlCol="0"/>
          <a:lstStyle>
            <a:lvl1pPr>
              <a:defRPr/>
            </a:lvl1pPr>
          </a:lstStyle>
          <a:p>
            <a:pPr>
              <a:defRPr/>
            </a:pPr>
            <a:fld id="{15D44ADA-680F-4BE9-8A66-8AD6B55EA663}" type="slidenum">
              <a:rPr lang="en-CA"/>
              <a:pPr>
                <a:defRPr/>
              </a:pPr>
              <a:t>‹#›</a:t>
            </a:fld>
            <a:endParaRPr lang="en-CA"/>
          </a:p>
        </p:txBody>
      </p:sp>
      <p:sp>
        <p:nvSpPr>
          <p:cNvPr id="7" name="Footer Placeholder 11"/>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88442C4A-14E1-46A2-A9CE-D13D1FAFBD28}" type="datetimeFigureOut">
              <a:rPr lang="en-CA"/>
              <a:pPr>
                <a:defRPr/>
              </a:pPr>
              <a:t>29/05/2016</a:t>
            </a:fld>
            <a:endParaRPr lang="en-CA"/>
          </a:p>
        </p:txBody>
      </p:sp>
      <p:sp>
        <p:nvSpPr>
          <p:cNvPr id="8" name="Slide Number Placeholder 11"/>
          <p:cNvSpPr>
            <a:spLocks noGrp="1"/>
          </p:cNvSpPr>
          <p:nvPr>
            <p:ph type="sldNum" sz="quarter" idx="11"/>
          </p:nvPr>
        </p:nvSpPr>
        <p:spPr/>
        <p:txBody>
          <a:bodyPr rtlCol="0"/>
          <a:lstStyle>
            <a:lvl1pPr>
              <a:defRPr/>
            </a:lvl1pPr>
          </a:lstStyle>
          <a:p>
            <a:pPr>
              <a:defRPr/>
            </a:pPr>
            <a:fld id="{E01F2BCA-BD85-4A1C-ACD3-076154D005D0}" type="slidenum">
              <a:rPr lang="en-CA"/>
              <a:pPr>
                <a:defRPr/>
              </a:pPr>
              <a:t>‹#›</a:t>
            </a:fld>
            <a:endParaRPr lang="en-CA"/>
          </a:p>
        </p:txBody>
      </p:sp>
      <p:sp>
        <p:nvSpPr>
          <p:cNvPr id="9" name="Footer Placeholder 13"/>
          <p:cNvSpPr>
            <a:spLocks noGrp="1"/>
          </p:cNvSpPr>
          <p:nvPr>
            <p:ph type="ftr" sz="quarter" idx="12"/>
          </p:nvPr>
        </p:nvSpPr>
        <p:spPr/>
        <p:txBody>
          <a:bodyPr rtlCol="0"/>
          <a:lstStyle>
            <a:lvl1pPr>
              <a:defRPr/>
            </a:lvl1pPr>
          </a:lstStyle>
          <a:p>
            <a:pPr>
              <a:defRPr/>
            </a:pP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23C4258-B4A8-4A12-A965-461B7848D67A}" type="datetimeFigureOut">
              <a:rPr lang="en-CA"/>
              <a:pPr>
                <a:defRPr/>
              </a:pPr>
              <a:t>29/05/2016</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AB73C054-BAE6-42D4-B44E-E47E6F1FC349}"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8D90211-9CD0-46FB-B03F-EEE8F70D085B}" type="datetimeFigureOut">
              <a:rPr lang="en-CA"/>
              <a:pPr>
                <a:defRPr/>
              </a:pPr>
              <a:t>29/05/2016</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6B844F0-C34F-48AC-B117-23D79CC0CBF6}"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05235D6-7662-4B06-995C-E02DDA7AC218}" type="datetimeFigureOut">
              <a:rPr lang="en-CA"/>
              <a:pPr>
                <a:defRPr/>
              </a:pPr>
              <a:t>29/05/2016</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D215E63E-C405-4BF5-941D-823092D86793}"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7D38D837-B745-40BB-AED2-ED824E95B509}" type="datetimeFigureOut">
              <a:rPr lang="en-CA"/>
              <a:pPr>
                <a:defRPr/>
              </a:pPr>
              <a:t>29/05/2016</a:t>
            </a:fld>
            <a:endParaRPr lang="en-CA"/>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8BEBC721-A6FE-4B2A-A8DD-0383F3966305}" type="slidenum">
              <a:rPr lang="en-CA"/>
              <a:pPr>
                <a:defRPr/>
              </a:pPr>
              <a:t>‹#›</a:t>
            </a:fld>
            <a:endParaRPr lang="en-CA"/>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F3BB45F-7058-4756-AEF1-9714FDFADA17}" type="datetimeFigureOut">
              <a:rPr lang="en-CA"/>
              <a:pPr>
                <a:defRPr/>
              </a:pPr>
              <a:t>29/05/2016</a:t>
            </a:fld>
            <a:endParaRPr lang="en-CA"/>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C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57B35980-2154-43D3-8923-40ADCDA2234E}"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16" r:id="rId6"/>
    <p:sldLayoutId id="2147483723" r:id="rId7"/>
    <p:sldLayoutId id="2147483717" r:id="rId8"/>
    <p:sldLayoutId id="2147483724" r:id="rId9"/>
    <p:sldLayoutId id="2147483718" r:id="rId10"/>
    <p:sldLayoutId id="214748372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eaLnBrk="1" fontAlgn="auto" hangingPunct="1">
              <a:spcAft>
                <a:spcPts val="0"/>
              </a:spcAft>
              <a:defRPr/>
            </a:pPr>
            <a:r>
              <a:rPr lang="en-CA" b="1" dirty="0" smtClean="0"/>
              <a:t>Resistance</a:t>
            </a:r>
            <a:endParaRPr lang="en-CA" dirty="0"/>
          </a:p>
        </p:txBody>
      </p:sp>
      <p:sp>
        <p:nvSpPr>
          <p:cNvPr id="3" name="Subtitle 2"/>
          <p:cNvSpPr>
            <a:spLocks noGrp="1"/>
          </p:cNvSpPr>
          <p:nvPr>
            <p:ph type="subTitle" idx="1"/>
          </p:nvPr>
        </p:nvSpPr>
        <p:spPr>
          <a:xfrm>
            <a:off x="2362200" y="6049963"/>
            <a:ext cx="6705600" cy="685800"/>
          </a:xfrm>
        </p:spPr>
        <p:txBody>
          <a:bodyPr>
            <a:normAutofit/>
          </a:bodyPr>
          <a:lstStyle/>
          <a:p>
            <a:pPr eaLnBrk="1" fontAlgn="auto" hangingPunct="1">
              <a:spcAft>
                <a:spcPts val="0"/>
              </a:spcAft>
              <a:buFont typeface="Wingdings"/>
              <a:buNone/>
              <a:defRPr/>
            </a:pPr>
            <a:r>
              <a:rPr lang="en-CA" smtClean="0"/>
              <a:t>S</a:t>
            </a:r>
            <a:r>
              <a:rPr lang="en-CA" smtClean="0"/>
              <a:t>NC1P</a:t>
            </a:r>
            <a:endParaRPr lang="en-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CA" b="1" dirty="0" smtClean="0">
                <a:solidFill>
                  <a:srgbClr val="002060"/>
                </a:solidFill>
              </a:rPr>
              <a:t>wire-wound resistor</a:t>
            </a:r>
          </a:p>
        </p:txBody>
      </p:sp>
      <p:sp>
        <p:nvSpPr>
          <p:cNvPr id="18435" name="Content Placeholder 2"/>
          <p:cNvSpPr>
            <a:spLocks noGrp="1"/>
          </p:cNvSpPr>
          <p:nvPr>
            <p:ph sz="quarter" idx="1"/>
          </p:nvPr>
        </p:nvSpPr>
        <p:spPr>
          <a:xfrm>
            <a:off x="612775" y="1600200"/>
            <a:ext cx="8153400" cy="4495800"/>
          </a:xfrm>
        </p:spPr>
        <p:txBody>
          <a:bodyPr/>
          <a:lstStyle/>
          <a:p>
            <a:pPr eaLnBrk="1" hangingPunct="1"/>
            <a:r>
              <a:rPr lang="en-CA" dirty="0" smtClean="0"/>
              <a:t>A wire-wound resistor has a wire made of heat-resistant metal wrapped around an insulating core. The longer and thinner the wire, the higher the resistance. They are available with values from 0.1Ω up to 200 k Ω</a:t>
            </a:r>
          </a:p>
          <a:p>
            <a:pPr eaLnBrk="1" hangingPunct="1"/>
            <a:endParaRPr lang="en-CA" dirty="0" smtClean="0"/>
          </a:p>
        </p:txBody>
      </p:sp>
      <p:pic>
        <p:nvPicPr>
          <p:cNvPr id="18436" name="Picture 2" descr="http://www.queenmao.com.tw/image_products/products_photos/QM-R-010-Wirewound.jpg"/>
          <p:cNvPicPr>
            <a:picLocks noChangeAspect="1" noChangeArrowheads="1"/>
          </p:cNvPicPr>
          <p:nvPr/>
        </p:nvPicPr>
        <p:blipFill>
          <a:blip r:embed="rId2" cstate="print"/>
          <a:srcRect/>
          <a:stretch>
            <a:fillRect/>
          </a:stretch>
        </p:blipFill>
        <p:spPr bwMode="auto">
          <a:xfrm>
            <a:off x="4211638" y="3429000"/>
            <a:ext cx="342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CA" b="1" dirty="0" smtClean="0">
                <a:solidFill>
                  <a:srgbClr val="002060"/>
                </a:solidFill>
              </a:rPr>
              <a:t>Carbon-composition resistors</a:t>
            </a:r>
          </a:p>
        </p:txBody>
      </p:sp>
      <p:sp>
        <p:nvSpPr>
          <p:cNvPr id="19459" name="Content Placeholder 2"/>
          <p:cNvSpPr>
            <a:spLocks noGrp="1"/>
          </p:cNvSpPr>
          <p:nvPr>
            <p:ph sz="quarter" idx="1"/>
          </p:nvPr>
        </p:nvSpPr>
        <p:spPr>
          <a:xfrm>
            <a:off x="612775" y="1600200"/>
            <a:ext cx="8153400" cy="4495800"/>
          </a:xfrm>
        </p:spPr>
        <p:txBody>
          <a:bodyPr/>
          <a:lstStyle/>
          <a:p>
            <a:pPr eaLnBrk="1" hangingPunct="1"/>
            <a:r>
              <a:rPr lang="en-CA" dirty="0" smtClean="0"/>
              <a:t>Carbon-composition resistors are made of carbon mixed with other materials. The carbon mixture is moulded into a cylinder with a wire at each end. By varying the size and composition of the cylinder, manufacturers produce resistances from 10 Ω to 20 M Ω. Moulded carbon resistors are cheaper to make than wire-wound resistors but less precise.</a:t>
            </a:r>
          </a:p>
        </p:txBody>
      </p:sp>
      <p:pic>
        <p:nvPicPr>
          <p:cNvPr id="19460" name="Picture 2" descr="http://www.apexjr.com/images/APEXJRABCARBONRESISTORS1.jpg"/>
          <p:cNvPicPr>
            <a:picLocks noChangeAspect="1" noChangeArrowheads="1"/>
          </p:cNvPicPr>
          <p:nvPr/>
        </p:nvPicPr>
        <p:blipFill>
          <a:blip r:embed="rId2" cstate="print"/>
          <a:srcRect/>
          <a:stretch>
            <a:fillRect/>
          </a:stretch>
        </p:blipFill>
        <p:spPr bwMode="auto">
          <a:xfrm>
            <a:off x="3276600" y="4724400"/>
            <a:ext cx="2195513" cy="187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Resistance in a Wire </a:t>
            </a:r>
            <a:r>
              <a:rPr lang="en-CA" dirty="0" smtClean="0"/>
              <a:t>–comparing water to electricity </a:t>
            </a:r>
            <a:endParaRPr lang="en-CA" dirty="0"/>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en-CA" dirty="0" smtClean="0"/>
              <a:t>Longer thinner pipes have more resistance to the flow of water than pipes with a larger diameter. </a:t>
            </a:r>
          </a:p>
          <a:p>
            <a:pPr eaLnBrk="1" hangingPunct="1">
              <a:buFont typeface="Wingdings" pitchFamily="2" charset="2"/>
              <a:buNone/>
            </a:pPr>
            <a:r>
              <a:rPr lang="en-CA" dirty="0" smtClean="0"/>
              <a:t>The same idea applies to electricity. </a:t>
            </a:r>
          </a:p>
          <a:p>
            <a:pPr eaLnBrk="1" hangingPunct="1"/>
            <a:r>
              <a:rPr lang="en-CA" dirty="0" smtClean="0"/>
              <a:t>The more resistance that you have in a circuit, the more it will decrease current at a given potential difference. </a:t>
            </a:r>
          </a:p>
          <a:p>
            <a:pPr eaLnBrk="1" hangingPunct="1"/>
            <a:endParaRPr lang="en-CA" dirty="0" smtClean="0"/>
          </a:p>
        </p:txBody>
      </p:sp>
      <p:pic>
        <p:nvPicPr>
          <p:cNvPr id="20484" name="Picture 2"/>
          <p:cNvPicPr>
            <a:picLocks noChangeAspect="1" noChangeArrowheads="1"/>
          </p:cNvPicPr>
          <p:nvPr/>
        </p:nvPicPr>
        <p:blipFill>
          <a:blip r:embed="rId2" cstate="print"/>
          <a:srcRect/>
          <a:stretch>
            <a:fillRect/>
          </a:stretch>
        </p:blipFill>
        <p:spPr bwMode="auto">
          <a:xfrm>
            <a:off x="2268538" y="4586288"/>
            <a:ext cx="5011737" cy="2271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endParaRPr lang="en-CA" smtClean="0"/>
          </a:p>
        </p:txBody>
      </p:sp>
      <p:sp>
        <p:nvSpPr>
          <p:cNvPr id="21507" name="Content Placeholder 2"/>
          <p:cNvSpPr>
            <a:spLocks noGrp="1"/>
          </p:cNvSpPr>
          <p:nvPr>
            <p:ph sz="quarter" idx="1"/>
          </p:nvPr>
        </p:nvSpPr>
        <p:spPr>
          <a:xfrm>
            <a:off x="612775" y="1600200"/>
            <a:ext cx="8153400" cy="4495800"/>
          </a:xfrm>
        </p:spPr>
        <p:txBody>
          <a:bodyPr/>
          <a:lstStyle/>
          <a:p>
            <a:pPr eaLnBrk="1" hangingPunct="1"/>
            <a:r>
              <a:rPr lang="en-CA" b="1" dirty="0" smtClean="0">
                <a:solidFill>
                  <a:srgbClr val="002060"/>
                </a:solidFill>
              </a:rPr>
              <a:t>Larger, shorter wires provide less resistance for electrons to travel. </a:t>
            </a:r>
          </a:p>
          <a:p>
            <a:pPr eaLnBrk="1" hangingPunct="1"/>
            <a:r>
              <a:rPr lang="en-CA" dirty="0" smtClean="0"/>
              <a:t>Temperature and material can also affect resistance.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Factors that Affect the Resistance of a Wire</a:t>
            </a:r>
            <a:endParaRPr lang="en-CA" dirty="0"/>
          </a:p>
        </p:txBody>
      </p:sp>
      <p:graphicFrame>
        <p:nvGraphicFramePr>
          <p:cNvPr id="4" name="Content Placeholder 3"/>
          <p:cNvGraphicFramePr>
            <a:graphicFrameLocks noGrp="1"/>
          </p:cNvGraphicFramePr>
          <p:nvPr>
            <p:ph sz="quarter" idx="1"/>
          </p:nvPr>
        </p:nvGraphicFramePr>
        <p:xfrm>
          <a:off x="468313" y="1773238"/>
          <a:ext cx="8280920" cy="3735762"/>
        </p:xfrm>
        <a:graphic>
          <a:graphicData uri="http://schemas.openxmlformats.org/drawingml/2006/table">
            <a:tbl>
              <a:tblPr/>
              <a:tblGrid>
                <a:gridCol w="4140460"/>
                <a:gridCol w="4140460"/>
              </a:tblGrid>
              <a:tr h="918102">
                <a:tc>
                  <a:txBody>
                    <a:bodyPr/>
                    <a:lstStyle/>
                    <a:p>
                      <a:pPr>
                        <a:lnSpc>
                          <a:spcPct val="115000"/>
                        </a:lnSpc>
                        <a:spcAft>
                          <a:spcPts val="0"/>
                        </a:spcAft>
                      </a:pPr>
                      <a:r>
                        <a:rPr lang="en-CA" sz="2800" b="1" dirty="0">
                          <a:latin typeface="Times New Roman"/>
                          <a:ea typeface="Calibri"/>
                          <a:cs typeface="Times New Roman"/>
                        </a:rPr>
                        <a:t>Factor</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b="1" dirty="0">
                          <a:latin typeface="Times New Roman"/>
                          <a:ea typeface="Calibri"/>
                          <a:cs typeface="Times New Roman"/>
                        </a:rPr>
                        <a:t>How Factor Affects Resistance </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4306">
                <a:tc>
                  <a:txBody>
                    <a:bodyPr/>
                    <a:lstStyle/>
                    <a:p>
                      <a:pPr>
                        <a:lnSpc>
                          <a:spcPct val="115000"/>
                        </a:lnSpc>
                        <a:spcAft>
                          <a:spcPts val="0"/>
                        </a:spcAft>
                      </a:pPr>
                      <a:r>
                        <a:rPr lang="en-CA" sz="2800" b="1" dirty="0">
                          <a:solidFill>
                            <a:srgbClr val="002060"/>
                          </a:solidFill>
                          <a:latin typeface="Times New Roman"/>
                          <a:ea typeface="Calibri"/>
                          <a:cs typeface="Times New Roman"/>
                        </a:rPr>
                        <a:t>Material</a:t>
                      </a:r>
                      <a:endParaRPr lang="en-CA" sz="2400"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dirty="0">
                          <a:latin typeface="Times New Roman"/>
                          <a:ea typeface="Calibri"/>
                          <a:cs typeface="Times New Roman"/>
                        </a:rPr>
                        <a:t>Silver has the least resistance but very expensive to use in wires. Most Conducting wires are made from copper</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2542" name="Picture 2" descr="http://www.monex.com/images/photos/prodSilver01.jpg"/>
          <p:cNvPicPr>
            <a:picLocks noChangeAspect="1" noChangeArrowheads="1"/>
          </p:cNvPicPr>
          <p:nvPr/>
        </p:nvPicPr>
        <p:blipFill>
          <a:blip r:embed="rId2" cstate="print"/>
          <a:srcRect/>
          <a:stretch>
            <a:fillRect/>
          </a:stretch>
        </p:blipFill>
        <p:spPr bwMode="auto">
          <a:xfrm>
            <a:off x="1258888" y="3213100"/>
            <a:ext cx="2727325" cy="222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Factors that Affect the Resistance of a Wire</a:t>
            </a:r>
            <a:endParaRPr lang="en-CA" dirty="0"/>
          </a:p>
        </p:txBody>
      </p:sp>
      <p:graphicFrame>
        <p:nvGraphicFramePr>
          <p:cNvPr id="4" name="Content Placeholder 3"/>
          <p:cNvGraphicFramePr>
            <a:graphicFrameLocks noGrp="1"/>
          </p:cNvGraphicFramePr>
          <p:nvPr>
            <p:ph sz="quarter" idx="1"/>
          </p:nvPr>
        </p:nvGraphicFramePr>
        <p:xfrm>
          <a:off x="468313" y="1773238"/>
          <a:ext cx="8280920" cy="3735762"/>
        </p:xfrm>
        <a:graphic>
          <a:graphicData uri="http://schemas.openxmlformats.org/drawingml/2006/table">
            <a:tbl>
              <a:tblPr/>
              <a:tblGrid>
                <a:gridCol w="4140460"/>
                <a:gridCol w="4140460"/>
              </a:tblGrid>
              <a:tr h="918102">
                <a:tc>
                  <a:txBody>
                    <a:bodyPr/>
                    <a:lstStyle/>
                    <a:p>
                      <a:pPr>
                        <a:lnSpc>
                          <a:spcPct val="115000"/>
                        </a:lnSpc>
                        <a:spcAft>
                          <a:spcPts val="0"/>
                        </a:spcAft>
                      </a:pPr>
                      <a:r>
                        <a:rPr lang="en-CA" sz="2800" b="1" dirty="0">
                          <a:latin typeface="Times New Roman"/>
                          <a:ea typeface="Calibri"/>
                          <a:cs typeface="Times New Roman"/>
                        </a:rPr>
                        <a:t>Factor</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b="1">
                          <a:latin typeface="Times New Roman"/>
                          <a:ea typeface="Calibri"/>
                          <a:cs typeface="Times New Roman"/>
                        </a:rPr>
                        <a:t>How Factor Affects Resistance </a:t>
                      </a:r>
                      <a:endParaRPr lang="en-CA"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4306">
                <a:tc>
                  <a:txBody>
                    <a:bodyPr/>
                    <a:lstStyle/>
                    <a:p>
                      <a:pPr>
                        <a:lnSpc>
                          <a:spcPct val="115000"/>
                        </a:lnSpc>
                        <a:spcAft>
                          <a:spcPts val="0"/>
                        </a:spcAft>
                      </a:pPr>
                      <a:r>
                        <a:rPr lang="en-CA" sz="2400" b="0" dirty="0" smtClean="0">
                          <a:latin typeface="Times New Roman"/>
                          <a:ea typeface="Calibri"/>
                          <a:cs typeface="Times New Roman"/>
                        </a:rPr>
                        <a:t>Temperature</a:t>
                      </a:r>
                      <a:endParaRPr lang="en-CA" sz="20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Times New Roman"/>
                          <a:ea typeface="Calibri"/>
                          <a:cs typeface="Times New Roman"/>
                        </a:rPr>
                        <a:t>As the temperature of the wire increases, its resistance increases and its conductivity decreases. In other words, a colder wire is less resistant than a warmer wire. </a:t>
                      </a:r>
                      <a:endParaRPr lang="en-CA"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3566" name="Picture 2" descr="http://www.magnet.fsu.edu/education/tutorials/magnetacademy/superconductivity101/images/superconductivity-temperature.jpg"/>
          <p:cNvPicPr>
            <a:picLocks noChangeAspect="1" noChangeArrowheads="1"/>
          </p:cNvPicPr>
          <p:nvPr/>
        </p:nvPicPr>
        <p:blipFill>
          <a:blip r:embed="rId2" cstate="print"/>
          <a:srcRect/>
          <a:stretch>
            <a:fillRect/>
          </a:stretch>
        </p:blipFill>
        <p:spPr bwMode="auto">
          <a:xfrm>
            <a:off x="827088" y="3379788"/>
            <a:ext cx="3162300" cy="3478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Factors that Affect the Resistance of a Wire</a:t>
            </a:r>
            <a:endParaRPr lang="en-CA" dirty="0"/>
          </a:p>
        </p:txBody>
      </p:sp>
      <p:graphicFrame>
        <p:nvGraphicFramePr>
          <p:cNvPr id="4" name="Content Placeholder 3"/>
          <p:cNvGraphicFramePr>
            <a:graphicFrameLocks noGrp="1"/>
          </p:cNvGraphicFramePr>
          <p:nvPr>
            <p:ph sz="quarter" idx="1"/>
          </p:nvPr>
        </p:nvGraphicFramePr>
        <p:xfrm>
          <a:off x="468313" y="1773238"/>
          <a:ext cx="8280920" cy="3735762"/>
        </p:xfrm>
        <a:graphic>
          <a:graphicData uri="http://schemas.openxmlformats.org/drawingml/2006/table">
            <a:tbl>
              <a:tblPr/>
              <a:tblGrid>
                <a:gridCol w="4140460"/>
                <a:gridCol w="4140460"/>
              </a:tblGrid>
              <a:tr h="918102">
                <a:tc>
                  <a:txBody>
                    <a:bodyPr/>
                    <a:lstStyle/>
                    <a:p>
                      <a:pPr>
                        <a:lnSpc>
                          <a:spcPct val="115000"/>
                        </a:lnSpc>
                        <a:spcAft>
                          <a:spcPts val="0"/>
                        </a:spcAft>
                      </a:pPr>
                      <a:r>
                        <a:rPr lang="en-CA" sz="2800" b="1" dirty="0">
                          <a:latin typeface="Times New Roman"/>
                          <a:ea typeface="Calibri"/>
                          <a:cs typeface="Times New Roman"/>
                        </a:rPr>
                        <a:t>Factor</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b="1">
                          <a:latin typeface="Times New Roman"/>
                          <a:ea typeface="Calibri"/>
                          <a:cs typeface="Times New Roman"/>
                        </a:rPr>
                        <a:t>How Factor Affects Resistance </a:t>
                      </a:r>
                      <a:endParaRPr lang="en-CA"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4306">
                <a:tc>
                  <a:txBody>
                    <a:bodyPr/>
                    <a:lstStyle/>
                    <a:p>
                      <a:pPr>
                        <a:lnSpc>
                          <a:spcPct val="115000"/>
                        </a:lnSpc>
                        <a:spcAft>
                          <a:spcPts val="0"/>
                        </a:spcAft>
                      </a:pPr>
                      <a:r>
                        <a:rPr lang="en-CA" sz="2800" b="1" dirty="0" smtClean="0">
                          <a:solidFill>
                            <a:srgbClr val="002060"/>
                          </a:solidFill>
                          <a:latin typeface="Times New Roman"/>
                          <a:ea typeface="Calibri"/>
                          <a:cs typeface="Times New Roman"/>
                        </a:rPr>
                        <a:t>Length</a:t>
                      </a:r>
                      <a:endParaRPr lang="en-CA" sz="24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dirty="0">
                          <a:latin typeface="Times New Roman"/>
                          <a:ea typeface="Calibri"/>
                          <a:cs typeface="Times New Roman"/>
                        </a:rPr>
                        <a:t>Longer wires offer more resistance than shorter wires. If the wire doubles in length, it doubles in resistance</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4590" name="Picture 2" descr="http://technology-guide.co.uk/images/istubz_usb_cable_1.jpg"/>
          <p:cNvPicPr>
            <a:picLocks noChangeAspect="1" noChangeArrowheads="1"/>
          </p:cNvPicPr>
          <p:nvPr/>
        </p:nvPicPr>
        <p:blipFill>
          <a:blip r:embed="rId2" cstate="print"/>
          <a:srcRect/>
          <a:stretch>
            <a:fillRect/>
          </a:stretch>
        </p:blipFill>
        <p:spPr bwMode="auto">
          <a:xfrm>
            <a:off x="611188" y="3500438"/>
            <a:ext cx="3810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Factors that Affect the Resistance of a Wire</a:t>
            </a:r>
            <a:endParaRPr lang="en-CA" dirty="0"/>
          </a:p>
        </p:txBody>
      </p:sp>
      <p:graphicFrame>
        <p:nvGraphicFramePr>
          <p:cNvPr id="4" name="Content Placeholder 3"/>
          <p:cNvGraphicFramePr>
            <a:graphicFrameLocks noGrp="1"/>
          </p:cNvGraphicFramePr>
          <p:nvPr>
            <p:ph sz="quarter" idx="1"/>
          </p:nvPr>
        </p:nvGraphicFramePr>
        <p:xfrm>
          <a:off x="468313" y="1773238"/>
          <a:ext cx="8280920" cy="3925824"/>
        </p:xfrm>
        <a:graphic>
          <a:graphicData uri="http://schemas.openxmlformats.org/drawingml/2006/table">
            <a:tbl>
              <a:tblPr/>
              <a:tblGrid>
                <a:gridCol w="4140460"/>
                <a:gridCol w="4140460"/>
              </a:tblGrid>
              <a:tr h="918102">
                <a:tc>
                  <a:txBody>
                    <a:bodyPr/>
                    <a:lstStyle/>
                    <a:p>
                      <a:pPr>
                        <a:lnSpc>
                          <a:spcPct val="115000"/>
                        </a:lnSpc>
                        <a:spcAft>
                          <a:spcPts val="0"/>
                        </a:spcAft>
                      </a:pPr>
                      <a:r>
                        <a:rPr lang="en-CA" sz="2800" b="1" dirty="0">
                          <a:latin typeface="Times New Roman"/>
                          <a:ea typeface="Calibri"/>
                          <a:cs typeface="Times New Roman"/>
                        </a:rPr>
                        <a:t>Factor</a:t>
                      </a:r>
                      <a:endParaRPr lang="en-CA"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b="1">
                          <a:latin typeface="Times New Roman"/>
                          <a:ea typeface="Calibri"/>
                          <a:cs typeface="Times New Roman"/>
                        </a:rPr>
                        <a:t>How Factor Affects Resistance </a:t>
                      </a:r>
                      <a:endParaRPr lang="en-CA"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4306">
                <a:tc>
                  <a:txBody>
                    <a:bodyPr/>
                    <a:lstStyle/>
                    <a:p>
                      <a:pPr>
                        <a:lnSpc>
                          <a:spcPct val="115000"/>
                        </a:lnSpc>
                        <a:spcAft>
                          <a:spcPts val="0"/>
                        </a:spcAft>
                      </a:pPr>
                      <a:r>
                        <a:rPr lang="en-CA" sz="2400" b="1" dirty="0" smtClean="0">
                          <a:solidFill>
                            <a:srgbClr val="002060"/>
                          </a:solidFill>
                          <a:latin typeface="Times New Roman"/>
                          <a:ea typeface="Calibri"/>
                          <a:cs typeface="Times New Roman"/>
                        </a:rPr>
                        <a:t>Cross-sectional Area</a:t>
                      </a:r>
                      <a:endParaRPr lang="en-CA" sz="2000" b="1" dirty="0">
                        <a:solidFill>
                          <a:srgbClr val="00206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400" dirty="0">
                          <a:latin typeface="Times New Roman"/>
                          <a:ea typeface="Calibri"/>
                          <a:cs typeface="Times New Roman"/>
                        </a:rPr>
                        <a:t>Wider wires offer less resistance than thinner wires. If the wire doubles in width, its resistance is half as great. Conducting wires that carry large currents need large diameters to lessen their resistance. </a:t>
                      </a:r>
                      <a:endParaRPr lang="en-CA"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5614" name="Picture 2" descr="http://www.crsupport.us/images/134-1.jpg"/>
          <p:cNvPicPr>
            <a:picLocks noChangeAspect="1" noChangeArrowheads="1"/>
          </p:cNvPicPr>
          <p:nvPr/>
        </p:nvPicPr>
        <p:blipFill>
          <a:blip r:embed="rId2" cstate="print"/>
          <a:srcRect/>
          <a:stretch>
            <a:fillRect/>
          </a:stretch>
        </p:blipFill>
        <p:spPr bwMode="auto">
          <a:xfrm>
            <a:off x="1116013" y="3228975"/>
            <a:ext cx="2857500" cy="362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sp>
        <p:nvSpPr>
          <p:cNvPr id="3" name="Content Placeholder 2"/>
          <p:cNvSpPr>
            <a:spLocks noGrp="1"/>
          </p:cNvSpPr>
          <p:nvPr>
            <p:ph sz="quarter" idx="1"/>
          </p:nvPr>
        </p:nvSpPr>
        <p:spPr/>
        <p:txBody>
          <a:bodyPr/>
          <a:lstStyle/>
          <a:p>
            <a:r>
              <a:rPr lang="en-CA" smtClean="0"/>
              <a:t>Questions Page 566 #3,4,5,6,7</a:t>
            </a:r>
          </a:p>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CA" b="1" smtClean="0"/>
              <a:t>Resistance</a:t>
            </a:r>
            <a:endParaRPr lang="en-CA" smtClean="0"/>
          </a:p>
        </p:txBody>
      </p:sp>
      <p:sp>
        <p:nvSpPr>
          <p:cNvPr id="10243" name="Content Placeholder 2"/>
          <p:cNvSpPr>
            <a:spLocks noGrp="1"/>
          </p:cNvSpPr>
          <p:nvPr>
            <p:ph sz="quarter" idx="1"/>
          </p:nvPr>
        </p:nvSpPr>
        <p:spPr>
          <a:xfrm>
            <a:off x="250825" y="1600200"/>
            <a:ext cx="8515350" cy="4924425"/>
          </a:xfrm>
        </p:spPr>
        <p:txBody>
          <a:bodyPr/>
          <a:lstStyle/>
          <a:p>
            <a:pPr eaLnBrk="1" hangingPunct="1"/>
            <a:r>
              <a:rPr lang="en-CA" sz="3600" b="1" dirty="0" smtClean="0">
                <a:solidFill>
                  <a:srgbClr val="002060"/>
                </a:solidFill>
              </a:rPr>
              <a:t>The degree to which a substance opposes the flow of electric current through it. </a:t>
            </a:r>
            <a:endParaRPr lang="en-CA" sz="3200" b="1" dirty="0" smtClean="0">
              <a:solidFill>
                <a:srgbClr val="002060"/>
              </a:solidFill>
            </a:endParaRPr>
          </a:p>
          <a:p>
            <a:pPr eaLnBrk="1" hangingPunct="1"/>
            <a:r>
              <a:rPr lang="en-CA" sz="3600" dirty="0" smtClean="0"/>
              <a:t>All substances resist electron flow to some extent. </a:t>
            </a:r>
            <a:endParaRPr lang="en-CA" sz="3200" dirty="0" smtClean="0"/>
          </a:p>
          <a:p>
            <a:pPr eaLnBrk="1" hangingPunct="1"/>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eaLnBrk="1" hangingPunct="1"/>
            <a:r>
              <a:rPr lang="en-CA" b="1" smtClean="0"/>
              <a:t>Resistance</a:t>
            </a:r>
            <a:endParaRPr lang="en-CA" smtClean="0"/>
          </a:p>
        </p:txBody>
      </p:sp>
      <p:sp>
        <p:nvSpPr>
          <p:cNvPr id="11267" name="Content Placeholder 2"/>
          <p:cNvSpPr>
            <a:spLocks noGrp="1"/>
          </p:cNvSpPr>
          <p:nvPr>
            <p:ph sz="quarter" idx="1"/>
          </p:nvPr>
        </p:nvSpPr>
        <p:spPr>
          <a:xfrm>
            <a:off x="612775" y="1600200"/>
            <a:ext cx="8153400" cy="4495800"/>
          </a:xfrm>
        </p:spPr>
        <p:txBody>
          <a:bodyPr/>
          <a:lstStyle/>
          <a:p>
            <a:pPr lvl="1" eaLnBrk="1" hangingPunct="1"/>
            <a:r>
              <a:rPr lang="en-CA" sz="3200" dirty="0" smtClean="0"/>
              <a:t>Conductors, such as metals, allow electrons to flow freely through them and have low resistance values. </a:t>
            </a:r>
            <a:endParaRPr lang="en-CA" sz="2800" dirty="0" smtClean="0"/>
          </a:p>
          <a:p>
            <a:pPr lvl="1" eaLnBrk="1" hangingPunct="1"/>
            <a:r>
              <a:rPr lang="en-CA" sz="3200" b="1" dirty="0" smtClean="0">
                <a:solidFill>
                  <a:srgbClr val="002060"/>
                </a:solidFill>
              </a:rPr>
              <a:t>Insulators resist electron flow greatly and have high resistance values</a:t>
            </a:r>
            <a:r>
              <a:rPr lang="en-CA" sz="3200" dirty="0" smtClean="0"/>
              <a:t>. </a:t>
            </a:r>
            <a:endParaRPr lang="en-CA" sz="2800" dirty="0" smtClean="0"/>
          </a:p>
          <a:p>
            <a:pPr eaLnBrk="1" hangingPunct="1"/>
            <a:endParaRPr lang="en-CA" dirty="0" smtClean="0"/>
          </a:p>
        </p:txBody>
      </p:sp>
      <p:pic>
        <p:nvPicPr>
          <p:cNvPr id="11268" name="Picture 2" descr="The smoother top path shows a good conductor. The bottom shows a poor conductor."/>
          <p:cNvPicPr>
            <a:picLocks noChangeAspect="1" noChangeArrowheads="1"/>
          </p:cNvPicPr>
          <p:nvPr/>
        </p:nvPicPr>
        <p:blipFill>
          <a:blip r:embed="rId2" cstate="print"/>
          <a:srcRect/>
          <a:stretch>
            <a:fillRect/>
          </a:stretch>
        </p:blipFill>
        <p:spPr bwMode="auto">
          <a:xfrm>
            <a:off x="3132138" y="4146550"/>
            <a:ext cx="2711450" cy="271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r>
              <a:rPr lang="en-CA" b="1" smtClean="0"/>
              <a:t>Resistance</a:t>
            </a:r>
            <a:endParaRPr lang="en-CA" smtClean="0"/>
          </a:p>
        </p:txBody>
      </p:sp>
      <p:sp>
        <p:nvSpPr>
          <p:cNvPr id="12291" name="Content Placeholder 2"/>
          <p:cNvSpPr>
            <a:spLocks noGrp="1"/>
          </p:cNvSpPr>
          <p:nvPr>
            <p:ph sz="quarter" idx="1"/>
          </p:nvPr>
        </p:nvSpPr>
        <p:spPr>
          <a:xfrm>
            <a:off x="612775" y="1556792"/>
            <a:ext cx="8153400" cy="4539208"/>
          </a:xfrm>
        </p:spPr>
        <p:txBody>
          <a:bodyPr/>
          <a:lstStyle/>
          <a:p>
            <a:pPr eaLnBrk="1" hangingPunct="1"/>
            <a:r>
              <a:rPr lang="en-CA" sz="3200" dirty="0" smtClean="0"/>
              <a:t>Resistance is measured in </a:t>
            </a:r>
            <a:r>
              <a:rPr lang="en-CA" sz="3200" b="1" dirty="0" smtClean="0">
                <a:solidFill>
                  <a:srgbClr val="002060"/>
                </a:solidFill>
              </a:rPr>
              <a:t>ohms (</a:t>
            </a:r>
            <a:r>
              <a:rPr lang="en-CA" sz="3200" dirty="0" smtClean="0">
                <a:solidFill>
                  <a:srgbClr val="002060"/>
                </a:solidFill>
              </a:rPr>
              <a:t>Ω</a:t>
            </a:r>
            <a:r>
              <a:rPr lang="en-CA" sz="3200" b="1" dirty="0" smtClean="0">
                <a:solidFill>
                  <a:srgbClr val="002060"/>
                </a:solidFill>
              </a:rPr>
              <a:t>)</a:t>
            </a:r>
            <a:r>
              <a:rPr lang="en-CA" sz="3200" b="1" dirty="0" smtClean="0"/>
              <a:t> </a:t>
            </a:r>
            <a:r>
              <a:rPr lang="en-CA" sz="3200" dirty="0" smtClean="0"/>
              <a:t>using an </a:t>
            </a:r>
            <a:r>
              <a:rPr lang="en-CA" sz="3200" b="1" dirty="0" smtClean="0">
                <a:solidFill>
                  <a:srgbClr val="002060"/>
                </a:solidFill>
              </a:rPr>
              <a:t>ohmmeter</a:t>
            </a:r>
            <a:r>
              <a:rPr lang="en-CA" sz="3200" dirty="0" smtClean="0">
                <a:solidFill>
                  <a:srgbClr val="002060"/>
                </a:solidFill>
              </a:rPr>
              <a:t>. </a:t>
            </a:r>
          </a:p>
          <a:p>
            <a:pPr eaLnBrk="1" hangingPunct="1"/>
            <a:r>
              <a:rPr lang="en-CA" sz="3200" dirty="0" smtClean="0"/>
              <a:t>An ohmmeter is a device for measuring resistance. </a:t>
            </a:r>
          </a:p>
          <a:p>
            <a:pPr lvl="0" eaLnBrk="1" hangingPunct="1"/>
            <a:r>
              <a:rPr lang="en-CA" sz="3200" dirty="0" smtClean="0"/>
              <a:t>Ohmmeters are connected in </a:t>
            </a:r>
            <a:r>
              <a:rPr lang="en-CA" sz="3200" b="1" dirty="0" smtClean="0">
                <a:solidFill>
                  <a:srgbClr val="002060"/>
                </a:solidFill>
              </a:rPr>
              <a:t>parallel </a:t>
            </a:r>
            <a:endParaRPr lang="en-CA" sz="3200" dirty="0" smtClean="0">
              <a:solidFill>
                <a:srgbClr val="002060"/>
              </a:solidFill>
            </a:endParaRPr>
          </a:p>
          <a:p>
            <a:pPr eaLnBrk="1" hangingPunct="1"/>
            <a:endParaRPr lang="en-CA" sz="3200" b="1" dirty="0" smtClean="0"/>
          </a:p>
          <a:p>
            <a:pPr eaLnBrk="1" hangingPunct="1"/>
            <a:endParaRPr lang="en-CA" dirty="0" smtClean="0"/>
          </a:p>
          <a:p>
            <a:pPr eaLnBrk="1" hangingPunct="1"/>
            <a:endParaRPr lang="en-CA" dirty="0" smtClean="0"/>
          </a:p>
        </p:txBody>
      </p:sp>
      <p:pic>
        <p:nvPicPr>
          <p:cNvPr id="12292" name="Picture 2" descr="http://t2.gstatic.com/images?q=tbn:ANd9GcR3zOh3J_hbw65d5H3q8iZ2krmIFfL1UKGSzfU8xKooTJhYS6IHNw"/>
          <p:cNvPicPr>
            <a:picLocks noChangeAspect="1" noChangeArrowheads="1"/>
          </p:cNvPicPr>
          <p:nvPr/>
        </p:nvPicPr>
        <p:blipFill>
          <a:blip r:embed="rId2" cstate="print"/>
          <a:srcRect/>
          <a:stretch>
            <a:fillRect/>
          </a:stretch>
        </p:blipFill>
        <p:spPr bwMode="auto">
          <a:xfrm>
            <a:off x="1763688" y="4261754"/>
            <a:ext cx="2952055" cy="2596246"/>
          </a:xfrm>
          <a:prstGeom prst="rect">
            <a:avLst/>
          </a:prstGeom>
          <a:noFill/>
          <a:ln w="9525">
            <a:noFill/>
            <a:miter lim="800000"/>
            <a:headEnd/>
            <a:tailEnd/>
          </a:ln>
        </p:spPr>
      </p:pic>
      <p:pic>
        <p:nvPicPr>
          <p:cNvPr id="12293" name="Picture 4" descr="http://www.hotektech.com/metramax6.jpg"/>
          <p:cNvPicPr>
            <a:picLocks noChangeAspect="1" noChangeArrowheads="1"/>
          </p:cNvPicPr>
          <p:nvPr/>
        </p:nvPicPr>
        <p:blipFill>
          <a:blip r:embed="rId3" cstate="print"/>
          <a:srcRect/>
          <a:stretch>
            <a:fillRect/>
          </a:stretch>
        </p:blipFill>
        <p:spPr bwMode="auto">
          <a:xfrm>
            <a:off x="5220072" y="4257675"/>
            <a:ext cx="1857375" cy="2600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CA" b="1" smtClean="0"/>
              <a:t>Resistance</a:t>
            </a:r>
            <a:endParaRPr lang="en-CA" smtClean="0"/>
          </a:p>
        </p:txBody>
      </p:sp>
      <p:sp>
        <p:nvSpPr>
          <p:cNvPr id="13315" name="Content Placeholder 2"/>
          <p:cNvSpPr>
            <a:spLocks noGrp="1"/>
          </p:cNvSpPr>
          <p:nvPr>
            <p:ph sz="quarter" idx="1"/>
          </p:nvPr>
        </p:nvSpPr>
        <p:spPr>
          <a:xfrm>
            <a:off x="612775" y="1600200"/>
            <a:ext cx="8153400" cy="4495800"/>
          </a:xfrm>
        </p:spPr>
        <p:txBody>
          <a:bodyPr/>
          <a:lstStyle/>
          <a:p>
            <a:pPr eaLnBrk="1" hangingPunct="1"/>
            <a:r>
              <a:rPr lang="en-CA" sz="3600" dirty="0" smtClean="0"/>
              <a:t>When a substance resists the flow of electrons, </a:t>
            </a:r>
            <a:r>
              <a:rPr lang="en-CA" sz="3600" b="1" dirty="0" smtClean="0">
                <a:solidFill>
                  <a:srgbClr val="002060"/>
                </a:solidFill>
              </a:rPr>
              <a:t>it slows down the current and converts the electrical energy into other forms of energy. </a:t>
            </a:r>
            <a:endParaRPr lang="en-CA" sz="3200" b="1" dirty="0" smtClean="0">
              <a:solidFill>
                <a:srgbClr val="002060"/>
              </a:solidFill>
            </a:endParaRPr>
          </a:p>
          <a:p>
            <a:pPr lvl="1" eaLnBrk="1" hangingPunct="1"/>
            <a:r>
              <a:rPr lang="en-CA" sz="3200" dirty="0" smtClean="0"/>
              <a:t>The more resistance a substance has, the more energy gained by the substance is radiated to its surroundings as heat and/or light energy </a:t>
            </a:r>
            <a:endParaRPr lang="en-CA" sz="2800" dirty="0" smtClean="0"/>
          </a:p>
          <a:p>
            <a:pPr eaLnBrk="1" hangingPunct="1"/>
            <a:endParaRPr lang="en-CA" dirty="0" smtClean="0"/>
          </a:p>
        </p:txBody>
      </p:sp>
      <p:pic>
        <p:nvPicPr>
          <p:cNvPr id="13316" name="Picture 2" descr="http://www.crestock.com/images/550000-559999/558427-xs.jpg"/>
          <p:cNvPicPr>
            <a:picLocks noChangeAspect="1" noChangeArrowheads="1"/>
          </p:cNvPicPr>
          <p:nvPr/>
        </p:nvPicPr>
        <p:blipFill>
          <a:blip r:embed="rId2" cstate="print"/>
          <a:srcRect/>
          <a:stretch>
            <a:fillRect/>
          </a:stretch>
        </p:blipFill>
        <p:spPr bwMode="auto">
          <a:xfrm>
            <a:off x="3779838" y="5370513"/>
            <a:ext cx="2374900" cy="1487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eaLnBrk="1" hangingPunct="1"/>
            <a:r>
              <a:rPr lang="en-CA" b="1" dirty="0" smtClean="0"/>
              <a:t>Resistance in a Circuit</a:t>
            </a:r>
            <a:endParaRPr lang="en-CA" dirty="0" smtClean="0"/>
          </a:p>
        </p:txBody>
      </p:sp>
      <p:sp>
        <p:nvSpPr>
          <p:cNvPr id="14339" name="Content Placeholder 2"/>
          <p:cNvSpPr>
            <a:spLocks noGrp="1"/>
          </p:cNvSpPr>
          <p:nvPr>
            <p:ph sz="quarter" idx="1"/>
          </p:nvPr>
        </p:nvSpPr>
        <p:spPr>
          <a:xfrm>
            <a:off x="612775" y="1600200"/>
            <a:ext cx="8153400" cy="4495800"/>
          </a:xfrm>
        </p:spPr>
        <p:txBody>
          <a:bodyPr/>
          <a:lstStyle/>
          <a:p>
            <a:pPr eaLnBrk="1" hangingPunct="1"/>
            <a:r>
              <a:rPr lang="en-CA" b="1" dirty="0" smtClean="0">
                <a:solidFill>
                  <a:srgbClr val="002060"/>
                </a:solidFill>
              </a:rPr>
              <a:t>A resistor is any material that can slow current flow. </a:t>
            </a:r>
          </a:p>
          <a:p>
            <a:pPr eaLnBrk="1" hangingPunct="1"/>
            <a:r>
              <a:rPr lang="en-CA" dirty="0" smtClean="0"/>
              <a:t>In a light bulb, the filament’s high resistance to the electron’s electrical energy causes it to heat up and produce light.</a:t>
            </a:r>
          </a:p>
          <a:p>
            <a:pPr eaLnBrk="1" hangingPunct="1"/>
            <a:endParaRPr lang="en-CA" dirty="0" smtClean="0"/>
          </a:p>
        </p:txBody>
      </p:sp>
      <p:pic>
        <p:nvPicPr>
          <p:cNvPr id="17412" name="Picture 4" descr="http://sustainabledesignupdate.com/wp-content/uploads/2007/02/light-bulb-glowing-filament-bg-ahd.jpg"/>
          <p:cNvPicPr>
            <a:picLocks noChangeAspect="1" noChangeArrowheads="1"/>
          </p:cNvPicPr>
          <p:nvPr/>
        </p:nvPicPr>
        <p:blipFill>
          <a:blip r:embed="rId2" cstate="print"/>
          <a:srcRect/>
          <a:stretch>
            <a:fillRect/>
          </a:stretch>
        </p:blipFill>
        <p:spPr bwMode="auto">
          <a:xfrm>
            <a:off x="3419872" y="3645024"/>
            <a:ext cx="1912210" cy="24833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CA" b="1" dirty="0" smtClean="0"/>
              <a:t>Resistors and Potential Difference</a:t>
            </a:r>
            <a:endParaRPr lang="en-CA" dirty="0" smtClean="0"/>
          </a:p>
        </p:txBody>
      </p:sp>
      <p:sp>
        <p:nvSpPr>
          <p:cNvPr id="15363" name="Content Placeholder 2"/>
          <p:cNvSpPr>
            <a:spLocks noGrp="1"/>
          </p:cNvSpPr>
          <p:nvPr>
            <p:ph sz="quarter" idx="1"/>
          </p:nvPr>
        </p:nvSpPr>
        <p:spPr>
          <a:xfrm>
            <a:off x="612775" y="1600200"/>
            <a:ext cx="8153400" cy="4495800"/>
          </a:xfrm>
        </p:spPr>
        <p:txBody>
          <a:bodyPr/>
          <a:lstStyle/>
          <a:p>
            <a:pPr eaLnBrk="1" hangingPunct="1"/>
            <a:r>
              <a:rPr lang="en-CA" b="1" dirty="0" smtClean="0">
                <a:solidFill>
                  <a:srgbClr val="002060"/>
                </a:solidFill>
              </a:rPr>
              <a:t>Resistors can be used to control current or potential difference in a circuit. </a:t>
            </a:r>
          </a:p>
          <a:p>
            <a:pPr eaLnBrk="1" hangingPunct="1"/>
            <a:r>
              <a:rPr lang="en-CA" dirty="0" smtClean="0"/>
              <a:t>In a circuit, electrons have a higher potential difference as they enter a resistor compared to when they leave the resistor because they use up some energy in passing through the resistor. </a:t>
            </a:r>
          </a:p>
          <a:p>
            <a:pPr eaLnBrk="1" hangingPunct="1"/>
            <a:endParaRPr lang="en-CA" dirty="0" smtClean="0"/>
          </a:p>
        </p:txBody>
      </p:sp>
      <p:pic>
        <p:nvPicPr>
          <p:cNvPr id="15364" name="Picture 2" descr="http://hyperphysics.phy-astr.gsu.edu/hbase/electric/imgele/watdc.gif"/>
          <p:cNvPicPr>
            <a:picLocks noChangeAspect="1" noChangeArrowheads="1"/>
          </p:cNvPicPr>
          <p:nvPr/>
        </p:nvPicPr>
        <p:blipFill>
          <a:blip r:embed="rId2" cstate="print"/>
          <a:srcRect/>
          <a:stretch>
            <a:fillRect/>
          </a:stretch>
        </p:blipFill>
        <p:spPr bwMode="auto">
          <a:xfrm>
            <a:off x="2339975" y="4362450"/>
            <a:ext cx="4695825" cy="249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CA" dirty="0" smtClean="0"/>
              <a:t>Example:</a:t>
            </a:r>
          </a:p>
        </p:txBody>
      </p:sp>
      <p:sp>
        <p:nvSpPr>
          <p:cNvPr id="16387" name="Content Placeholder 2"/>
          <p:cNvSpPr>
            <a:spLocks noGrp="1"/>
          </p:cNvSpPr>
          <p:nvPr>
            <p:ph sz="quarter" idx="1"/>
          </p:nvPr>
        </p:nvSpPr>
        <p:spPr>
          <a:xfrm>
            <a:off x="612775" y="1600200"/>
            <a:ext cx="8153400" cy="4495800"/>
          </a:xfrm>
        </p:spPr>
        <p:txBody>
          <a:bodyPr/>
          <a:lstStyle/>
          <a:p>
            <a:pPr eaLnBrk="1" hangingPunct="1"/>
            <a:r>
              <a:rPr lang="en-CA" dirty="0" smtClean="0"/>
              <a:t>Imagine electrons entering a resistor as being at the high end of a ramp, where they have a lot of potential energy. In this analogy, electrons leaving the resistor are at the bottom end of the ramp, where their potential energy has been converted to another form of energy</a:t>
            </a:r>
          </a:p>
        </p:txBody>
      </p:sp>
      <p:pic>
        <p:nvPicPr>
          <p:cNvPr id="16388" name="Picture 2"/>
          <p:cNvPicPr>
            <a:picLocks noChangeAspect="1" noChangeArrowheads="1"/>
          </p:cNvPicPr>
          <p:nvPr/>
        </p:nvPicPr>
        <p:blipFill>
          <a:blip r:embed="rId2" cstate="print"/>
          <a:srcRect/>
          <a:stretch>
            <a:fillRect/>
          </a:stretch>
        </p:blipFill>
        <p:spPr bwMode="auto">
          <a:xfrm>
            <a:off x="4572000" y="3933825"/>
            <a:ext cx="2616200" cy="292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CA" b="1" dirty="0" smtClean="0"/>
              <a:t>Types of Resistors</a:t>
            </a:r>
            <a:endParaRPr lang="en-CA" dirty="0" smtClean="0"/>
          </a:p>
        </p:txBody>
      </p:sp>
      <p:sp>
        <p:nvSpPr>
          <p:cNvPr id="17411" name="Content Placeholder 2"/>
          <p:cNvSpPr>
            <a:spLocks noGrp="1"/>
          </p:cNvSpPr>
          <p:nvPr>
            <p:ph sz="quarter" idx="1"/>
          </p:nvPr>
        </p:nvSpPr>
        <p:spPr>
          <a:xfrm>
            <a:off x="612775" y="1600200"/>
            <a:ext cx="8153400" cy="4495800"/>
          </a:xfrm>
        </p:spPr>
        <p:txBody>
          <a:bodyPr/>
          <a:lstStyle/>
          <a:p>
            <a:pPr eaLnBrk="1" hangingPunct="1"/>
            <a:r>
              <a:rPr lang="en-CA" dirty="0" smtClean="0"/>
              <a:t>Resistors can be made with a number of techniques and materials</a:t>
            </a:r>
          </a:p>
          <a:p>
            <a:pPr eaLnBrk="1" hangingPunct="1"/>
            <a:r>
              <a:rPr lang="en-CA" dirty="0" smtClean="0"/>
              <a:t>The two most common types are wire-wound and carbon-composition.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184</TotalTime>
  <Words>656</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Resistance</vt:lpstr>
      <vt:lpstr>Resistance</vt:lpstr>
      <vt:lpstr>Resistance</vt:lpstr>
      <vt:lpstr>Resistance</vt:lpstr>
      <vt:lpstr>Resistance</vt:lpstr>
      <vt:lpstr>Resistance in a Circuit</vt:lpstr>
      <vt:lpstr>Resistors and Potential Difference</vt:lpstr>
      <vt:lpstr>Example:</vt:lpstr>
      <vt:lpstr>Types of Resistors</vt:lpstr>
      <vt:lpstr>wire-wound resistor</vt:lpstr>
      <vt:lpstr>Carbon-composition resistors</vt:lpstr>
      <vt:lpstr>Resistance in a Wire –comparing water to electricity </vt:lpstr>
      <vt:lpstr>Slide 13</vt:lpstr>
      <vt:lpstr>Factors that Affect the Resistance of a Wire</vt:lpstr>
      <vt:lpstr>Factors that Affect the Resistance of a Wire</vt:lpstr>
      <vt:lpstr>Factors that Affect the Resistance of a Wire</vt:lpstr>
      <vt:lpstr>Factors that Affect the Resistance of a Wire</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Dave Hoover</cp:lastModifiedBy>
  <cp:revision>22</cp:revision>
  <dcterms:created xsi:type="dcterms:W3CDTF">2010-11-16T03:30:54Z</dcterms:created>
  <dcterms:modified xsi:type="dcterms:W3CDTF">2016-05-29T19:57:24Z</dcterms:modified>
</cp:coreProperties>
</file>