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9" r:id="rId14"/>
    <p:sldId id="270" r:id="rId15"/>
    <p:sldId id="268" r:id="rId16"/>
    <p:sldId id="271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735700-942E-4FAD-ADD6-880491B2DBB8}" type="datetimeFigureOut">
              <a:rPr lang="en-CA" smtClean="0"/>
              <a:pPr>
                <a:defRPr/>
              </a:pPr>
              <a:t>21/03/2011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7EBF9-0A0D-4F44-9800-951CED5CD93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86DE18-B6B6-4293-BDAD-162A971D5F4B}" type="datetimeFigureOut">
              <a:rPr lang="en-CA" smtClean="0"/>
              <a:pPr>
                <a:defRPr/>
              </a:pPr>
              <a:t>21/03/2011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F5AD3-99DD-40DE-9CB0-195B80B1C352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E8E93-9AD5-41F6-8B2F-0ECE3F4540E3}" type="datetimeFigureOut">
              <a:rPr lang="en-CA" smtClean="0"/>
              <a:pPr>
                <a:defRPr/>
              </a:pPr>
              <a:t>21/03/2011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DB720-D878-4500-BB67-3EB547821282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0736CC-357E-43B2-BA98-C5E5B8995B40}" type="datetimeFigureOut">
              <a:rPr lang="en-CA" smtClean="0"/>
              <a:pPr>
                <a:defRPr/>
              </a:pPr>
              <a:t>21/03/2011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07C4-DCB4-4EB0-875F-1C8CABC0AB3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E93266-4932-454A-8E2A-CBB3B2829428}" type="datetimeFigureOut">
              <a:rPr lang="en-CA" smtClean="0"/>
              <a:pPr>
                <a:defRPr/>
              </a:pPr>
              <a:t>21/03/2011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3E8DC-426F-4EB6-ADFA-702C54A86D6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ED8905-A5A5-40AD-942D-888103C625EA}" type="datetimeFigureOut">
              <a:rPr lang="en-CA" smtClean="0"/>
              <a:pPr>
                <a:defRPr/>
              </a:pPr>
              <a:t>21/03/2011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E39F5-8572-4E6E-AB98-47E9B4E6E165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80D9A-F603-41CD-8B97-D86DB8A825CE}" type="datetimeFigureOut">
              <a:rPr lang="en-CA" smtClean="0"/>
              <a:pPr>
                <a:defRPr/>
              </a:pPr>
              <a:t>21/03/2011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EEF7B-4562-4D2C-A209-DC6A0414E0D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70B25C-6B44-4055-B591-17A4BA807B66}" type="datetimeFigureOut">
              <a:rPr lang="en-CA" smtClean="0"/>
              <a:pPr>
                <a:defRPr/>
              </a:pPr>
              <a:t>21/03/2011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395FD-0E51-43A7-B53A-7DE5748B26E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84474-972F-4067-BC2C-6349F59170C1}" type="datetimeFigureOut">
              <a:rPr lang="en-CA" smtClean="0"/>
              <a:pPr>
                <a:defRPr/>
              </a:pPr>
              <a:t>21/03/2011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F6747-CC94-44BA-88D3-CF4014D8D5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7BB01-BB9C-4759-A42E-8CEE0CBDA09C}" type="datetimeFigureOut">
              <a:rPr lang="en-CA" smtClean="0"/>
              <a:pPr>
                <a:defRPr/>
              </a:pPr>
              <a:t>21/03/2011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78073-EB7A-4DC7-AEF6-1B6D5EF4CC50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9A326E-27CA-41F0-B533-79A2E425BD8B}" type="datetimeFigureOut">
              <a:rPr lang="en-CA" smtClean="0"/>
              <a:pPr>
                <a:defRPr/>
              </a:pPr>
              <a:t>21/03/2011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5C85BE1-AFCC-4B51-B149-18603F369CD2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80629C0-B66E-4DA5-A2F4-53AC96395063}" type="datetimeFigureOut">
              <a:rPr lang="en-CA" smtClean="0"/>
              <a:pPr>
                <a:defRPr/>
              </a:pPr>
              <a:t>21/03/2011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2C5280F-42DC-4CAE-981F-D011DED92192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b="1" dirty="0" smtClean="0"/>
              <a:t>Chemistry: </a:t>
            </a:r>
            <a:r>
              <a:rPr lang="en-CA" b="1" dirty="0" smtClean="0"/>
              <a:t>Unit </a:t>
            </a:r>
            <a:r>
              <a:rPr lang="en-CA" b="1" dirty="0" smtClean="0"/>
              <a:t>2 </a:t>
            </a:r>
            <a:r>
              <a:rPr lang="en-CA" b="1" dirty="0" smtClean="0"/>
              <a:t>Review</a:t>
            </a:r>
            <a:endParaRPr lang="en-CA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Lesson </a:t>
            </a:r>
            <a:r>
              <a:rPr lang="en-CA" dirty="0" smtClean="0"/>
              <a:t>16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Key Concepts</a:t>
            </a:r>
            <a:endParaRPr lang="en-CA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• General chemical equations</a:t>
            </a:r>
          </a:p>
          <a:p>
            <a:r>
              <a:rPr lang="en-CA" sz="3200" dirty="0" smtClean="0"/>
              <a:t>• Types of chemical equations</a:t>
            </a:r>
            <a:r>
              <a:rPr lang="en-CA" sz="3200" dirty="0" smtClean="0"/>
              <a:t>:</a:t>
            </a:r>
          </a:p>
          <a:p>
            <a:pPr lvl="1"/>
            <a:r>
              <a:rPr lang="en-CA" sz="3000" dirty="0" smtClean="0"/>
              <a:t>• Synthesis</a:t>
            </a:r>
          </a:p>
          <a:p>
            <a:pPr lvl="1"/>
            <a:r>
              <a:rPr lang="en-CA" sz="3000" dirty="0" smtClean="0"/>
              <a:t>• Decomposition</a:t>
            </a:r>
          </a:p>
          <a:p>
            <a:pPr lvl="1"/>
            <a:r>
              <a:rPr lang="en-CA" sz="3000" dirty="0" smtClean="0"/>
              <a:t>• Combustion</a:t>
            </a:r>
          </a:p>
          <a:p>
            <a:pPr lvl="1"/>
            <a:r>
              <a:rPr lang="en-CA" sz="3000" dirty="0" smtClean="0"/>
              <a:t>• Single displacement</a:t>
            </a:r>
          </a:p>
          <a:p>
            <a:pPr lvl="1"/>
            <a:r>
              <a:rPr lang="en-CA" sz="3000" dirty="0" smtClean="0"/>
              <a:t>• Double displacement</a:t>
            </a:r>
            <a:endParaRPr lang="en-CA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Summary</a:t>
            </a:r>
            <a:endParaRPr lang="en-CA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20000"/>
          </a:bodyPr>
          <a:lstStyle/>
          <a:p>
            <a:r>
              <a:rPr lang="en-CA" sz="3200" dirty="0" smtClean="0"/>
              <a:t>• A general chemical equation (</a:t>
            </a:r>
            <a:r>
              <a:rPr lang="en-CA" sz="3200" dirty="0" err="1" smtClean="0"/>
              <a:t>GCE</a:t>
            </a:r>
            <a:r>
              <a:rPr lang="en-CA" sz="3200" dirty="0" smtClean="0"/>
              <a:t>) is an equation that uses letters</a:t>
            </a:r>
          </a:p>
          <a:p>
            <a:r>
              <a:rPr lang="en-CA" sz="3200" dirty="0" smtClean="0"/>
              <a:t>of the alphabet (A, B, C, D, X), as well as some element symbols, to represent different chemical reactions. </a:t>
            </a:r>
          </a:p>
          <a:p>
            <a:r>
              <a:rPr lang="en-CA" sz="3200" dirty="0" smtClean="0"/>
              <a:t>• In a synthesis reaction, two or more elements combine to produce</a:t>
            </a:r>
          </a:p>
          <a:p>
            <a:r>
              <a:rPr lang="en-CA" sz="3200" dirty="0" smtClean="0"/>
              <a:t>at least one new substance. </a:t>
            </a:r>
          </a:p>
          <a:p>
            <a:r>
              <a:rPr lang="en-CA" sz="3200" dirty="0" smtClean="0"/>
              <a:t>• In a decomposition reaction, a single compound is broken down into</a:t>
            </a:r>
          </a:p>
          <a:p>
            <a:r>
              <a:rPr lang="en-CA" sz="3200" dirty="0" smtClean="0"/>
              <a:t>its elements</a:t>
            </a:r>
            <a:r>
              <a:rPr lang="en-CA" sz="3200" dirty="0" smtClean="0"/>
              <a:t>.</a:t>
            </a:r>
            <a:endParaRPr lang="en-C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pPr eaLnBrk="1" hangingPunct="1"/>
            <a:r>
              <a:rPr lang="en-CA" dirty="0" smtClean="0"/>
              <a:t>Summary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319269" cy="4956175"/>
          </a:xfrm>
        </p:spPr>
        <p:txBody>
          <a:bodyPr>
            <a:normAutofit/>
          </a:bodyPr>
          <a:lstStyle/>
          <a:p>
            <a:r>
              <a:rPr lang="en-CA" sz="3200" dirty="0" smtClean="0"/>
              <a:t>• A combustion reaction always involves oxygen as a reactant and carbon dioxide and water are often products. </a:t>
            </a:r>
          </a:p>
          <a:p>
            <a:r>
              <a:rPr lang="en-CA" sz="3200" dirty="0" smtClean="0"/>
              <a:t>• In a single displacement reaction, a reactive metallic element can replace a less reactive metallic element in a compound. </a:t>
            </a:r>
          </a:p>
          <a:p>
            <a:r>
              <a:rPr lang="en-CA" sz="3200" dirty="0" smtClean="0"/>
              <a:t>• In a double displacement reaction between two ionic </a:t>
            </a:r>
            <a:r>
              <a:rPr lang="en-CA" sz="3200" dirty="0" smtClean="0"/>
              <a:t>compounds, the </a:t>
            </a:r>
            <a:r>
              <a:rPr lang="en-CA" sz="3200" dirty="0" smtClean="0"/>
              <a:t>positive or negative ions switch places. </a:t>
            </a:r>
            <a:endParaRPr lang="en-CA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Key Terms</a:t>
            </a:r>
            <a:endParaRPr lang="en-CA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Read each one and then try to define it, if you do not know the meaning of it look it up in your notes and write it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450" y="1773238"/>
            <a:ext cx="7772400" cy="1362075"/>
          </a:xfrm>
        </p:spPr>
        <p:txBody>
          <a:bodyPr/>
          <a:lstStyle/>
          <a:p>
            <a:r>
              <a:rPr lang="en-CA" dirty="0" smtClean="0"/>
              <a:t>Acids and Bases</a:t>
            </a:r>
            <a:br>
              <a:rPr lang="en-CA" dirty="0" smtClean="0"/>
            </a:br>
            <a:r>
              <a:rPr lang="en-CA" dirty="0" smtClean="0"/>
              <a:t>Lessons (14-15</a:t>
            </a:r>
            <a:r>
              <a:rPr lang="en-CA" dirty="0" smtClean="0"/>
              <a:t>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Key Concepts</a:t>
            </a:r>
            <a:endParaRPr lang="en-CA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 smtClean="0"/>
              <a:t>• Properties of acids and bases</a:t>
            </a:r>
          </a:p>
          <a:p>
            <a:r>
              <a:rPr lang="en-CA" sz="3600" dirty="0" smtClean="0"/>
              <a:t>• pH scale</a:t>
            </a:r>
          </a:p>
          <a:p>
            <a:r>
              <a:rPr lang="en-CA" sz="3600" dirty="0" smtClean="0"/>
              <a:t>• Measuring pH</a:t>
            </a:r>
          </a:p>
          <a:p>
            <a:r>
              <a:rPr lang="en-CA" sz="3600" dirty="0" smtClean="0"/>
              <a:t>• Neutralization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Summary</a:t>
            </a:r>
            <a:endParaRPr lang="en-CA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 smtClean="0"/>
              <a:t>• The pH of liquids can be determined using pH indicators. </a:t>
            </a:r>
          </a:p>
          <a:p>
            <a:r>
              <a:rPr lang="en-CA" sz="2800" dirty="0" smtClean="0"/>
              <a:t>• An acid has a pH less than 7, a base has a pH greater than 7, and a neutral liquid has a pH equal to 7. </a:t>
            </a:r>
          </a:p>
          <a:p>
            <a:r>
              <a:rPr lang="en-CA" sz="2800" dirty="0" smtClean="0"/>
              <a:t>• Neutralization is a chemical reaction between an acid and a base that produces water and a salt. </a:t>
            </a:r>
          </a:p>
          <a:p>
            <a:r>
              <a:rPr lang="en-CA" sz="2800" dirty="0" smtClean="0"/>
              <a:t>• Neutralization reactions can be used to help solve chemical contamination problems in the environment. 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Key Terms</a:t>
            </a:r>
            <a:endParaRPr lang="en-CA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Read each one and then try to define it, if you do not know the meaning of it look it up in your notes and write it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Questions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Please do as many of the questions as possible.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Notes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600200"/>
            <a:ext cx="7240587" cy="4873625"/>
          </a:xfrm>
        </p:spPr>
        <p:txBody>
          <a:bodyPr/>
          <a:lstStyle/>
          <a:p>
            <a:pPr eaLnBrk="1" hangingPunct="1"/>
            <a:r>
              <a:rPr lang="en-CA" dirty="0" smtClean="0"/>
              <a:t>A paper copy of the review  will be available on line if you would like me to post one.  </a:t>
            </a:r>
          </a:p>
          <a:p>
            <a:pPr eaLnBrk="1" hangingPunct="1">
              <a:buFont typeface="Wingdings" pitchFamily="2" charset="2"/>
              <a:buNone/>
            </a:pPr>
            <a:endParaRPr lang="en-CA" dirty="0" smtClean="0"/>
          </a:p>
          <a:p>
            <a:pPr eaLnBrk="1" hangingPunct="1"/>
            <a:r>
              <a:rPr lang="en-CA" dirty="0" smtClean="0"/>
              <a:t>Please look through all of your notes. We have had </a:t>
            </a:r>
            <a:r>
              <a:rPr lang="en-CA" dirty="0" smtClean="0"/>
              <a:t>15 </a:t>
            </a:r>
            <a:r>
              <a:rPr lang="en-CA" dirty="0" smtClean="0"/>
              <a:t>lessons. Each one has been labelled with the code </a:t>
            </a:r>
            <a:r>
              <a:rPr lang="en-CA" dirty="0" smtClean="0"/>
              <a:t>U2-L</a:t>
            </a:r>
            <a:r>
              <a:rPr lang="en-CA" dirty="0" smtClean="0"/>
              <a:t>#. </a:t>
            </a:r>
          </a:p>
          <a:p>
            <a:pPr eaLnBrk="1" hangingPunct="1"/>
            <a:r>
              <a:rPr lang="en-CA" dirty="0" smtClean="0"/>
              <a:t>If you are missing any please ask me for a copy so that I have time to get them to you.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CA" smtClean="0"/>
              <a:t>How to study and get a very good mark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11188" y="1600200"/>
            <a:ext cx="7313612" cy="4873625"/>
          </a:xfrm>
        </p:spPr>
        <p:txBody>
          <a:bodyPr/>
          <a:lstStyle/>
          <a:p>
            <a:pPr eaLnBrk="1" hangingPunct="1"/>
            <a:r>
              <a:rPr lang="en-CA" dirty="0" smtClean="0"/>
              <a:t>Read through all of your notes</a:t>
            </a:r>
          </a:p>
          <a:p>
            <a:pPr eaLnBrk="1" hangingPunct="1"/>
            <a:r>
              <a:rPr lang="en-CA" dirty="0" smtClean="0"/>
              <a:t>Read through the review and highlight areas that you are unsure about, including key terms. </a:t>
            </a:r>
          </a:p>
          <a:p>
            <a:pPr eaLnBrk="1" hangingPunct="1"/>
            <a:r>
              <a:rPr lang="en-CA" dirty="0" smtClean="0"/>
              <a:t>Write out </a:t>
            </a:r>
            <a:r>
              <a:rPr lang="en-CA" b="1" dirty="0" smtClean="0">
                <a:solidFill>
                  <a:schemeClr val="accent1"/>
                </a:solidFill>
              </a:rPr>
              <a:t>all</a:t>
            </a:r>
            <a:r>
              <a:rPr lang="en-CA" dirty="0" smtClean="0"/>
              <a:t> of the key terms </a:t>
            </a:r>
          </a:p>
          <a:p>
            <a:pPr eaLnBrk="1" hangingPunct="1"/>
            <a:r>
              <a:rPr lang="en-CA" dirty="0" smtClean="0"/>
              <a:t>Answer all of the questions given and </a:t>
            </a:r>
            <a:r>
              <a:rPr lang="en-CA" dirty="0" smtClean="0">
                <a:solidFill>
                  <a:schemeClr val="accent1"/>
                </a:solidFill>
              </a:rPr>
              <a:t>study old quizzes. </a:t>
            </a:r>
          </a:p>
          <a:p>
            <a:pPr eaLnBrk="1" hangingPunct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501008"/>
            <a:ext cx="7772400" cy="1362456"/>
          </a:xfrm>
        </p:spPr>
        <p:txBody>
          <a:bodyPr/>
          <a:lstStyle/>
          <a:p>
            <a:r>
              <a:rPr lang="en-CA" dirty="0" smtClean="0"/>
              <a:t>Chemical Changes</a:t>
            </a:r>
            <a:br>
              <a:rPr lang="en-CA" dirty="0" smtClean="0"/>
            </a:br>
            <a:r>
              <a:rPr lang="en-CA" dirty="0" smtClean="0"/>
              <a:t>Lessons (1-11)</a:t>
            </a:r>
            <a:br>
              <a:rPr lang="en-CA" dirty="0" smtClean="0"/>
            </a:b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Key Concepts</a:t>
            </a:r>
            <a:endParaRPr lang="en-CA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•Properties  </a:t>
            </a:r>
          </a:p>
          <a:p>
            <a:r>
              <a:rPr lang="en-CA" sz="3200" dirty="0" smtClean="0"/>
              <a:t>Chemical </a:t>
            </a:r>
            <a:r>
              <a:rPr lang="en-CA" sz="3200" dirty="0" smtClean="0"/>
              <a:t>change</a:t>
            </a:r>
          </a:p>
          <a:p>
            <a:r>
              <a:rPr lang="en-CA" sz="3200" dirty="0" smtClean="0"/>
              <a:t>• Ions and molecules</a:t>
            </a:r>
          </a:p>
          <a:p>
            <a:r>
              <a:rPr lang="en-CA" sz="3200" dirty="0" smtClean="0"/>
              <a:t>• Ionic and molecular compounds</a:t>
            </a:r>
          </a:p>
          <a:p>
            <a:r>
              <a:rPr lang="en-CA" sz="3200" dirty="0" smtClean="0"/>
              <a:t>• Law of conservation of mass</a:t>
            </a:r>
          </a:p>
          <a:p>
            <a:r>
              <a:rPr lang="en-CA" sz="3200" dirty="0" smtClean="0"/>
              <a:t>• Balanced chemical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Summary</a:t>
            </a:r>
            <a:endParaRPr lang="en-CA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200" dirty="0" smtClean="0"/>
              <a:t>• During a chemical reaction, new substances are formed that have different properties from the reactants. </a:t>
            </a:r>
          </a:p>
          <a:p>
            <a:r>
              <a:rPr lang="en-CA" sz="3200" dirty="0" smtClean="0"/>
              <a:t>• Metallic atoms form positive ions; non-metallic atoms form negative ions.</a:t>
            </a:r>
          </a:p>
          <a:p>
            <a:r>
              <a:rPr lang="en-CA" sz="3200" dirty="0" smtClean="0"/>
              <a:t>• Polyatomic ions are charged groups of atoms. </a:t>
            </a:r>
          </a:p>
          <a:p>
            <a:r>
              <a:rPr lang="en-CA" sz="3200" dirty="0" smtClean="0"/>
              <a:t>• Ionic compounds form between metals and non-metals.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Summary</a:t>
            </a:r>
            <a:endParaRPr lang="en-CA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sz="3200" dirty="0" smtClean="0"/>
              <a:t>• Molecular compounds form between non-metals and non-metals. </a:t>
            </a:r>
          </a:p>
          <a:p>
            <a:r>
              <a:rPr lang="en-CA" sz="3200" dirty="0" smtClean="0"/>
              <a:t>• The reactant(s) in a chemical reaction undergo chemical change(s). The product(s) of a chemical reaction have different properties than the</a:t>
            </a:r>
          </a:p>
          <a:p>
            <a:r>
              <a:rPr lang="en-CA" sz="3200" dirty="0" smtClean="0"/>
              <a:t>reactant(s). 	</a:t>
            </a:r>
          </a:p>
          <a:p>
            <a:r>
              <a:rPr lang="en-CA" sz="3200" dirty="0" smtClean="0"/>
              <a:t>• The law of conservation of mass states that mass will remain constant during any chemical reaction. </a:t>
            </a:r>
          </a:p>
          <a:p>
            <a:r>
              <a:rPr lang="en-CA" sz="3200" dirty="0" smtClean="0"/>
              <a:t>• A word equation describes a chemical reaction using words. </a:t>
            </a:r>
            <a:endParaRPr lang="en-C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Key Terms</a:t>
            </a:r>
            <a:endParaRPr lang="en-CA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576" y="2204865"/>
            <a:ext cx="7467600" cy="4248472"/>
          </a:xfrm>
        </p:spPr>
        <p:txBody>
          <a:bodyPr/>
          <a:lstStyle/>
          <a:p>
            <a:pPr eaLnBrk="1" hangingPunct="1"/>
            <a:r>
              <a:rPr lang="en-CA" dirty="0" smtClean="0"/>
              <a:t>Read each one and then try to define it, if you do not know the meaning of it look it up in your notes and write it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068960"/>
            <a:ext cx="7772400" cy="1362075"/>
          </a:xfrm>
        </p:spPr>
        <p:txBody>
          <a:bodyPr/>
          <a:lstStyle/>
          <a:p>
            <a:r>
              <a:rPr lang="en-CA" dirty="0" smtClean="0"/>
              <a:t>Chemical Reactions</a:t>
            </a:r>
            <a:br>
              <a:rPr lang="en-CA" dirty="0" smtClean="0"/>
            </a:br>
            <a:r>
              <a:rPr lang="en-CA" dirty="0" smtClean="0"/>
              <a:t>Lessons (12-13</a:t>
            </a:r>
            <a:r>
              <a:rPr lang="en-CA" dirty="0" smtClean="0"/>
              <a:t>)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605</Words>
  <Application>Microsoft Office PowerPoint</Application>
  <PresentationFormat>On-screen Show (4:3)</PresentationFormat>
  <Paragraphs>70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Flow</vt:lpstr>
      <vt:lpstr>Chemistry: Unit 2 Review</vt:lpstr>
      <vt:lpstr>Notes</vt:lpstr>
      <vt:lpstr>How to study and get a very good mark</vt:lpstr>
      <vt:lpstr>Chemical Changes Lessons (1-11) </vt:lpstr>
      <vt:lpstr>Key Concepts</vt:lpstr>
      <vt:lpstr>Summary</vt:lpstr>
      <vt:lpstr>Summary</vt:lpstr>
      <vt:lpstr>Key Terms</vt:lpstr>
      <vt:lpstr>Chemical Reactions Lessons (12-13) </vt:lpstr>
      <vt:lpstr>Key Concepts</vt:lpstr>
      <vt:lpstr>Summary</vt:lpstr>
      <vt:lpstr>Summary</vt:lpstr>
      <vt:lpstr>Key Terms</vt:lpstr>
      <vt:lpstr>Acids and Bases Lessons (14-15)</vt:lpstr>
      <vt:lpstr>Key Concepts</vt:lpstr>
      <vt:lpstr>Summary</vt:lpstr>
      <vt:lpstr>Key Terms</vt:lpstr>
      <vt:lpstr>Questions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 Hoover</dc:creator>
  <cp:lastModifiedBy>David W Hoover</cp:lastModifiedBy>
  <cp:revision>18</cp:revision>
  <dcterms:created xsi:type="dcterms:W3CDTF">2010-10-26T22:06:25Z</dcterms:created>
  <dcterms:modified xsi:type="dcterms:W3CDTF">2011-03-21T19:47:38Z</dcterms:modified>
</cp:coreProperties>
</file>