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1"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6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DD06A48-E902-4329-8B34-F4937A603171}" type="datetimeFigureOut">
              <a:rPr lang="en-CA" smtClean="0"/>
              <a:pPr/>
              <a:t>11/02/2011</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02A672A7-DDF2-4AE3-8A36-BC9A9D56C9FA}"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D06A48-E902-4329-8B34-F4937A603171}" type="datetimeFigureOut">
              <a:rPr lang="en-CA" smtClean="0"/>
              <a:pPr/>
              <a:t>11/02/2011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2A672A7-DDF2-4AE3-8A36-BC9A9D56C9FA}"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D06A48-E902-4329-8B34-F4937A603171}" type="datetimeFigureOut">
              <a:rPr lang="en-CA" smtClean="0"/>
              <a:pPr/>
              <a:t>11/02/2011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2A672A7-DDF2-4AE3-8A36-BC9A9D56C9FA}"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D06A48-E902-4329-8B34-F4937A603171}" type="datetimeFigureOut">
              <a:rPr lang="en-CA" smtClean="0"/>
              <a:pPr/>
              <a:t>11/02/2011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2A672A7-DDF2-4AE3-8A36-BC9A9D56C9FA}"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DD06A48-E902-4329-8B34-F4937A603171}" type="datetimeFigureOut">
              <a:rPr lang="en-CA" smtClean="0"/>
              <a:pPr/>
              <a:t>11/02/2011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2A672A7-DDF2-4AE3-8A36-BC9A9D56C9FA}"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D06A48-E902-4329-8B34-F4937A603171}" type="datetimeFigureOut">
              <a:rPr lang="en-CA" smtClean="0"/>
              <a:pPr/>
              <a:t>11/02/2011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2A672A7-DDF2-4AE3-8A36-BC9A9D56C9FA}"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DD06A48-E902-4329-8B34-F4937A603171}" type="datetimeFigureOut">
              <a:rPr lang="en-CA" smtClean="0"/>
              <a:pPr/>
              <a:t>11/02/2011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2A672A7-DDF2-4AE3-8A36-BC9A9D56C9FA}"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D06A48-E902-4329-8B34-F4937A603171}" type="datetimeFigureOut">
              <a:rPr lang="en-CA" smtClean="0"/>
              <a:pPr/>
              <a:t>11/02/2011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2A672A7-DDF2-4AE3-8A36-BC9A9D56C9FA}"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D06A48-E902-4329-8B34-F4937A603171}" type="datetimeFigureOut">
              <a:rPr lang="en-CA" smtClean="0"/>
              <a:pPr/>
              <a:t>11/02/2011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2A672A7-DDF2-4AE3-8A36-BC9A9D56C9FA}"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D06A48-E902-4329-8B34-F4937A603171}" type="datetimeFigureOut">
              <a:rPr lang="en-CA" smtClean="0"/>
              <a:pPr/>
              <a:t>11/02/2011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2A672A7-DDF2-4AE3-8A36-BC9A9D56C9FA}"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DD06A48-E902-4329-8B34-F4937A603171}" type="datetimeFigureOut">
              <a:rPr lang="en-CA" smtClean="0"/>
              <a:pPr/>
              <a:t>11/02/2011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02A672A7-DDF2-4AE3-8A36-BC9A9D56C9FA}" type="slidenum">
              <a:rPr lang="en-CA" smtClean="0"/>
              <a:pPr/>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DD06A48-E902-4329-8B34-F4937A603171}" type="datetimeFigureOut">
              <a:rPr lang="en-CA" smtClean="0"/>
              <a:pPr/>
              <a:t>11/02/2011</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2A672A7-DDF2-4AE3-8A36-BC9A9D56C9FA}" type="slidenum">
              <a:rPr lang="en-CA" smtClean="0"/>
              <a:pPr/>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29.png"/><Relationship Id="rId1" Type="http://schemas.openxmlformats.org/officeDocument/2006/relationships/slideLayout" Target="../slideLayouts/slideLayout2.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s>
</file>

<file path=ppt/slides/_rels/slide19.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7.png"/><Relationship Id="rId1" Type="http://schemas.openxmlformats.org/officeDocument/2006/relationships/slideLayout" Target="../slideLayouts/slideLayout2.xml"/><Relationship Id="rId4" Type="http://schemas.openxmlformats.org/officeDocument/2006/relationships/image" Target="../media/image38.png"/></Relationships>
</file>

<file path=ppt/slides/_rels/slide22.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b="1" dirty="0"/>
              <a:t>Newton’s Second Law of </a:t>
            </a:r>
            <a:r>
              <a:rPr lang="en-CA" b="1" dirty="0" smtClean="0"/>
              <a:t>Motion</a:t>
            </a:r>
            <a:endParaRPr lang="en-CA" dirty="0"/>
          </a:p>
        </p:txBody>
      </p:sp>
      <p:sp>
        <p:nvSpPr>
          <p:cNvPr id="3" name="Subtitle 2"/>
          <p:cNvSpPr>
            <a:spLocks noGrp="1"/>
          </p:cNvSpPr>
          <p:nvPr>
            <p:ph type="subTitle" idx="1"/>
          </p:nvPr>
        </p:nvSpPr>
        <p:spPr/>
        <p:txBody>
          <a:bodyPr/>
          <a:lstStyle/>
          <a:p>
            <a:r>
              <a:rPr lang="en-CA" dirty="0" smtClean="0"/>
              <a:t>Lesson 15</a:t>
            </a:r>
          </a:p>
          <a:p>
            <a:r>
              <a:rPr lang="en-CA" dirty="0" smtClean="0"/>
              <a:t>February 8</a:t>
            </a:r>
            <a:r>
              <a:rPr lang="en-CA" baseline="30000" dirty="0" smtClean="0"/>
              <a:t>th</a:t>
            </a:r>
            <a:r>
              <a:rPr lang="en-CA" dirty="0" smtClean="0"/>
              <a:t>, 2011</a:t>
            </a:r>
            <a:endParaRPr lang="en-CA" dirty="0"/>
          </a:p>
        </p:txBody>
      </p:sp>
      <p:pic>
        <p:nvPicPr>
          <p:cNvPr id="24578" name="Picture 2" descr="http://static.howstuffworks.com/gif/newton-law-of-motion-one-dog.jpg"/>
          <p:cNvPicPr>
            <a:picLocks noChangeAspect="1" noChangeArrowheads="1"/>
          </p:cNvPicPr>
          <p:nvPr/>
        </p:nvPicPr>
        <p:blipFill>
          <a:blip r:embed="rId2" cstate="print"/>
          <a:srcRect/>
          <a:stretch>
            <a:fillRect/>
          </a:stretch>
        </p:blipFill>
        <p:spPr bwMode="auto">
          <a:xfrm>
            <a:off x="1043608" y="2348880"/>
            <a:ext cx="3810000" cy="3810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dirty="0" smtClean="0"/>
          </a:p>
          <a:p>
            <a:endParaRPr lang="en-CA" dirty="0" smtClean="0"/>
          </a:p>
          <a:p>
            <a:endParaRPr lang="en-CA" dirty="0" smtClean="0"/>
          </a:p>
          <a:p>
            <a:endParaRPr lang="en-CA" dirty="0" smtClean="0"/>
          </a:p>
          <a:p>
            <a:endParaRPr lang="en-CA" dirty="0" smtClean="0"/>
          </a:p>
          <a:p>
            <a:endParaRPr lang="en-CA" dirty="0" smtClean="0"/>
          </a:p>
          <a:p>
            <a:endParaRPr lang="en-CA" dirty="0" smtClean="0"/>
          </a:p>
          <a:p>
            <a:r>
              <a:rPr lang="en-CA" dirty="0" smtClean="0"/>
              <a:t>Therefore, the ball’s acceleration is 1.3 x 10</a:t>
            </a:r>
            <a:r>
              <a:rPr lang="en-CA" baseline="30000" dirty="0" smtClean="0"/>
              <a:t>2</a:t>
            </a:r>
            <a:r>
              <a:rPr lang="en-CA" dirty="0" smtClean="0"/>
              <a:t> m/s</a:t>
            </a:r>
            <a:r>
              <a:rPr lang="en-CA" baseline="30000" dirty="0" smtClean="0"/>
              <a:t>2</a:t>
            </a:r>
            <a:r>
              <a:rPr lang="en-CA" dirty="0" smtClean="0"/>
              <a:t> [W]</a:t>
            </a:r>
          </a:p>
          <a:p>
            <a:endParaRPr lang="en-CA" dirty="0"/>
          </a:p>
        </p:txBody>
      </p:sp>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379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91680" y="1268760"/>
            <a:ext cx="5152120" cy="2060848"/>
          </a:xfrm>
          <a:prstGeom prst="rect">
            <a:avLst/>
          </a:prstGeom>
          <a:noFill/>
        </p:spPr>
      </p:pic>
      <p:sp>
        <p:nvSpPr>
          <p:cNvPr id="337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379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99592" y="3717032"/>
            <a:ext cx="6648613" cy="170080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793"/>
                                        </p:tgtEl>
                                        <p:attrNameLst>
                                          <p:attrName>style.visibility</p:attrName>
                                        </p:attrNameLst>
                                      </p:cBhvr>
                                      <p:to>
                                        <p:strVal val="visible"/>
                                      </p:to>
                                    </p:set>
                                    <p:anim calcmode="lin" valueType="num">
                                      <p:cBhvr additive="base">
                                        <p:cTn id="7" dur="500" fill="hold"/>
                                        <p:tgtEl>
                                          <p:spTgt spid="33793"/>
                                        </p:tgtEl>
                                        <p:attrNameLst>
                                          <p:attrName>ppt_x</p:attrName>
                                        </p:attrNameLst>
                                      </p:cBhvr>
                                      <p:tavLst>
                                        <p:tav tm="0">
                                          <p:val>
                                            <p:strVal val="#ppt_x"/>
                                          </p:val>
                                        </p:tav>
                                        <p:tav tm="100000">
                                          <p:val>
                                            <p:strVal val="#ppt_x"/>
                                          </p:val>
                                        </p:tav>
                                      </p:tavLst>
                                    </p:anim>
                                    <p:anim calcmode="lin" valueType="num">
                                      <p:cBhvr additive="base">
                                        <p:cTn id="8" dur="500" fill="hold"/>
                                        <p:tgtEl>
                                          <p:spTgt spid="3379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3795"/>
                                        </p:tgtEl>
                                        <p:attrNameLst>
                                          <p:attrName>style.visibility</p:attrName>
                                        </p:attrNameLst>
                                      </p:cBhvr>
                                      <p:to>
                                        <p:strVal val="visible"/>
                                      </p:to>
                                    </p:set>
                                    <p:anim calcmode="lin" valueType="num">
                                      <p:cBhvr additive="base">
                                        <p:cTn id="13" dur="500" fill="hold"/>
                                        <p:tgtEl>
                                          <p:spTgt spid="33795"/>
                                        </p:tgtEl>
                                        <p:attrNameLst>
                                          <p:attrName>ppt_x</p:attrName>
                                        </p:attrNameLst>
                                      </p:cBhvr>
                                      <p:tavLst>
                                        <p:tav tm="0">
                                          <p:val>
                                            <p:strVal val="#ppt_x"/>
                                          </p:val>
                                        </p:tav>
                                        <p:tav tm="100000">
                                          <p:val>
                                            <p:strVal val="#ppt_x"/>
                                          </p:val>
                                        </p:tav>
                                      </p:tavLst>
                                    </p:anim>
                                    <p:anim calcmode="lin" valueType="num">
                                      <p:cBhvr additive="base">
                                        <p:cTn id="14" dur="500" fill="hold"/>
                                        <p:tgtEl>
                                          <p:spTgt spid="3379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548680"/>
            <a:ext cx="2808312" cy="722344"/>
          </a:xfrm>
        </p:spPr>
        <p:txBody>
          <a:bodyPr>
            <a:normAutofit fontScale="90000"/>
          </a:bodyPr>
          <a:lstStyle/>
          <a:p>
            <a:r>
              <a:rPr lang="en-CA" dirty="0" smtClean="0"/>
              <a:t>Example 2: </a:t>
            </a:r>
            <a:endParaRPr lang="en-CA" dirty="0"/>
          </a:p>
        </p:txBody>
      </p:sp>
      <p:sp>
        <p:nvSpPr>
          <p:cNvPr id="3" name="Content Placeholder 2"/>
          <p:cNvSpPr>
            <a:spLocks noGrp="1"/>
          </p:cNvSpPr>
          <p:nvPr>
            <p:ph idx="1"/>
          </p:nvPr>
        </p:nvSpPr>
        <p:spPr>
          <a:xfrm>
            <a:off x="179512" y="1196752"/>
            <a:ext cx="8784976" cy="5127848"/>
          </a:xfrm>
        </p:spPr>
        <p:txBody>
          <a:bodyPr/>
          <a:lstStyle/>
          <a:p>
            <a:r>
              <a:rPr lang="en-CA" dirty="0" smtClean="0"/>
              <a:t>A sports car traveling initially at 26.9 </a:t>
            </a:r>
            <a:r>
              <a:rPr lang="en-CA" dirty="0" smtClean="0"/>
              <a:t>m/s </a:t>
            </a:r>
            <a:r>
              <a:rPr lang="en-CA" dirty="0" smtClean="0"/>
              <a:t>[S], comes to a stop at 2.61 s. The mass of the car with the driver is 1.18 x 10</a:t>
            </a:r>
            <a:r>
              <a:rPr lang="en-CA" baseline="30000" dirty="0" smtClean="0"/>
              <a:t>3</a:t>
            </a:r>
            <a:r>
              <a:rPr lang="en-CA" dirty="0" smtClean="0"/>
              <a:t> kg. Calculate (a) the car’s acceleration and (b) the net force needed to cause the acceleration. </a:t>
            </a:r>
          </a:p>
          <a:p>
            <a:endParaRPr lang="en-CA" dirty="0"/>
          </a:p>
        </p:txBody>
      </p:sp>
      <p:pic>
        <p:nvPicPr>
          <p:cNvPr id="34820"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55576" y="3068960"/>
            <a:ext cx="3630949" cy="1152128"/>
          </a:xfrm>
          <a:prstGeom prst="rect">
            <a:avLst/>
          </a:prstGeom>
          <a:noFill/>
        </p:spPr>
      </p:pic>
      <p:pic>
        <p:nvPicPr>
          <p:cNvPr id="3481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076056" y="2852936"/>
            <a:ext cx="3421243" cy="1505347"/>
          </a:xfrm>
          <a:prstGeom prst="rect">
            <a:avLst/>
          </a:prstGeom>
          <a:noFill/>
        </p:spPr>
      </p:pic>
      <p:pic>
        <p:nvPicPr>
          <p:cNvPr id="3481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55576" y="4797152"/>
            <a:ext cx="3926273" cy="1047006"/>
          </a:xfrm>
          <a:prstGeom prst="rect">
            <a:avLst/>
          </a:prstGeom>
          <a:noFill/>
        </p:spPr>
      </p:pic>
      <p:pic>
        <p:nvPicPr>
          <p:cNvPr id="34817" name="Picture 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652120" y="4797152"/>
            <a:ext cx="2040843" cy="1360562"/>
          </a:xfrm>
          <a:prstGeom prst="rect">
            <a:avLst/>
          </a:prstGeom>
          <a:noFill/>
        </p:spPr>
      </p:pic>
      <p:sp>
        <p:nvSpPr>
          <p:cNvPr id="3482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34822" name="Rectangle 6"/>
          <p:cNvSpPr>
            <a:spLocks noChangeArrowheads="1"/>
          </p:cNvSpPr>
          <p:nvPr/>
        </p:nvSpPr>
        <p:spPr bwMode="auto">
          <a:xfrm>
            <a:off x="0" y="771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823" name="Rectangle 7"/>
          <p:cNvSpPr>
            <a:spLocks noChangeArrowheads="1"/>
          </p:cNvSpPr>
          <p:nvPr/>
        </p:nvSpPr>
        <p:spPr bwMode="auto">
          <a:xfrm>
            <a:off x="0" y="1085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824" name="Rectangle 8"/>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fade">
                                      <p:cBhvr>
                                        <p:cTn id="7" dur="2000"/>
                                        <p:tgtEl>
                                          <p:spTgt spid="348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819"/>
                                        </p:tgtEl>
                                        <p:attrNameLst>
                                          <p:attrName>style.visibility</p:attrName>
                                        </p:attrNameLst>
                                      </p:cBhvr>
                                      <p:to>
                                        <p:strVal val="visible"/>
                                      </p:to>
                                    </p:set>
                                    <p:animEffect transition="in" filter="fade">
                                      <p:cBhvr>
                                        <p:cTn id="12" dur="2000"/>
                                        <p:tgtEl>
                                          <p:spTgt spid="348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4818"/>
                                        </p:tgtEl>
                                        <p:attrNameLst>
                                          <p:attrName>style.visibility</p:attrName>
                                        </p:attrNameLst>
                                      </p:cBhvr>
                                      <p:to>
                                        <p:strVal val="visible"/>
                                      </p:to>
                                    </p:set>
                                    <p:animEffect transition="in" filter="fade">
                                      <p:cBhvr>
                                        <p:cTn id="17" dur="2000"/>
                                        <p:tgtEl>
                                          <p:spTgt spid="348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817"/>
                                        </p:tgtEl>
                                        <p:attrNameLst>
                                          <p:attrName>style.visibility</p:attrName>
                                        </p:attrNameLst>
                                      </p:cBhvr>
                                      <p:to>
                                        <p:strVal val="visible"/>
                                      </p:to>
                                    </p:set>
                                    <p:animEffect transition="in" filter="fade">
                                      <p:cBhvr>
                                        <p:cTn id="22" dur="2000"/>
                                        <p:tgtEl>
                                          <p:spTgt spid="348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35842"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979712" y="764704"/>
            <a:ext cx="5669142" cy="2467744"/>
          </a:xfrm>
          <a:prstGeom prst="rect">
            <a:avLst/>
          </a:prstGeom>
          <a:noFill/>
        </p:spPr>
      </p:pic>
      <p:pic>
        <p:nvPicPr>
          <p:cNvPr id="3584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99592" y="3933056"/>
            <a:ext cx="6302206" cy="1899295"/>
          </a:xfrm>
          <a:prstGeom prst="rect">
            <a:avLst/>
          </a:prstGeom>
          <a:noFill/>
        </p:spPr>
      </p:pic>
      <p:sp>
        <p:nvSpPr>
          <p:cNvPr id="35843"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35844" name="Rectangle 4"/>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additive="base">
                                        <p:cTn id="7" dur="500" fill="hold"/>
                                        <p:tgtEl>
                                          <p:spTgt spid="35842"/>
                                        </p:tgtEl>
                                        <p:attrNameLst>
                                          <p:attrName>ppt_x</p:attrName>
                                        </p:attrNameLst>
                                      </p:cBhvr>
                                      <p:tavLst>
                                        <p:tav tm="0">
                                          <p:val>
                                            <p:strVal val="#ppt_x"/>
                                          </p:val>
                                        </p:tav>
                                        <p:tav tm="100000">
                                          <p:val>
                                            <p:strVal val="#ppt_x"/>
                                          </p:val>
                                        </p:tav>
                                      </p:tavLst>
                                    </p:anim>
                                    <p:anim calcmode="lin" valueType="num">
                                      <p:cBhvr additive="base">
                                        <p:cTn id="8" dur="500" fill="hold"/>
                                        <p:tgtEl>
                                          <p:spTgt spid="3584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5841"/>
                                        </p:tgtEl>
                                        <p:attrNameLst>
                                          <p:attrName>style.visibility</p:attrName>
                                        </p:attrNameLst>
                                      </p:cBhvr>
                                      <p:to>
                                        <p:strVal val="visible"/>
                                      </p:to>
                                    </p:set>
                                    <p:anim calcmode="lin" valueType="num">
                                      <p:cBhvr additive="base">
                                        <p:cTn id="13" dur="500" fill="hold"/>
                                        <p:tgtEl>
                                          <p:spTgt spid="35841"/>
                                        </p:tgtEl>
                                        <p:attrNameLst>
                                          <p:attrName>ppt_x</p:attrName>
                                        </p:attrNameLst>
                                      </p:cBhvr>
                                      <p:tavLst>
                                        <p:tav tm="0">
                                          <p:val>
                                            <p:strVal val="#ppt_x"/>
                                          </p:val>
                                        </p:tav>
                                        <p:tav tm="100000">
                                          <p:val>
                                            <p:strVal val="#ppt_x"/>
                                          </p:val>
                                        </p:tav>
                                      </p:tavLst>
                                    </p:anim>
                                    <p:anim calcmode="lin" valueType="num">
                                      <p:cBhvr additive="base">
                                        <p:cTn id="14" dur="500" fill="hold"/>
                                        <p:tgtEl>
                                          <p:spTgt spid="358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dirty="0" smtClean="0"/>
          </a:p>
          <a:p>
            <a:endParaRPr lang="en-CA" dirty="0" smtClean="0"/>
          </a:p>
          <a:p>
            <a:endParaRPr lang="en-CA" dirty="0" smtClean="0"/>
          </a:p>
          <a:p>
            <a:endParaRPr lang="en-CA" dirty="0" smtClean="0"/>
          </a:p>
          <a:p>
            <a:endParaRPr lang="en-CA" dirty="0" smtClean="0"/>
          </a:p>
          <a:p>
            <a:endParaRPr lang="en-CA" dirty="0" smtClean="0"/>
          </a:p>
          <a:p>
            <a:r>
              <a:rPr lang="en-CA" sz="3200" dirty="0" smtClean="0"/>
              <a:t>Therefore, the cars acceleration is 10.3 m/s</a:t>
            </a:r>
            <a:r>
              <a:rPr lang="en-CA" sz="3200" baseline="30000" dirty="0" smtClean="0"/>
              <a:t>2</a:t>
            </a:r>
            <a:r>
              <a:rPr lang="en-CA" sz="3200" dirty="0" smtClean="0"/>
              <a:t> [N]</a:t>
            </a:r>
          </a:p>
          <a:p>
            <a:endParaRPr lang="en-CA" dirty="0"/>
          </a:p>
        </p:txBody>
      </p:sp>
      <p:pic>
        <p:nvPicPr>
          <p:cNvPr id="36866"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979712" y="980728"/>
            <a:ext cx="5666668" cy="1747664"/>
          </a:xfrm>
          <a:prstGeom prst="rect">
            <a:avLst/>
          </a:prstGeom>
          <a:noFill/>
        </p:spPr>
      </p:pic>
      <p:pic>
        <p:nvPicPr>
          <p:cNvPr id="36865"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051720" y="2924944"/>
            <a:ext cx="5812185" cy="1937395"/>
          </a:xfrm>
          <a:prstGeom prst="rect">
            <a:avLst/>
          </a:prstGeom>
          <a:noFill/>
        </p:spPr>
      </p:pic>
      <p:sp>
        <p:nvSpPr>
          <p:cNvPr id="3686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36868" name="Rectangle 4"/>
          <p:cNvSpPr>
            <a:spLocks noChangeArrowheads="1"/>
          </p:cNvSpPr>
          <p:nvPr/>
        </p:nvSpPr>
        <p:spPr bwMode="auto">
          <a:xfrm>
            <a:off x="0" y="771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869" name="Rectangle 5"/>
          <p:cNvSpPr>
            <a:spLocks noChangeArrowheads="1"/>
          </p:cNvSpPr>
          <p:nvPr/>
        </p:nvSpPr>
        <p:spPr bwMode="auto">
          <a:xfrm>
            <a:off x="0" y="1085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additive="base">
                                        <p:cTn id="7" dur="500" fill="hold"/>
                                        <p:tgtEl>
                                          <p:spTgt spid="36866"/>
                                        </p:tgtEl>
                                        <p:attrNameLst>
                                          <p:attrName>ppt_x</p:attrName>
                                        </p:attrNameLst>
                                      </p:cBhvr>
                                      <p:tavLst>
                                        <p:tav tm="0">
                                          <p:val>
                                            <p:strVal val="#ppt_x"/>
                                          </p:val>
                                        </p:tav>
                                        <p:tav tm="100000">
                                          <p:val>
                                            <p:strVal val="#ppt_x"/>
                                          </p:val>
                                        </p:tav>
                                      </p:tavLst>
                                    </p:anim>
                                    <p:anim calcmode="lin" valueType="num">
                                      <p:cBhvr additive="base">
                                        <p:cTn id="8" dur="500" fill="hold"/>
                                        <p:tgtEl>
                                          <p:spTgt spid="3686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6865"/>
                                        </p:tgtEl>
                                        <p:attrNameLst>
                                          <p:attrName>style.visibility</p:attrName>
                                        </p:attrNameLst>
                                      </p:cBhvr>
                                      <p:to>
                                        <p:strVal val="visible"/>
                                      </p:to>
                                    </p:set>
                                    <p:anim calcmode="lin" valueType="num">
                                      <p:cBhvr additive="base">
                                        <p:cTn id="13" dur="500" fill="hold"/>
                                        <p:tgtEl>
                                          <p:spTgt spid="36865"/>
                                        </p:tgtEl>
                                        <p:attrNameLst>
                                          <p:attrName>ppt_x</p:attrName>
                                        </p:attrNameLst>
                                      </p:cBhvr>
                                      <p:tavLst>
                                        <p:tav tm="0">
                                          <p:val>
                                            <p:strVal val="#ppt_x"/>
                                          </p:val>
                                        </p:tav>
                                        <p:tav tm="100000">
                                          <p:val>
                                            <p:strVal val="#ppt_x"/>
                                          </p:val>
                                        </p:tav>
                                      </p:tavLst>
                                    </p:anim>
                                    <p:anim calcmode="lin" valueType="num">
                                      <p:cBhvr additive="base">
                                        <p:cTn id="14" dur="500" fill="hold"/>
                                        <p:tgtEl>
                                          <p:spTgt spid="3686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(b) </a:t>
            </a:r>
            <a:endParaRPr lang="en-CA" dirty="0"/>
          </a:p>
        </p:txBody>
      </p:sp>
      <p:sp>
        <p:nvSpPr>
          <p:cNvPr id="3" name="Content Placeholder 2"/>
          <p:cNvSpPr>
            <a:spLocks noGrp="1"/>
          </p:cNvSpPr>
          <p:nvPr>
            <p:ph idx="1"/>
          </p:nvPr>
        </p:nvSpPr>
        <p:spPr/>
        <p:txBody>
          <a:bodyPr/>
          <a:lstStyle/>
          <a:p>
            <a:endParaRPr lang="en-CA" dirty="0"/>
          </a:p>
        </p:txBody>
      </p:sp>
      <p:pic>
        <p:nvPicPr>
          <p:cNvPr id="3788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39552" y="4293096"/>
            <a:ext cx="3352850" cy="1341140"/>
          </a:xfrm>
          <a:prstGeom prst="rect">
            <a:avLst/>
          </a:prstGeom>
          <a:noFill/>
        </p:spPr>
      </p:pic>
      <p:sp>
        <p:nvSpPr>
          <p:cNvPr id="3789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37892" name="Rectangle 4"/>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893" name="Rectangle 5"/>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133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133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13317"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2132856"/>
            <a:ext cx="8685986" cy="148478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7889"/>
                                        </p:tgtEl>
                                        <p:attrNameLst>
                                          <p:attrName>style.visibility</p:attrName>
                                        </p:attrNameLst>
                                      </p:cBhvr>
                                      <p:to>
                                        <p:strVal val="visible"/>
                                      </p:to>
                                    </p:set>
                                    <p:anim calcmode="lin" valueType="num">
                                      <p:cBhvr additive="base">
                                        <p:cTn id="7" dur="500" fill="hold"/>
                                        <p:tgtEl>
                                          <p:spTgt spid="37889"/>
                                        </p:tgtEl>
                                        <p:attrNameLst>
                                          <p:attrName>ppt_x</p:attrName>
                                        </p:attrNameLst>
                                      </p:cBhvr>
                                      <p:tavLst>
                                        <p:tav tm="0">
                                          <p:val>
                                            <p:strVal val="#ppt_x"/>
                                          </p:val>
                                        </p:tav>
                                        <p:tav tm="100000">
                                          <p:val>
                                            <p:strVal val="#ppt_x"/>
                                          </p:val>
                                        </p:tav>
                                      </p:tavLst>
                                    </p:anim>
                                    <p:anim calcmode="lin" valueType="num">
                                      <p:cBhvr additive="base">
                                        <p:cTn id="8" dur="500" fill="hold"/>
                                        <p:tgtEl>
                                          <p:spTgt spid="3788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38914"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75656" y="1988840"/>
            <a:ext cx="6452452" cy="1387624"/>
          </a:xfrm>
          <a:prstGeom prst="rect">
            <a:avLst/>
          </a:prstGeom>
          <a:noFill/>
        </p:spPr>
      </p:pic>
      <p:sp>
        <p:nvSpPr>
          <p:cNvPr id="38915"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38916" name="Rectangle 4"/>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2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12289"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47338" y="3645024"/>
            <a:ext cx="8996662" cy="126876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additive="base">
                                        <p:cTn id="7" dur="500" fill="hold"/>
                                        <p:tgtEl>
                                          <p:spTgt spid="38914"/>
                                        </p:tgtEl>
                                        <p:attrNameLst>
                                          <p:attrName>ppt_x</p:attrName>
                                        </p:attrNameLst>
                                      </p:cBhvr>
                                      <p:tavLst>
                                        <p:tav tm="0">
                                          <p:val>
                                            <p:strVal val="#ppt_x"/>
                                          </p:val>
                                        </p:tav>
                                        <p:tav tm="100000">
                                          <p:val>
                                            <p:strVal val="#ppt_x"/>
                                          </p:val>
                                        </p:tav>
                                      </p:tavLst>
                                    </p:anim>
                                    <p:anim calcmode="lin" valueType="num">
                                      <p:cBhvr additive="base">
                                        <p:cTn id="8" dur="500" fill="hold"/>
                                        <p:tgtEl>
                                          <p:spTgt spid="389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lstStyle/>
          <a:p>
            <a:endParaRPr lang="en-CA" dirty="0" smtClean="0"/>
          </a:p>
          <a:p>
            <a:endParaRPr lang="en-CA" dirty="0" smtClean="0"/>
          </a:p>
          <a:p>
            <a:r>
              <a:rPr lang="en-CA" sz="3200" dirty="0" smtClean="0"/>
              <a:t>Therefore, the net force on the car is 1.22 x </a:t>
            </a:r>
            <a:r>
              <a:rPr lang="en-CA" sz="3200" dirty="0" smtClean="0"/>
              <a:t>10</a:t>
            </a:r>
            <a:r>
              <a:rPr lang="en-CA" sz="3200" baseline="30000" dirty="0" smtClean="0"/>
              <a:t>4</a:t>
            </a:r>
            <a:r>
              <a:rPr lang="en-CA" sz="3200" dirty="0" smtClean="0"/>
              <a:t> </a:t>
            </a:r>
            <a:r>
              <a:rPr lang="en-CA" sz="3200" dirty="0" smtClean="0"/>
              <a:t>N [N] </a:t>
            </a:r>
          </a:p>
          <a:p>
            <a:endParaRPr lang="en-CA" dirty="0"/>
          </a:p>
        </p:txBody>
      </p:sp>
      <p:sp>
        <p:nvSpPr>
          <p:cNvPr id="399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112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112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11267"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1268760"/>
            <a:ext cx="9144000" cy="126876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Mass and Weight </a:t>
            </a:r>
            <a:endParaRPr lang="en-CA" dirty="0"/>
          </a:p>
        </p:txBody>
      </p:sp>
      <p:sp>
        <p:nvSpPr>
          <p:cNvPr id="3" name="Text Placeholder 2"/>
          <p:cNvSpPr>
            <a:spLocks noGrp="1"/>
          </p:cNvSpPr>
          <p:nvPr>
            <p:ph type="body" idx="1"/>
          </p:nvPr>
        </p:nvSpPr>
        <p:spPr/>
        <p:txBody>
          <a:bodyPr/>
          <a:lstStyle/>
          <a:p>
            <a:endParaRPr lang="en-CA"/>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179512" y="1988840"/>
            <a:ext cx="8712968" cy="4389120"/>
          </a:xfrm>
        </p:spPr>
        <p:txBody>
          <a:bodyPr/>
          <a:lstStyle/>
          <a:p>
            <a:r>
              <a:rPr lang="en-CA" dirty="0" smtClean="0"/>
              <a:t>Newton’s second law equation</a:t>
            </a:r>
          </a:p>
          <a:p>
            <a:pPr>
              <a:buNone/>
            </a:pPr>
            <a:r>
              <a:rPr lang="en-CA" dirty="0" smtClean="0"/>
              <a:t>can be applied to objects in free fall near the Earth’s surface.</a:t>
            </a:r>
          </a:p>
          <a:p>
            <a:pPr>
              <a:buNone/>
            </a:pPr>
            <a:r>
              <a:rPr lang="en-CA" dirty="0" smtClean="0"/>
              <a:t>During the free fall, the net force is           and the acceleration is the acceleration due to gravity, </a:t>
            </a:r>
          </a:p>
          <a:p>
            <a:pPr>
              <a:buNone/>
            </a:pPr>
            <a:r>
              <a:rPr lang="en-CA" dirty="0" smtClean="0"/>
              <a:t>, so the equation is written</a:t>
            </a:r>
          </a:p>
          <a:p>
            <a:pPr>
              <a:buNone/>
            </a:pPr>
            <a:r>
              <a:rPr lang="en-CA" dirty="0" smtClean="0"/>
              <a:t>, where            = 9.8 m/s</a:t>
            </a:r>
            <a:r>
              <a:rPr lang="en-CA" baseline="30000" dirty="0" smtClean="0"/>
              <a:t>2</a:t>
            </a:r>
            <a:r>
              <a:rPr lang="en-CA" dirty="0" smtClean="0"/>
              <a:t> [down]. </a:t>
            </a:r>
            <a:endParaRPr lang="en-CA" dirty="0"/>
          </a:p>
        </p:txBody>
      </p:sp>
      <p:sp>
        <p:nvSpPr>
          <p:cNvPr id="409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4096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292080" y="1916832"/>
            <a:ext cx="3221036" cy="692696"/>
          </a:xfrm>
          <a:prstGeom prst="rect">
            <a:avLst/>
          </a:prstGeom>
          <a:noFill/>
        </p:spPr>
      </p:pic>
      <p:sp>
        <p:nvSpPr>
          <p:cNvPr id="4096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4096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364088" y="2852936"/>
            <a:ext cx="765395" cy="886247"/>
          </a:xfrm>
          <a:prstGeom prst="rect">
            <a:avLst/>
          </a:prstGeom>
          <a:noFill/>
        </p:spPr>
      </p:pic>
      <p:sp>
        <p:nvSpPr>
          <p:cNvPr id="4096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40965"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236296" y="3356992"/>
            <a:ext cx="576064" cy="636702"/>
          </a:xfrm>
          <a:prstGeom prst="rect">
            <a:avLst/>
          </a:prstGeom>
          <a:noFill/>
        </p:spPr>
      </p:pic>
      <p:sp>
        <p:nvSpPr>
          <p:cNvPr id="4096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40967"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355976" y="3789040"/>
            <a:ext cx="2433149" cy="764704"/>
          </a:xfrm>
          <a:prstGeom prst="rect">
            <a:avLst/>
          </a:prstGeom>
          <a:noFill/>
        </p:spPr>
      </p:pic>
      <p:sp>
        <p:nvSpPr>
          <p:cNvPr id="4097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40971" name="Picture 11"/>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547664" y="4221088"/>
            <a:ext cx="611560" cy="643747"/>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The force of gravity on an object is called </a:t>
            </a:r>
            <a:r>
              <a:rPr lang="en-CA" b="1" dirty="0" smtClean="0"/>
              <a:t>weight</a:t>
            </a:r>
            <a:r>
              <a:rPr lang="en-CA" dirty="0" smtClean="0"/>
              <a:t>. Being a force, weight is measured in </a:t>
            </a:r>
            <a:r>
              <a:rPr lang="en-CA" dirty="0" err="1" smtClean="0"/>
              <a:t>newtons</a:t>
            </a:r>
            <a:r>
              <a:rPr lang="en-CA" dirty="0" smtClean="0"/>
              <a:t>, not in kilograms. </a:t>
            </a:r>
          </a:p>
          <a:p>
            <a:endParaRPr lang="en-CA" dirty="0" smtClean="0"/>
          </a:p>
          <a:p>
            <a:pPr lvl="0"/>
            <a:r>
              <a:rPr lang="en-CA" dirty="0" smtClean="0"/>
              <a:t>The force of gravity on an object; it is a vector quantity measured in </a:t>
            </a:r>
            <a:r>
              <a:rPr lang="en-CA" dirty="0" err="1" smtClean="0"/>
              <a:t>newtons</a:t>
            </a:r>
            <a:r>
              <a:rPr lang="en-CA" dirty="0" smtClean="0"/>
              <a:t>, symbol </a:t>
            </a:r>
          </a:p>
          <a:p>
            <a:endParaRPr lang="en-CA" dirty="0" smtClean="0"/>
          </a:p>
          <a:p>
            <a:r>
              <a:rPr lang="en-CA" dirty="0" smtClean="0"/>
              <a:t>It should be noted that gravity will vary based on its location. </a:t>
            </a:r>
          </a:p>
          <a:p>
            <a:endParaRPr lang="en-CA" dirty="0"/>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4403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220072" y="4149080"/>
            <a:ext cx="971600" cy="112501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35280" cy="1143000"/>
          </a:xfrm>
        </p:spPr>
        <p:txBody>
          <a:bodyPr>
            <a:normAutofit/>
          </a:bodyPr>
          <a:lstStyle/>
          <a:p>
            <a:r>
              <a:rPr lang="en-CA" dirty="0" smtClean="0"/>
              <a:t>Newton’s Second Law of Motion</a:t>
            </a:r>
            <a:endParaRPr lang="en-CA" dirty="0"/>
          </a:p>
        </p:txBody>
      </p:sp>
      <p:sp>
        <p:nvSpPr>
          <p:cNvPr id="3" name="Content Placeholder 2"/>
          <p:cNvSpPr>
            <a:spLocks noGrp="1"/>
          </p:cNvSpPr>
          <p:nvPr>
            <p:ph idx="1"/>
          </p:nvPr>
        </p:nvSpPr>
        <p:spPr/>
        <p:txBody>
          <a:bodyPr/>
          <a:lstStyle/>
          <a:p>
            <a:r>
              <a:rPr lang="en-CA" b="1" dirty="0" smtClean="0"/>
              <a:t>If the external force on an object is not zero, the objet accelerates in the direction of the net fore. The magnitude of the acceleration is directly proportional to the net force and inversely proportional to the objects mass. </a:t>
            </a:r>
            <a:endParaRPr lang="en-CA" dirty="0" smtClean="0"/>
          </a:p>
          <a:p>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b="1" dirty="0" smtClean="0"/>
              <a:t>Mass</a:t>
            </a:r>
            <a:endParaRPr lang="en-CA" dirty="0" smtClean="0"/>
          </a:p>
          <a:p>
            <a:pPr lvl="0"/>
            <a:r>
              <a:rPr lang="en-CA" dirty="0" smtClean="0"/>
              <a:t>The quantity of matter in an object, it is a scalar quantity measured in kilograms (kg) in SI. </a:t>
            </a:r>
          </a:p>
          <a:p>
            <a:endParaRPr lang="en-CA" dirty="0" smtClean="0"/>
          </a:p>
          <a:p>
            <a:r>
              <a:rPr lang="en-CA" dirty="0" smtClean="0"/>
              <a:t>On Earth’s surface, gravity remains the same and is called the </a:t>
            </a:r>
            <a:r>
              <a:rPr lang="en-CA" b="1" dirty="0" smtClean="0"/>
              <a:t>gravitational constant. </a:t>
            </a:r>
            <a:r>
              <a:rPr lang="en-CA" dirty="0" smtClean="0"/>
              <a:t>It has the formula </a:t>
            </a:r>
          </a:p>
          <a:p>
            <a:endParaRPr lang="en-CA" dirty="0"/>
          </a:p>
        </p:txBody>
      </p:sp>
      <p:sp>
        <p:nvSpPr>
          <p:cNvPr id="450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4505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31640" y="4869160"/>
            <a:ext cx="6085641" cy="1556792"/>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Example 3:</a:t>
            </a:r>
            <a:endParaRPr lang="en-CA" dirty="0"/>
          </a:p>
        </p:txBody>
      </p:sp>
      <p:sp>
        <p:nvSpPr>
          <p:cNvPr id="3" name="Content Placeholder 2"/>
          <p:cNvSpPr>
            <a:spLocks noGrp="1"/>
          </p:cNvSpPr>
          <p:nvPr>
            <p:ph idx="1"/>
          </p:nvPr>
        </p:nvSpPr>
        <p:spPr/>
        <p:txBody>
          <a:bodyPr/>
          <a:lstStyle/>
          <a:p>
            <a:r>
              <a:rPr lang="en-CA" dirty="0" smtClean="0"/>
              <a:t>The maximum train load pulled through the Chunnel, the train tunnel under the English Channel that links England and France, is 2.434 x 10</a:t>
            </a:r>
            <a:r>
              <a:rPr lang="en-CA" baseline="30000" dirty="0" smtClean="0"/>
              <a:t>6</a:t>
            </a:r>
            <a:r>
              <a:rPr lang="en-CA" dirty="0" smtClean="0"/>
              <a:t> kg. Determine the weight of this load. </a:t>
            </a:r>
          </a:p>
          <a:p>
            <a:endParaRPr lang="en-CA" dirty="0"/>
          </a:p>
        </p:txBody>
      </p:sp>
      <p:pic>
        <p:nvPicPr>
          <p:cNvPr id="46083"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979712" y="3501008"/>
            <a:ext cx="5389765" cy="883568"/>
          </a:xfrm>
          <a:prstGeom prst="rect">
            <a:avLst/>
          </a:prstGeom>
          <a:noFill/>
        </p:spPr>
      </p:pic>
      <p:pic>
        <p:nvPicPr>
          <p:cNvPr id="46082"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907704" y="4365104"/>
            <a:ext cx="5524124" cy="1413148"/>
          </a:xfrm>
          <a:prstGeom prst="rect">
            <a:avLst/>
          </a:prstGeom>
          <a:noFill/>
        </p:spPr>
      </p:pic>
      <p:pic>
        <p:nvPicPr>
          <p:cNvPr id="46081"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059832" y="5831185"/>
            <a:ext cx="2053630" cy="1026815"/>
          </a:xfrm>
          <a:prstGeom prst="rect">
            <a:avLst/>
          </a:prstGeom>
          <a:noFill/>
        </p:spPr>
      </p:pic>
      <p:sp>
        <p:nvSpPr>
          <p:cNvPr id="4608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46085" name="Rectangle 5"/>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6086" name="Rectangle 6"/>
          <p:cNvSpPr>
            <a:spLocks noChangeArrowheads="1"/>
          </p:cNvSpPr>
          <p:nvPr/>
        </p:nvSpPr>
        <p:spPr bwMode="auto">
          <a:xfrm>
            <a:off x="0" y="962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6083"/>
                                        </p:tgtEl>
                                        <p:attrNameLst>
                                          <p:attrName>style.visibility</p:attrName>
                                        </p:attrNameLst>
                                      </p:cBhvr>
                                      <p:to>
                                        <p:strVal val="visible"/>
                                      </p:to>
                                    </p:set>
                                    <p:anim calcmode="lin" valueType="num">
                                      <p:cBhvr additive="base">
                                        <p:cTn id="7" dur="500" fill="hold"/>
                                        <p:tgtEl>
                                          <p:spTgt spid="46083"/>
                                        </p:tgtEl>
                                        <p:attrNameLst>
                                          <p:attrName>ppt_x</p:attrName>
                                        </p:attrNameLst>
                                      </p:cBhvr>
                                      <p:tavLst>
                                        <p:tav tm="0">
                                          <p:val>
                                            <p:strVal val="#ppt_x"/>
                                          </p:val>
                                        </p:tav>
                                        <p:tav tm="100000">
                                          <p:val>
                                            <p:strVal val="#ppt_x"/>
                                          </p:val>
                                        </p:tav>
                                      </p:tavLst>
                                    </p:anim>
                                    <p:anim calcmode="lin" valueType="num">
                                      <p:cBhvr additive="base">
                                        <p:cTn id="8" dur="500" fill="hold"/>
                                        <p:tgtEl>
                                          <p:spTgt spid="4608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6082"/>
                                        </p:tgtEl>
                                        <p:attrNameLst>
                                          <p:attrName>style.visibility</p:attrName>
                                        </p:attrNameLst>
                                      </p:cBhvr>
                                      <p:to>
                                        <p:strVal val="visible"/>
                                      </p:to>
                                    </p:set>
                                    <p:anim calcmode="lin" valueType="num">
                                      <p:cBhvr additive="base">
                                        <p:cTn id="13" dur="500" fill="hold"/>
                                        <p:tgtEl>
                                          <p:spTgt spid="46082"/>
                                        </p:tgtEl>
                                        <p:attrNameLst>
                                          <p:attrName>ppt_x</p:attrName>
                                        </p:attrNameLst>
                                      </p:cBhvr>
                                      <p:tavLst>
                                        <p:tav tm="0">
                                          <p:val>
                                            <p:strVal val="#ppt_x"/>
                                          </p:val>
                                        </p:tav>
                                        <p:tav tm="100000">
                                          <p:val>
                                            <p:strVal val="#ppt_x"/>
                                          </p:val>
                                        </p:tav>
                                      </p:tavLst>
                                    </p:anim>
                                    <p:anim calcmode="lin" valueType="num">
                                      <p:cBhvr additive="base">
                                        <p:cTn id="14" dur="500" fill="hold"/>
                                        <p:tgtEl>
                                          <p:spTgt spid="4608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6081"/>
                                        </p:tgtEl>
                                        <p:attrNameLst>
                                          <p:attrName>style.visibility</p:attrName>
                                        </p:attrNameLst>
                                      </p:cBhvr>
                                      <p:to>
                                        <p:strVal val="visible"/>
                                      </p:to>
                                    </p:set>
                                    <p:anim calcmode="lin" valueType="num">
                                      <p:cBhvr additive="base">
                                        <p:cTn id="19" dur="500" fill="hold"/>
                                        <p:tgtEl>
                                          <p:spTgt spid="46081"/>
                                        </p:tgtEl>
                                        <p:attrNameLst>
                                          <p:attrName>ppt_x</p:attrName>
                                        </p:attrNameLst>
                                      </p:cBhvr>
                                      <p:tavLst>
                                        <p:tav tm="0">
                                          <p:val>
                                            <p:strVal val="#ppt_x"/>
                                          </p:val>
                                        </p:tav>
                                        <p:tav tm="100000">
                                          <p:val>
                                            <p:strVal val="#ppt_x"/>
                                          </p:val>
                                        </p:tav>
                                      </p:tavLst>
                                    </p:anim>
                                    <p:anim calcmode="lin" valueType="num">
                                      <p:cBhvr additive="base">
                                        <p:cTn id="20" dur="500" fill="hold"/>
                                        <p:tgtEl>
                                          <p:spTgt spid="460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47106"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907704" y="2348880"/>
            <a:ext cx="5772181" cy="1459632"/>
          </a:xfrm>
          <a:prstGeom prst="rect">
            <a:avLst/>
          </a:prstGeom>
          <a:noFill/>
        </p:spPr>
      </p:pic>
      <p:pic>
        <p:nvPicPr>
          <p:cNvPr id="47105"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79782" y="4221088"/>
            <a:ext cx="8864218" cy="1250082"/>
          </a:xfrm>
          <a:prstGeom prst="rect">
            <a:avLst/>
          </a:prstGeom>
          <a:noFill/>
        </p:spPr>
      </p:pic>
      <p:sp>
        <p:nvSpPr>
          <p:cNvPr id="4710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47108" name="Rectangle 4"/>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7109" name="Rectangle 5"/>
          <p:cNvSpPr>
            <a:spLocks noChangeArrowheads="1"/>
          </p:cNvSpPr>
          <p:nvPr/>
        </p:nvSpPr>
        <p:spPr bwMode="auto">
          <a:xfrm>
            <a:off x="0" y="981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additive="base">
                                        <p:cTn id="7" dur="500" fill="hold"/>
                                        <p:tgtEl>
                                          <p:spTgt spid="47106"/>
                                        </p:tgtEl>
                                        <p:attrNameLst>
                                          <p:attrName>ppt_x</p:attrName>
                                        </p:attrNameLst>
                                      </p:cBhvr>
                                      <p:tavLst>
                                        <p:tav tm="0">
                                          <p:val>
                                            <p:strVal val="#ppt_x"/>
                                          </p:val>
                                        </p:tav>
                                        <p:tav tm="100000">
                                          <p:val>
                                            <p:strVal val="#ppt_x"/>
                                          </p:val>
                                        </p:tav>
                                      </p:tavLst>
                                    </p:anim>
                                    <p:anim calcmode="lin" valueType="num">
                                      <p:cBhvr additive="base">
                                        <p:cTn id="8" dur="500" fill="hold"/>
                                        <p:tgtEl>
                                          <p:spTgt spid="471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7105"/>
                                        </p:tgtEl>
                                        <p:attrNameLst>
                                          <p:attrName>style.visibility</p:attrName>
                                        </p:attrNameLst>
                                      </p:cBhvr>
                                      <p:to>
                                        <p:strVal val="visible"/>
                                      </p:to>
                                    </p:set>
                                    <p:anim calcmode="lin" valueType="num">
                                      <p:cBhvr additive="base">
                                        <p:cTn id="13" dur="500" fill="hold"/>
                                        <p:tgtEl>
                                          <p:spTgt spid="47105"/>
                                        </p:tgtEl>
                                        <p:attrNameLst>
                                          <p:attrName>ppt_x</p:attrName>
                                        </p:attrNameLst>
                                      </p:cBhvr>
                                      <p:tavLst>
                                        <p:tav tm="0">
                                          <p:val>
                                            <p:strVal val="#ppt_x"/>
                                          </p:val>
                                        </p:tav>
                                        <p:tav tm="100000">
                                          <p:val>
                                            <p:strVal val="#ppt_x"/>
                                          </p:val>
                                        </p:tav>
                                      </p:tavLst>
                                    </p:anim>
                                    <p:anim calcmode="lin" valueType="num">
                                      <p:cBhvr additive="base">
                                        <p:cTn id="14" dur="500" fill="hold"/>
                                        <p:tgtEl>
                                          <p:spTgt spid="471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dirty="0" smtClean="0"/>
          </a:p>
          <a:p>
            <a:endParaRPr lang="en-CA" dirty="0" smtClean="0"/>
          </a:p>
          <a:p>
            <a:endParaRPr lang="en-CA" dirty="0" smtClean="0"/>
          </a:p>
          <a:p>
            <a:r>
              <a:rPr lang="en-CA" sz="3200" dirty="0" smtClean="0"/>
              <a:t>Therefore, the load is 2.4 x </a:t>
            </a:r>
            <a:r>
              <a:rPr lang="en-CA" sz="3200" dirty="0" smtClean="0"/>
              <a:t>10</a:t>
            </a:r>
            <a:r>
              <a:rPr lang="en-CA" sz="3200" baseline="30000" dirty="0" smtClean="0"/>
              <a:t>7 </a:t>
            </a:r>
            <a:r>
              <a:rPr lang="en-CA" sz="3200" dirty="0" smtClean="0"/>
              <a:t> N [down</a:t>
            </a:r>
            <a:r>
              <a:rPr lang="en-CA" sz="3200" dirty="0" smtClean="0"/>
              <a:t>]</a:t>
            </a:r>
            <a:endParaRPr lang="en-CA" sz="3200" dirty="0"/>
          </a:p>
        </p:txBody>
      </p:sp>
      <p:sp>
        <p:nvSpPr>
          <p:cNvPr id="481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4812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95536" y="1772816"/>
            <a:ext cx="7975457" cy="112474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8129"/>
                                        </p:tgtEl>
                                        <p:attrNameLst>
                                          <p:attrName>style.visibility</p:attrName>
                                        </p:attrNameLst>
                                      </p:cBhvr>
                                      <p:to>
                                        <p:strVal val="visible"/>
                                      </p:to>
                                    </p:set>
                                    <p:anim calcmode="lin" valueType="num">
                                      <p:cBhvr additive="base">
                                        <p:cTn id="7" dur="500" fill="hold"/>
                                        <p:tgtEl>
                                          <p:spTgt spid="48129"/>
                                        </p:tgtEl>
                                        <p:attrNameLst>
                                          <p:attrName>ppt_x</p:attrName>
                                        </p:attrNameLst>
                                      </p:cBhvr>
                                      <p:tavLst>
                                        <p:tav tm="0">
                                          <p:val>
                                            <p:strVal val="#ppt_x"/>
                                          </p:val>
                                        </p:tav>
                                        <p:tav tm="100000">
                                          <p:val>
                                            <p:strVal val="#ppt_x"/>
                                          </p:val>
                                        </p:tav>
                                      </p:tavLst>
                                    </p:anim>
                                    <p:anim calcmode="lin" valueType="num">
                                      <p:cBhvr additive="base">
                                        <p:cTn id="8" dur="500" fill="hold"/>
                                        <p:tgtEl>
                                          <p:spTgt spid="4812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5400" b="1" dirty="0" smtClean="0"/>
              <a:t>Questions</a:t>
            </a:r>
            <a:endParaRPr lang="en-CA" dirty="0"/>
          </a:p>
        </p:txBody>
      </p:sp>
      <p:sp>
        <p:nvSpPr>
          <p:cNvPr id="3" name="Content Placeholder 2"/>
          <p:cNvSpPr>
            <a:spLocks noGrp="1"/>
          </p:cNvSpPr>
          <p:nvPr>
            <p:ph idx="1"/>
          </p:nvPr>
        </p:nvSpPr>
        <p:spPr/>
        <p:txBody>
          <a:bodyPr>
            <a:normAutofit fontScale="92500"/>
          </a:bodyPr>
          <a:lstStyle/>
          <a:p>
            <a:pPr marL="514350" lvl="0" indent="-514350">
              <a:buFont typeface="+mj-lt"/>
              <a:buAutoNum type="arabicPeriod"/>
            </a:pPr>
            <a:r>
              <a:rPr lang="en-CA" sz="2800" dirty="0" smtClean="0"/>
              <a:t>Calculate the acceleration of each of the following: </a:t>
            </a:r>
            <a:endParaRPr lang="en-CA" sz="4000" dirty="0" smtClean="0"/>
          </a:p>
          <a:p>
            <a:pPr marL="850392" lvl="1" indent="-457200">
              <a:buFont typeface="+mj-lt"/>
              <a:buAutoNum type="alphaUcPeriod"/>
            </a:pPr>
            <a:r>
              <a:rPr lang="en-CA" dirty="0" smtClean="0"/>
              <a:t>A net force of 27 N [W] is applied to a cyclist and bicycle having a total mass of 63 kg. </a:t>
            </a:r>
            <a:endParaRPr lang="en-CA" sz="3600" dirty="0" smtClean="0"/>
          </a:p>
          <a:p>
            <a:pPr marL="850392" lvl="1" indent="-457200">
              <a:buFont typeface="+mj-lt"/>
              <a:buAutoNum type="alphaUcPeriod"/>
            </a:pPr>
            <a:r>
              <a:rPr lang="en-CA" dirty="0" smtClean="0"/>
              <a:t>A bowler exerts a net force of 18 N [forward] on a 7.5 kg bowling ball. </a:t>
            </a:r>
            <a:endParaRPr lang="en-CA" sz="3600" dirty="0" smtClean="0"/>
          </a:p>
          <a:p>
            <a:pPr marL="514350" lvl="0" indent="-514350">
              <a:buFont typeface="+mj-lt"/>
              <a:buAutoNum type="arabicPeriod"/>
            </a:pPr>
            <a:r>
              <a:rPr lang="en-CA" sz="2800" dirty="0" smtClean="0"/>
              <a:t>Calculate the net force in each of the following situations </a:t>
            </a:r>
            <a:endParaRPr lang="en-CA" sz="4000" dirty="0" smtClean="0"/>
          </a:p>
          <a:p>
            <a:pPr marL="850392" lvl="1" indent="-457200">
              <a:buFont typeface="+mj-lt"/>
              <a:buAutoNum type="alphaUcPeriod"/>
            </a:pPr>
            <a:r>
              <a:rPr lang="en-CA" dirty="0" smtClean="0"/>
              <a:t>A cannon gives a 5.0 kg shell an acceleration of 2.4 x 10</a:t>
            </a:r>
            <a:r>
              <a:rPr lang="en-CA" baseline="30000" dirty="0" smtClean="0"/>
              <a:t>3</a:t>
            </a:r>
            <a:r>
              <a:rPr lang="en-CA" dirty="0" smtClean="0"/>
              <a:t> m/s</a:t>
            </a:r>
            <a:r>
              <a:rPr lang="en-CA" baseline="30000" dirty="0" smtClean="0"/>
              <a:t>2</a:t>
            </a:r>
            <a:r>
              <a:rPr lang="en-CA" dirty="0" smtClean="0"/>
              <a:t> [E] . </a:t>
            </a:r>
            <a:endParaRPr lang="en-CA" sz="3600" dirty="0" smtClean="0"/>
          </a:p>
          <a:p>
            <a:pPr marL="850392" lvl="1" indent="-457200">
              <a:buFont typeface="+mj-lt"/>
              <a:buAutoNum type="alphaUcPeriod"/>
            </a:pPr>
            <a:r>
              <a:rPr lang="en-CA" dirty="0" smtClean="0"/>
              <a:t>A 28 g arrow is given an acceleration of 2.4 x 10</a:t>
            </a:r>
            <a:r>
              <a:rPr lang="en-CA" baseline="30000" dirty="0" smtClean="0"/>
              <a:t>4</a:t>
            </a:r>
            <a:r>
              <a:rPr lang="en-CA" dirty="0" smtClean="0"/>
              <a:t> m/s</a:t>
            </a:r>
            <a:r>
              <a:rPr lang="en-CA" baseline="30000" dirty="0" smtClean="0"/>
              <a:t>2</a:t>
            </a:r>
            <a:r>
              <a:rPr lang="en-CA" dirty="0" smtClean="0"/>
              <a:t> [E]. </a:t>
            </a:r>
            <a:endParaRPr lang="en-CA" sz="3600" dirty="0" smtClean="0"/>
          </a:p>
          <a:p>
            <a:endParaRPr lang="en-C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marL="514350" lvl="0" indent="-514350">
              <a:buFont typeface="+mj-lt"/>
              <a:buAutoNum type="arabicPeriod" startAt="4"/>
            </a:pPr>
            <a:r>
              <a:rPr lang="en-CA" sz="2800" dirty="0" smtClean="0"/>
              <a:t>Assume that for each pulse, a human heart accelerates 21 g of blood from 18 cm/s to 28 cm/s during a time interval of 0.10 s. Calculate the magnitude of </a:t>
            </a:r>
            <a:endParaRPr lang="en-CA" sz="4000" dirty="0" smtClean="0"/>
          </a:p>
          <a:p>
            <a:pPr marL="850392" lvl="1" indent="-457200">
              <a:buFont typeface="+mj-lt"/>
              <a:buAutoNum type="alphaUcPeriod"/>
            </a:pPr>
            <a:r>
              <a:rPr lang="en-CA" dirty="0" smtClean="0"/>
              <a:t>The acceleration of the blood</a:t>
            </a:r>
            <a:endParaRPr lang="en-CA" sz="3600" dirty="0" smtClean="0"/>
          </a:p>
          <a:p>
            <a:pPr marL="850392" lvl="1" indent="-457200">
              <a:buFont typeface="+mj-lt"/>
              <a:buAutoNum type="alphaUcPeriod"/>
            </a:pPr>
            <a:r>
              <a:rPr lang="en-CA" dirty="0" smtClean="0"/>
              <a:t>The force needed to cause that acceleration</a:t>
            </a:r>
            <a:endParaRPr lang="en-CA" sz="3600" dirty="0" smtClean="0"/>
          </a:p>
          <a:p>
            <a:pPr marL="514350" lvl="0" indent="-514350">
              <a:buFont typeface="+mj-lt"/>
              <a:buAutoNum type="arabicPeriod" startAt="4"/>
            </a:pPr>
            <a:r>
              <a:rPr lang="en-CA" sz="2800" dirty="0" smtClean="0"/>
              <a:t>Calculate the weight of a 19 kg curling stone. </a:t>
            </a:r>
            <a:endParaRPr lang="en-CA" sz="4000" dirty="0" smtClean="0"/>
          </a:p>
          <a:p>
            <a:pPr marL="514350" lvl="0" indent="-514350">
              <a:buFont typeface="+mj-lt"/>
              <a:buAutoNum type="arabicPeriod" startAt="4"/>
            </a:pPr>
            <a:r>
              <a:rPr lang="en-CA" sz="2800" dirty="0" smtClean="0"/>
              <a:t>Calculate the force required to raise the curling stone upwards without acceleration. </a:t>
            </a:r>
            <a:endParaRPr lang="en-CA" sz="4000" dirty="0" smtClean="0"/>
          </a:p>
          <a:p>
            <a:endParaRPr lang="en-C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marL="514350" lvl="0" indent="-514350">
              <a:buFont typeface="+mj-lt"/>
              <a:buAutoNum type="arabicPeriod" startAt="6"/>
            </a:pPr>
            <a:r>
              <a:rPr lang="en-CA" dirty="0" smtClean="0"/>
              <a:t>Calculate the weight of a 54 kg robot on the surface of Venus where the gravitational constant is 8.9 N/kg [down]. </a:t>
            </a:r>
          </a:p>
          <a:p>
            <a:pPr marL="514350" lvl="0" indent="-514350">
              <a:buFont typeface="+mj-lt"/>
              <a:buAutoNum type="arabicPeriod" startAt="6"/>
            </a:pPr>
            <a:r>
              <a:rPr lang="en-CA" dirty="0" smtClean="0"/>
              <a:t>Calculate the mass of a backpack whose weight is 180 N [down] </a:t>
            </a:r>
          </a:p>
          <a:p>
            <a:pPr marL="514350" lvl="0" indent="-514350">
              <a:buFont typeface="+mj-lt"/>
              <a:buAutoNum type="arabicPeriod" startAt="6"/>
            </a:pPr>
            <a:r>
              <a:rPr lang="en-CA" dirty="0" smtClean="0"/>
              <a:t>A net force of 5.0 N [S] is applied to a toy electric train of mass 2.5 kg. Calculate the train’s acceleration. </a:t>
            </a:r>
          </a:p>
          <a:p>
            <a:pPr marL="514350" lvl="0" indent="-514350">
              <a:buFont typeface="+mj-lt"/>
              <a:buAutoNum type="arabicPeriod" startAt="6"/>
            </a:pPr>
            <a:r>
              <a:rPr lang="en-CA" dirty="0" smtClean="0"/>
              <a:t>Calculate the net force needed to give a 250 kg boat an acceleration of 2.8 m/s</a:t>
            </a:r>
            <a:r>
              <a:rPr lang="en-CA" baseline="30000" dirty="0" smtClean="0"/>
              <a:t>2</a:t>
            </a:r>
            <a:r>
              <a:rPr lang="en-CA" dirty="0" smtClean="0"/>
              <a:t> [W]. </a:t>
            </a:r>
          </a:p>
          <a:p>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In other words, if the net force is kept constant, the acceleration decreases as the mass increases. </a:t>
            </a:r>
          </a:p>
          <a:p>
            <a:endParaRPr lang="en-CA" dirty="0" smtClean="0"/>
          </a:p>
          <a:p>
            <a:endParaRPr lang="en-CA" dirty="0" smtClean="0"/>
          </a:p>
          <a:p>
            <a:endParaRPr lang="en-CA" dirty="0" smtClean="0"/>
          </a:p>
          <a:p>
            <a:r>
              <a:rPr lang="en-CA" dirty="0" smtClean="0"/>
              <a:t>If the mass is kept constant, the net force is proportional to the acceleration. </a:t>
            </a:r>
          </a:p>
          <a:p>
            <a:endParaRPr lang="en-CA" dirty="0"/>
          </a:p>
        </p:txBody>
      </p:sp>
      <p:sp>
        <p:nvSpPr>
          <p:cNvPr id="276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764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203848" y="2852936"/>
            <a:ext cx="2016224" cy="1296144"/>
          </a:xfrm>
          <a:prstGeom prst="rect">
            <a:avLst/>
          </a:prstGeom>
          <a:noFill/>
        </p:spPr>
      </p:pic>
      <p:sp>
        <p:nvSpPr>
          <p:cNvPr id="27651" name="Rectangle 3"/>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6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7652"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987824" y="5301208"/>
            <a:ext cx="2551454" cy="739552"/>
          </a:xfrm>
          <a:prstGeom prst="rect">
            <a:avLst/>
          </a:prstGeom>
          <a:noFill/>
        </p:spPr>
      </p:pic>
      <p:sp>
        <p:nvSpPr>
          <p:cNvPr id="27654" name="Rectangle 6"/>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1026" name="Picture 2" descr="One dog pulling a sled, illustrating f = ma"/>
          <p:cNvPicPr>
            <a:picLocks noChangeAspect="1" noChangeArrowheads="1"/>
          </p:cNvPicPr>
          <p:nvPr/>
        </p:nvPicPr>
        <p:blipFill>
          <a:blip r:embed="rId2" cstate="print"/>
          <a:srcRect/>
          <a:stretch>
            <a:fillRect/>
          </a:stretch>
        </p:blipFill>
        <p:spPr bwMode="auto">
          <a:xfrm>
            <a:off x="539552" y="0"/>
            <a:ext cx="3810000" cy="3810000"/>
          </a:xfrm>
          <a:prstGeom prst="rect">
            <a:avLst/>
          </a:prstGeom>
          <a:noFill/>
        </p:spPr>
      </p:pic>
      <p:pic>
        <p:nvPicPr>
          <p:cNvPr id="1028" name="Picture 4" descr="Dog pulling a sled, illustrating the f = ma equation"/>
          <p:cNvPicPr>
            <a:picLocks noChangeAspect="1" noChangeArrowheads="1"/>
          </p:cNvPicPr>
          <p:nvPr/>
        </p:nvPicPr>
        <p:blipFill>
          <a:blip r:embed="rId3" cstate="print"/>
          <a:srcRect/>
          <a:stretch>
            <a:fillRect/>
          </a:stretch>
        </p:blipFill>
        <p:spPr bwMode="auto">
          <a:xfrm>
            <a:off x="4932040" y="0"/>
            <a:ext cx="3810000" cy="3810000"/>
          </a:xfrm>
          <a:prstGeom prst="rect">
            <a:avLst/>
          </a:prstGeom>
          <a:noFill/>
        </p:spPr>
      </p:pic>
      <p:pic>
        <p:nvPicPr>
          <p:cNvPr id="1030" name="Picture 6" descr="Dog pulling a sled, illustrating the f = ma equation"/>
          <p:cNvPicPr>
            <a:picLocks noChangeAspect="1" noChangeArrowheads="1"/>
          </p:cNvPicPr>
          <p:nvPr/>
        </p:nvPicPr>
        <p:blipFill>
          <a:blip r:embed="rId3" cstate="print"/>
          <a:srcRect/>
          <a:stretch>
            <a:fillRect/>
          </a:stretch>
        </p:blipFill>
        <p:spPr bwMode="auto">
          <a:xfrm>
            <a:off x="2699792" y="3048000"/>
            <a:ext cx="3810000" cy="3810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8"/>
                                        </p:tgtEl>
                                        <p:attrNameLst>
                                          <p:attrName>style.visibility</p:attrName>
                                        </p:attrNameLst>
                                      </p:cBhvr>
                                      <p:to>
                                        <p:strVal val="visible"/>
                                      </p:to>
                                    </p:set>
                                    <p:anim calcmode="lin" valueType="num">
                                      <p:cBhvr additive="base">
                                        <p:cTn id="13" dur="500" fill="hold"/>
                                        <p:tgtEl>
                                          <p:spTgt spid="1028"/>
                                        </p:tgtEl>
                                        <p:attrNameLst>
                                          <p:attrName>ppt_x</p:attrName>
                                        </p:attrNameLst>
                                      </p:cBhvr>
                                      <p:tavLst>
                                        <p:tav tm="0">
                                          <p:val>
                                            <p:strVal val="#ppt_x"/>
                                          </p:val>
                                        </p:tav>
                                        <p:tav tm="100000">
                                          <p:val>
                                            <p:strVal val="#ppt_x"/>
                                          </p:val>
                                        </p:tav>
                                      </p:tavLst>
                                    </p:anim>
                                    <p:anim calcmode="lin" valueType="num">
                                      <p:cBhvr additive="base">
                                        <p:cTn id="14"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30"/>
                                        </p:tgtEl>
                                        <p:attrNameLst>
                                          <p:attrName>style.visibility</p:attrName>
                                        </p:attrNameLst>
                                      </p:cBhvr>
                                      <p:to>
                                        <p:strVal val="visible"/>
                                      </p:to>
                                    </p:set>
                                    <p:anim calcmode="lin" valueType="num">
                                      <p:cBhvr additive="base">
                                        <p:cTn id="19" dur="500" fill="hold"/>
                                        <p:tgtEl>
                                          <p:spTgt spid="1030"/>
                                        </p:tgtEl>
                                        <p:attrNameLst>
                                          <p:attrName>ppt_x</p:attrName>
                                        </p:attrNameLst>
                                      </p:cBhvr>
                                      <p:tavLst>
                                        <p:tav tm="0">
                                          <p:val>
                                            <p:strVal val="#ppt_x"/>
                                          </p:val>
                                        </p:tav>
                                        <p:tav tm="100000">
                                          <p:val>
                                            <p:strVal val="#ppt_x"/>
                                          </p:val>
                                        </p:tav>
                                      </p:tavLst>
                                    </p:anim>
                                    <p:anim calcmode="lin" valueType="num">
                                      <p:cBhvr additive="base">
                                        <p:cTn id="20"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15880"/>
          </a:xfrm>
        </p:spPr>
        <p:txBody>
          <a:bodyPr/>
          <a:lstStyle/>
          <a:p>
            <a:r>
              <a:rPr lang="en-CA" dirty="0" smtClean="0"/>
              <a:t>If the units of the net force, acceleration, and mass are all SI units, the second law of motion can be summarized in the equation:</a:t>
            </a:r>
          </a:p>
          <a:p>
            <a:endParaRPr lang="en-CA" dirty="0" smtClean="0"/>
          </a:p>
          <a:p>
            <a:endParaRPr lang="en-CA" dirty="0" smtClean="0"/>
          </a:p>
          <a:p>
            <a:endParaRPr lang="en-CA" dirty="0" smtClean="0"/>
          </a:p>
          <a:p>
            <a:endParaRPr lang="en-CA" dirty="0" smtClean="0"/>
          </a:p>
          <a:p>
            <a:r>
              <a:rPr lang="en-CA" dirty="0" smtClean="0"/>
              <a:t>This can be rearranged to </a:t>
            </a:r>
          </a:p>
          <a:p>
            <a:pPr>
              <a:buNone/>
            </a:pPr>
            <a:endParaRPr lang="en-CA" dirty="0"/>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867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555776" y="2276872"/>
            <a:ext cx="2644292" cy="1340768"/>
          </a:xfrm>
          <a:prstGeom prst="rect">
            <a:avLst/>
          </a:prstGeom>
          <a:noFill/>
        </p:spPr>
      </p:pic>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867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67744" y="4869160"/>
            <a:ext cx="3873876" cy="98072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57200" y="1935480"/>
            <a:ext cx="8435280" cy="4389120"/>
          </a:xfrm>
        </p:spPr>
        <p:txBody>
          <a:bodyPr/>
          <a:lstStyle/>
          <a:p>
            <a:r>
              <a:rPr lang="en-CA" dirty="0" smtClean="0"/>
              <a:t>Where            is the net force measured in </a:t>
            </a:r>
            <a:r>
              <a:rPr lang="en-CA" dirty="0" err="1" smtClean="0"/>
              <a:t>newtons</a:t>
            </a:r>
            <a:r>
              <a:rPr lang="en-CA" dirty="0" smtClean="0"/>
              <a:t> (N), </a:t>
            </a:r>
          </a:p>
          <a:p>
            <a:pPr>
              <a:buNone/>
            </a:pPr>
            <a:endParaRPr lang="en-CA" dirty="0" smtClean="0"/>
          </a:p>
          <a:p>
            <a:r>
              <a:rPr lang="en-CA" i="1" dirty="0" smtClean="0"/>
              <a:t>m </a:t>
            </a:r>
            <a:r>
              <a:rPr lang="en-CA" dirty="0" smtClean="0"/>
              <a:t>is the mass measured in kilograms (kg), and </a:t>
            </a:r>
          </a:p>
          <a:p>
            <a:endParaRPr lang="en-CA" dirty="0" smtClean="0"/>
          </a:p>
          <a:p>
            <a:r>
              <a:rPr lang="en-CA" dirty="0" smtClean="0"/>
              <a:t>        is the acceleration in meters per second squared (m/s</a:t>
            </a:r>
            <a:r>
              <a:rPr lang="en-CA" baseline="30000" dirty="0" smtClean="0"/>
              <a:t>2</a:t>
            </a:r>
            <a:r>
              <a:rPr lang="en-CA" dirty="0" smtClean="0"/>
              <a:t>) </a:t>
            </a:r>
          </a:p>
          <a:p>
            <a:endParaRPr lang="en-CA" dirty="0"/>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969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835696" y="1916832"/>
            <a:ext cx="971600" cy="747385"/>
          </a:xfrm>
          <a:prstGeom prst="rect">
            <a:avLst/>
          </a:prstGeom>
          <a:noFill/>
        </p:spPr>
      </p:pic>
      <p:sp>
        <p:nvSpPr>
          <p:cNvPr id="297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969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71600" y="3861048"/>
            <a:ext cx="539552" cy="596347"/>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One </a:t>
            </a:r>
            <a:r>
              <a:rPr lang="en-CA" b="1" dirty="0" err="1" smtClean="0"/>
              <a:t>newton</a:t>
            </a:r>
            <a:r>
              <a:rPr lang="en-CA" dirty="0" smtClean="0"/>
              <a:t> (N) is the magnitude of the net force needed to give a 1 km object an acceleration of magnitude of 1 m/s</a:t>
            </a:r>
            <a:r>
              <a:rPr lang="en-CA" baseline="30000" dirty="0" smtClean="0"/>
              <a:t>2</a:t>
            </a:r>
            <a:r>
              <a:rPr lang="en-CA" dirty="0" smtClean="0"/>
              <a:t> </a:t>
            </a:r>
          </a:p>
          <a:p>
            <a:endParaRPr lang="en-CA" dirty="0" smtClean="0"/>
          </a:p>
          <a:p>
            <a:pPr>
              <a:buNone/>
            </a:pPr>
            <a:endParaRPr lang="en-CA" dirty="0" smtClean="0"/>
          </a:p>
          <a:p>
            <a:pPr algn="ctr">
              <a:buNone/>
            </a:pPr>
            <a:r>
              <a:rPr lang="en-CA" dirty="0" smtClean="0"/>
              <a:t>or</a:t>
            </a:r>
          </a:p>
          <a:p>
            <a:endParaRPr lang="en-CA" dirty="0"/>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072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835696" y="3212976"/>
            <a:ext cx="4192228" cy="1124744"/>
          </a:xfrm>
          <a:prstGeom prst="rect">
            <a:avLst/>
          </a:prstGeom>
          <a:noFill/>
        </p:spPr>
      </p:pic>
      <p:sp>
        <p:nvSpPr>
          <p:cNvPr id="307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072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627784" y="4941168"/>
            <a:ext cx="3572397" cy="136815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Example 1 :</a:t>
            </a:r>
            <a:endParaRPr lang="en-CA" dirty="0"/>
          </a:p>
        </p:txBody>
      </p:sp>
      <p:sp>
        <p:nvSpPr>
          <p:cNvPr id="3" name="Content Placeholder 2"/>
          <p:cNvSpPr>
            <a:spLocks noGrp="1"/>
          </p:cNvSpPr>
          <p:nvPr>
            <p:ph idx="1"/>
          </p:nvPr>
        </p:nvSpPr>
        <p:spPr/>
        <p:txBody>
          <a:bodyPr/>
          <a:lstStyle/>
          <a:p>
            <a:r>
              <a:rPr lang="en-CA" dirty="0" smtClean="0"/>
              <a:t>A net force of 58 N [W] is applied to a water polo ball of mass 0.45 kg. Calculate the ball’s acceleration.</a:t>
            </a:r>
          </a:p>
          <a:p>
            <a:endParaRPr lang="en-CA" dirty="0"/>
          </a:p>
        </p:txBody>
      </p:sp>
      <p:pic>
        <p:nvPicPr>
          <p:cNvPr id="31747"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11560" y="3140968"/>
            <a:ext cx="3808693" cy="739552"/>
          </a:xfrm>
          <a:prstGeom prst="rect">
            <a:avLst/>
          </a:prstGeom>
          <a:noFill/>
        </p:spPr>
      </p:pic>
      <p:pic>
        <p:nvPicPr>
          <p:cNvPr id="3174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83568" y="4149080"/>
            <a:ext cx="3636368" cy="909092"/>
          </a:xfrm>
          <a:prstGeom prst="rect">
            <a:avLst/>
          </a:prstGeom>
          <a:noFill/>
        </p:spPr>
      </p:pic>
      <p:sp>
        <p:nvSpPr>
          <p:cNvPr id="3174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31749" name="Rectangle 5"/>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0" name="Rectangle 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175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11560" y="5301208"/>
            <a:ext cx="1471092" cy="98072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1747"/>
                                        </p:tgtEl>
                                        <p:attrNameLst>
                                          <p:attrName>style.visibility</p:attrName>
                                        </p:attrNameLst>
                                      </p:cBhvr>
                                      <p:to>
                                        <p:strVal val="visible"/>
                                      </p:to>
                                    </p:set>
                                    <p:anim calcmode="lin" valueType="num">
                                      <p:cBhvr additive="base">
                                        <p:cTn id="7" dur="500" fill="hold"/>
                                        <p:tgtEl>
                                          <p:spTgt spid="31747"/>
                                        </p:tgtEl>
                                        <p:attrNameLst>
                                          <p:attrName>ppt_x</p:attrName>
                                        </p:attrNameLst>
                                      </p:cBhvr>
                                      <p:tavLst>
                                        <p:tav tm="0">
                                          <p:val>
                                            <p:strVal val="#ppt_x"/>
                                          </p:val>
                                        </p:tav>
                                        <p:tav tm="100000">
                                          <p:val>
                                            <p:strVal val="#ppt_x"/>
                                          </p:val>
                                        </p:tav>
                                      </p:tavLst>
                                    </p:anim>
                                    <p:anim calcmode="lin" valueType="num">
                                      <p:cBhvr additive="base">
                                        <p:cTn id="8" dur="500" fill="hold"/>
                                        <p:tgtEl>
                                          <p:spTgt spid="3174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1746"/>
                                        </p:tgtEl>
                                        <p:attrNameLst>
                                          <p:attrName>style.visibility</p:attrName>
                                        </p:attrNameLst>
                                      </p:cBhvr>
                                      <p:to>
                                        <p:strVal val="visible"/>
                                      </p:to>
                                    </p:set>
                                    <p:anim calcmode="lin" valueType="num">
                                      <p:cBhvr additive="base">
                                        <p:cTn id="13" dur="500" fill="hold"/>
                                        <p:tgtEl>
                                          <p:spTgt spid="31746"/>
                                        </p:tgtEl>
                                        <p:attrNameLst>
                                          <p:attrName>ppt_x</p:attrName>
                                        </p:attrNameLst>
                                      </p:cBhvr>
                                      <p:tavLst>
                                        <p:tav tm="0">
                                          <p:val>
                                            <p:strVal val="#ppt_x"/>
                                          </p:val>
                                        </p:tav>
                                        <p:tav tm="100000">
                                          <p:val>
                                            <p:strVal val="#ppt_x"/>
                                          </p:val>
                                        </p:tav>
                                      </p:tavLst>
                                    </p:anim>
                                    <p:anim calcmode="lin" valueType="num">
                                      <p:cBhvr additive="base">
                                        <p:cTn id="14" dur="500" fill="hold"/>
                                        <p:tgtEl>
                                          <p:spTgt spid="3174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1751"/>
                                        </p:tgtEl>
                                        <p:attrNameLst>
                                          <p:attrName>style.visibility</p:attrName>
                                        </p:attrNameLst>
                                      </p:cBhvr>
                                      <p:to>
                                        <p:strVal val="visible"/>
                                      </p:to>
                                    </p:set>
                                    <p:anim calcmode="lin" valueType="num">
                                      <p:cBhvr additive="base">
                                        <p:cTn id="19" dur="500" fill="hold"/>
                                        <p:tgtEl>
                                          <p:spTgt spid="31751"/>
                                        </p:tgtEl>
                                        <p:attrNameLst>
                                          <p:attrName>ppt_x</p:attrName>
                                        </p:attrNameLst>
                                      </p:cBhvr>
                                      <p:tavLst>
                                        <p:tav tm="0">
                                          <p:val>
                                            <p:strVal val="#ppt_x"/>
                                          </p:val>
                                        </p:tav>
                                        <p:tav tm="100000">
                                          <p:val>
                                            <p:strVal val="#ppt_x"/>
                                          </p:val>
                                        </p:tav>
                                      </p:tavLst>
                                    </p:anim>
                                    <p:anim calcmode="lin" valueType="num">
                                      <p:cBhvr additive="base">
                                        <p:cTn id="20" dur="500" fill="hold"/>
                                        <p:tgtEl>
                                          <p:spTgt spid="317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32770"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483768" y="908720"/>
            <a:ext cx="3710413" cy="2520280"/>
          </a:xfrm>
          <a:prstGeom prst="rect">
            <a:avLst/>
          </a:prstGeom>
          <a:noFill/>
        </p:spPr>
      </p:pic>
      <p:pic>
        <p:nvPicPr>
          <p:cNvPr id="32769"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907704" y="4581128"/>
            <a:ext cx="4526767" cy="2052836"/>
          </a:xfrm>
          <a:prstGeom prst="rect">
            <a:avLst/>
          </a:prstGeom>
          <a:noFill/>
        </p:spPr>
      </p:pic>
      <p:sp>
        <p:nvSpPr>
          <p:cNvPr id="3277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32772" name="Rectangle 4"/>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additive="base">
                                        <p:cTn id="7" dur="500" fill="hold"/>
                                        <p:tgtEl>
                                          <p:spTgt spid="32770"/>
                                        </p:tgtEl>
                                        <p:attrNameLst>
                                          <p:attrName>ppt_x</p:attrName>
                                        </p:attrNameLst>
                                      </p:cBhvr>
                                      <p:tavLst>
                                        <p:tav tm="0">
                                          <p:val>
                                            <p:strVal val="#ppt_x"/>
                                          </p:val>
                                        </p:tav>
                                        <p:tav tm="100000">
                                          <p:val>
                                            <p:strVal val="#ppt_x"/>
                                          </p:val>
                                        </p:tav>
                                      </p:tavLst>
                                    </p:anim>
                                    <p:anim calcmode="lin" valueType="num">
                                      <p:cBhvr additive="base">
                                        <p:cTn id="8" dur="500" fill="hold"/>
                                        <p:tgtEl>
                                          <p:spTgt spid="327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2769"/>
                                        </p:tgtEl>
                                        <p:attrNameLst>
                                          <p:attrName>style.visibility</p:attrName>
                                        </p:attrNameLst>
                                      </p:cBhvr>
                                      <p:to>
                                        <p:strVal val="visible"/>
                                      </p:to>
                                    </p:set>
                                    <p:anim calcmode="lin" valueType="num">
                                      <p:cBhvr additive="base">
                                        <p:cTn id="13" dur="500" fill="hold"/>
                                        <p:tgtEl>
                                          <p:spTgt spid="32769"/>
                                        </p:tgtEl>
                                        <p:attrNameLst>
                                          <p:attrName>ppt_x</p:attrName>
                                        </p:attrNameLst>
                                      </p:cBhvr>
                                      <p:tavLst>
                                        <p:tav tm="0">
                                          <p:val>
                                            <p:strVal val="#ppt_x"/>
                                          </p:val>
                                        </p:tav>
                                        <p:tav tm="100000">
                                          <p:val>
                                            <p:strVal val="#ppt_x"/>
                                          </p:val>
                                        </p:tav>
                                      </p:tavLst>
                                    </p:anim>
                                    <p:anim calcmode="lin" valueType="num">
                                      <p:cBhvr additive="base">
                                        <p:cTn id="14" dur="500" fill="hold"/>
                                        <p:tgtEl>
                                          <p:spTgt spid="327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93</TotalTime>
  <Words>764</Words>
  <Application>Microsoft Office PowerPoint</Application>
  <PresentationFormat>On-screen Show (4:3)</PresentationFormat>
  <Paragraphs>85</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Newton’s Second Law of Motion</vt:lpstr>
      <vt:lpstr>Newton’s Second Law of Motion</vt:lpstr>
      <vt:lpstr>Slide 3</vt:lpstr>
      <vt:lpstr>Slide 4</vt:lpstr>
      <vt:lpstr>Slide 5</vt:lpstr>
      <vt:lpstr>Slide 6</vt:lpstr>
      <vt:lpstr>Slide 7</vt:lpstr>
      <vt:lpstr>Example 1 :</vt:lpstr>
      <vt:lpstr>Slide 9</vt:lpstr>
      <vt:lpstr>Slide 10</vt:lpstr>
      <vt:lpstr>Example 2: </vt:lpstr>
      <vt:lpstr>Slide 12</vt:lpstr>
      <vt:lpstr>Slide 13</vt:lpstr>
      <vt:lpstr>(b) </vt:lpstr>
      <vt:lpstr>Slide 15</vt:lpstr>
      <vt:lpstr>Slide 16</vt:lpstr>
      <vt:lpstr>Mass and Weight </vt:lpstr>
      <vt:lpstr>Slide 18</vt:lpstr>
      <vt:lpstr>Slide 19</vt:lpstr>
      <vt:lpstr>Slide 20</vt:lpstr>
      <vt:lpstr>Example 3:</vt:lpstr>
      <vt:lpstr>Slide 22</vt:lpstr>
      <vt:lpstr>Slide 23</vt:lpstr>
      <vt:lpstr>Questions</vt:lpstr>
      <vt:lpstr>Slide 25</vt:lpstr>
      <vt:lpstr>Slide 26</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Newton’s Second Law of Motion</dc:title>
  <dc:creator>David W Hoover</dc:creator>
  <cp:lastModifiedBy>David W Hoover</cp:lastModifiedBy>
  <cp:revision>12</cp:revision>
  <dcterms:created xsi:type="dcterms:W3CDTF">2011-02-05T22:46:47Z</dcterms:created>
  <dcterms:modified xsi:type="dcterms:W3CDTF">2011-02-11T18:54:54Z</dcterms:modified>
</cp:coreProperties>
</file>