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702C6BA8-549D-48F0-97CD-8A6C1789128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2C6BA8-549D-48F0-97CD-8A6C1789128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2C6BA8-549D-48F0-97CD-8A6C17891281}"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B1BDCE-A2B8-41E9-A775-9B027F386196}" type="datetimeFigureOut">
              <a:rPr lang="en-CA" smtClean="0"/>
              <a:pPr/>
              <a:t>31/03/2011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702C6BA8-549D-48F0-97CD-8A6C17891281}"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1BDCE-A2B8-41E9-A775-9B027F386196}" type="datetimeFigureOut">
              <a:rPr lang="en-CA" smtClean="0"/>
              <a:pPr/>
              <a:t>31/03/2011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2C6BA8-549D-48F0-97CD-8A6C17891281}"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Electric Fields </a:t>
            </a:r>
            <a:endParaRPr lang="en-CA" dirty="0"/>
          </a:p>
        </p:txBody>
      </p:sp>
      <p:sp>
        <p:nvSpPr>
          <p:cNvPr id="3" name="Subtitle 2"/>
          <p:cNvSpPr>
            <a:spLocks noGrp="1"/>
          </p:cNvSpPr>
          <p:nvPr>
            <p:ph type="subTitle" idx="1"/>
          </p:nvPr>
        </p:nvSpPr>
        <p:spPr/>
        <p:txBody>
          <a:bodyPr/>
          <a:lstStyle/>
          <a:p>
            <a:r>
              <a:rPr lang="en-CA" dirty="0" smtClean="0"/>
              <a:t>Lesson 2</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lstStyle/>
          <a:p>
            <a:r>
              <a:rPr lang="en-CA" dirty="0" smtClean="0"/>
              <a:t>The closer a positive test charge comes to a positive object, the stronger the repulsive force will be. The field map shows the relative value of force strength based on how close the </a:t>
            </a:r>
            <a:r>
              <a:rPr lang="en-CA" b="1" dirty="0" smtClean="0">
                <a:solidFill>
                  <a:srgbClr val="0070C0"/>
                </a:solidFill>
              </a:rPr>
              <a:t>field lines</a:t>
            </a:r>
            <a:r>
              <a:rPr lang="en-CA" dirty="0" smtClean="0">
                <a:solidFill>
                  <a:srgbClr val="0070C0"/>
                </a:solidFill>
              </a:rPr>
              <a:t> </a:t>
            </a:r>
            <a:r>
              <a:rPr lang="en-CA" dirty="0" smtClean="0"/>
              <a:t>in the map are to each other. </a:t>
            </a:r>
          </a:p>
          <a:p>
            <a:pPr lvl="0"/>
            <a:r>
              <a:rPr lang="en-CA" dirty="0" smtClean="0"/>
              <a:t>Field Lines – the paths along which a object travels if it is affected by a field</a:t>
            </a:r>
          </a:p>
          <a:p>
            <a:endParaRPr lang="en-CA" dirty="0"/>
          </a:p>
        </p:txBody>
      </p:sp>
      <p:pic>
        <p:nvPicPr>
          <p:cNvPr id="4" name="Picture 2" descr="http://son.nasa.gov/tass/images/electric_fields2.jpg"/>
          <p:cNvPicPr>
            <a:picLocks noChangeAspect="1" noChangeArrowheads="1"/>
          </p:cNvPicPr>
          <p:nvPr/>
        </p:nvPicPr>
        <p:blipFill>
          <a:blip r:embed="rId2" cstate="print"/>
          <a:srcRect/>
          <a:stretch>
            <a:fillRect/>
          </a:stretch>
        </p:blipFill>
        <p:spPr bwMode="auto">
          <a:xfrm>
            <a:off x="1763688" y="3717032"/>
            <a:ext cx="5089529" cy="31409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Single Positive charge</a:t>
            </a:r>
            <a:endParaRPr lang="en-CA" dirty="0"/>
          </a:p>
        </p:txBody>
      </p:sp>
      <p:sp>
        <p:nvSpPr>
          <p:cNvPr id="3" name="Content Placeholder 2"/>
          <p:cNvSpPr>
            <a:spLocks noGrp="1"/>
          </p:cNvSpPr>
          <p:nvPr>
            <p:ph idx="1"/>
          </p:nvPr>
        </p:nvSpPr>
        <p:spPr/>
        <p:txBody>
          <a:bodyPr/>
          <a:lstStyle/>
          <a:p>
            <a:endParaRPr lang="en-CA" dirty="0"/>
          </a:p>
        </p:txBody>
      </p:sp>
      <p:pic>
        <p:nvPicPr>
          <p:cNvPr id="5" name="Picture 4" descr="http://cnx.org/content/m32836/latest/PG11C7_008.png"/>
          <p:cNvPicPr/>
          <p:nvPr/>
        </p:nvPicPr>
        <p:blipFill>
          <a:blip r:embed="rId2" cstate="print"/>
          <a:srcRect/>
          <a:stretch>
            <a:fillRect/>
          </a:stretch>
        </p:blipFill>
        <p:spPr bwMode="auto">
          <a:xfrm>
            <a:off x="2195736" y="2204864"/>
            <a:ext cx="3371636" cy="30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Equal like charges</a:t>
            </a:r>
            <a:endParaRPr lang="en-CA" dirty="0"/>
          </a:p>
        </p:txBody>
      </p:sp>
      <p:sp>
        <p:nvSpPr>
          <p:cNvPr id="3" name="Content Placeholder 2"/>
          <p:cNvSpPr>
            <a:spLocks noGrp="1"/>
          </p:cNvSpPr>
          <p:nvPr>
            <p:ph idx="1"/>
          </p:nvPr>
        </p:nvSpPr>
        <p:spPr/>
        <p:txBody>
          <a:bodyPr/>
          <a:lstStyle/>
          <a:p>
            <a:endParaRPr lang="en-CA"/>
          </a:p>
        </p:txBody>
      </p:sp>
      <p:pic>
        <p:nvPicPr>
          <p:cNvPr id="4" name="Picture 3" descr="http://upload.wikimedia.org/wikibooks/en/a/ab/Fhsst_electrost18.png"/>
          <p:cNvPicPr/>
          <p:nvPr/>
        </p:nvPicPr>
        <p:blipFill>
          <a:blip r:embed="rId2" cstate="print"/>
          <a:srcRect/>
          <a:stretch>
            <a:fillRect/>
          </a:stretch>
        </p:blipFill>
        <p:spPr bwMode="auto">
          <a:xfrm>
            <a:off x="1691680" y="2276872"/>
            <a:ext cx="5481987" cy="31077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Equal  and opposite charges</a:t>
            </a:r>
            <a:endParaRPr lang="en-CA" dirty="0"/>
          </a:p>
        </p:txBody>
      </p:sp>
      <p:sp>
        <p:nvSpPr>
          <p:cNvPr id="3" name="Content Placeholder 2"/>
          <p:cNvSpPr>
            <a:spLocks noGrp="1"/>
          </p:cNvSpPr>
          <p:nvPr>
            <p:ph idx="1"/>
          </p:nvPr>
        </p:nvSpPr>
        <p:spPr/>
        <p:txBody>
          <a:bodyPr/>
          <a:lstStyle/>
          <a:p>
            <a:endParaRPr lang="en-CA" dirty="0"/>
          </a:p>
        </p:txBody>
      </p:sp>
      <p:pic>
        <p:nvPicPr>
          <p:cNvPr id="4" name="Picture 3" descr="http://upload.wikimedia.org/wikibooks/en/9/91/Fhsst_electrost14.png"/>
          <p:cNvPicPr/>
          <p:nvPr/>
        </p:nvPicPr>
        <p:blipFill>
          <a:blip r:embed="rId2" cstate="print"/>
          <a:srcRect/>
          <a:stretch>
            <a:fillRect/>
          </a:stretch>
        </p:blipFill>
        <p:spPr bwMode="auto">
          <a:xfrm>
            <a:off x="1691680" y="2564904"/>
            <a:ext cx="5667285" cy="2891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Lab: Drawing Magnetic Fields Lab</a:t>
            </a:r>
            <a:endParaRPr lang="en-CA" dirty="0"/>
          </a:p>
        </p:txBody>
      </p:sp>
      <p:sp>
        <p:nvSpPr>
          <p:cNvPr id="3" name="Content Placeholder 2"/>
          <p:cNvSpPr>
            <a:spLocks noGrp="1"/>
          </p:cNvSpPr>
          <p:nvPr>
            <p:ph idx="1"/>
          </p:nvPr>
        </p:nvSpPr>
        <p:spPr/>
        <p:txBody>
          <a:bodyPr/>
          <a:lstStyle/>
          <a:p>
            <a:r>
              <a:rPr lang="en-CA" b="1" dirty="0" smtClean="0"/>
              <a:t>Background</a:t>
            </a:r>
            <a:endParaRPr lang="en-CA" dirty="0" smtClean="0"/>
          </a:p>
          <a:p>
            <a:r>
              <a:rPr lang="en-CA" dirty="0" smtClean="0"/>
              <a:t>Magnetic fields are easily visualized by sprinkling “iron filings” in the vicinity of the field: the long filing line up along field lines, giving a beautiful visual model of the invisible magnetic field. In the absence of iron filings, a compass may be used as a “magnetic field tester” by placing at different locations where one wants to identify the direction of the magnetic field.</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6867" name="Picture 3" descr="Magnet"/>
          <p:cNvPicPr>
            <a:picLocks noChangeAspect="1" noChangeArrowheads="1"/>
          </p:cNvPicPr>
          <p:nvPr/>
        </p:nvPicPr>
        <p:blipFill>
          <a:blip r:embed="rId2" cstate="print"/>
          <a:srcRect/>
          <a:stretch>
            <a:fillRect/>
          </a:stretch>
        </p:blipFill>
        <p:spPr bwMode="auto">
          <a:xfrm>
            <a:off x="395536" y="1484784"/>
            <a:ext cx="3152775" cy="4286250"/>
          </a:xfrm>
          <a:prstGeom prst="rect">
            <a:avLst/>
          </a:prstGeom>
          <a:noFill/>
        </p:spPr>
      </p:pic>
      <p:pic>
        <p:nvPicPr>
          <p:cNvPr id="36869" name="Picture 5" descr="http://www.sciencephoto.com/images/showFullWatermarked.html/A230160-Magnet_and_Iron_Filings-SPL.jpg?id=652300160"/>
          <p:cNvPicPr>
            <a:picLocks noChangeAspect="1" noChangeArrowheads="1"/>
          </p:cNvPicPr>
          <p:nvPr/>
        </p:nvPicPr>
        <p:blipFill>
          <a:blip r:embed="rId3" cstate="print"/>
          <a:srcRect/>
          <a:stretch>
            <a:fillRect/>
          </a:stretch>
        </p:blipFill>
        <p:spPr bwMode="auto">
          <a:xfrm>
            <a:off x="3851920" y="1700808"/>
            <a:ext cx="5048250" cy="3343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Charged Objects</a:t>
            </a:r>
            <a:endParaRPr lang="en-CA" dirty="0"/>
          </a:p>
        </p:txBody>
      </p:sp>
      <p:sp>
        <p:nvSpPr>
          <p:cNvPr id="3" name="Content Placeholder 2"/>
          <p:cNvSpPr>
            <a:spLocks noGrp="1"/>
          </p:cNvSpPr>
          <p:nvPr>
            <p:ph idx="1"/>
          </p:nvPr>
        </p:nvSpPr>
        <p:spPr/>
        <p:txBody>
          <a:bodyPr/>
          <a:lstStyle/>
          <a:p>
            <a:r>
              <a:rPr lang="en-CA" dirty="0" smtClean="0"/>
              <a:t>The charge of an object can be measured in Coulombs. </a:t>
            </a:r>
          </a:p>
          <a:p>
            <a:r>
              <a:rPr lang="en-CA" b="1" dirty="0" smtClean="0">
                <a:solidFill>
                  <a:srgbClr val="0070C0"/>
                </a:solidFill>
              </a:rPr>
              <a:t>Q = Ne</a:t>
            </a:r>
          </a:p>
          <a:p>
            <a:r>
              <a:rPr lang="en-CA" dirty="0" smtClean="0"/>
              <a:t>Where Q is the amount of charge in coulombs, </a:t>
            </a:r>
          </a:p>
          <a:p>
            <a:r>
              <a:rPr lang="en-CA" dirty="0" smtClean="0"/>
              <a:t>N is the total number of electrons in either deficit or excess, and</a:t>
            </a:r>
          </a:p>
          <a:p>
            <a:r>
              <a:rPr lang="en-CA" dirty="0" smtClean="0"/>
              <a:t>e is the charge on an electron </a:t>
            </a:r>
            <a:r>
              <a:rPr lang="en-CA" b="1" dirty="0" smtClean="0">
                <a:solidFill>
                  <a:srgbClr val="0070C0"/>
                </a:solidFill>
              </a:rPr>
              <a:t>1.602 x 10</a:t>
            </a:r>
            <a:r>
              <a:rPr lang="en-CA" b="1" baseline="30000" dirty="0" smtClean="0">
                <a:solidFill>
                  <a:srgbClr val="0070C0"/>
                </a:solidFill>
              </a:rPr>
              <a:t>-19</a:t>
            </a:r>
            <a:r>
              <a:rPr lang="en-CA" b="1" dirty="0" smtClean="0">
                <a:solidFill>
                  <a:srgbClr val="0070C0"/>
                </a:solidFill>
              </a:rPr>
              <a:t> </a:t>
            </a:r>
            <a:r>
              <a:rPr lang="en-CA" dirty="0" smtClean="0"/>
              <a:t>C.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a:t>
            </a:r>
            <a:endParaRPr lang="en-CA" dirty="0"/>
          </a:p>
        </p:txBody>
      </p:sp>
      <p:sp>
        <p:nvSpPr>
          <p:cNvPr id="3" name="Content Placeholder 2"/>
          <p:cNvSpPr>
            <a:spLocks noGrp="1"/>
          </p:cNvSpPr>
          <p:nvPr>
            <p:ph idx="1"/>
          </p:nvPr>
        </p:nvSpPr>
        <p:spPr/>
        <p:txBody>
          <a:bodyPr/>
          <a:lstStyle/>
          <a:p>
            <a:r>
              <a:rPr lang="en-CA" sz="3200" dirty="0" smtClean="0"/>
              <a:t>A silk shirt is rubbed against a wool sweater; the wool loses 3.7 x 10</a:t>
            </a:r>
            <a:r>
              <a:rPr lang="en-CA" sz="3200" baseline="30000" dirty="0" smtClean="0"/>
              <a:t>24</a:t>
            </a:r>
            <a:r>
              <a:rPr lang="en-CA" sz="3200" dirty="0" smtClean="0"/>
              <a:t> electrons to the silk shirt. What is </a:t>
            </a:r>
            <a:r>
              <a:rPr lang="en-CA" sz="3200" dirty="0" smtClean="0"/>
              <a:t> the charge </a:t>
            </a:r>
            <a:r>
              <a:rPr lang="en-CA" sz="3200" dirty="0" smtClean="0"/>
              <a:t>on either fabric?</a:t>
            </a: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sz="3600" dirty="0" smtClean="0">
                <a:solidFill>
                  <a:srgbClr val="0070C0"/>
                </a:solidFill>
              </a:rPr>
              <a:t>N = 3.7 x 10</a:t>
            </a:r>
            <a:r>
              <a:rPr lang="en-CA" sz="3600" baseline="30000" dirty="0" smtClean="0">
                <a:solidFill>
                  <a:srgbClr val="0070C0"/>
                </a:solidFill>
              </a:rPr>
              <a:t>24</a:t>
            </a:r>
            <a:endParaRPr lang="en-CA" sz="3600" dirty="0" smtClean="0">
              <a:solidFill>
                <a:srgbClr val="0070C0"/>
              </a:solidFill>
            </a:endParaRPr>
          </a:p>
          <a:p>
            <a:r>
              <a:rPr lang="en-CA" sz="3600" dirty="0" smtClean="0">
                <a:solidFill>
                  <a:srgbClr val="0070C0"/>
                </a:solidFill>
              </a:rPr>
              <a:t>e = 1.602 x 10</a:t>
            </a:r>
            <a:r>
              <a:rPr lang="en-CA" sz="3600" baseline="30000" dirty="0" smtClean="0">
                <a:solidFill>
                  <a:srgbClr val="0070C0"/>
                </a:solidFill>
              </a:rPr>
              <a:t>-19</a:t>
            </a:r>
            <a:r>
              <a:rPr lang="en-CA" sz="3600" dirty="0" smtClean="0">
                <a:solidFill>
                  <a:srgbClr val="0070C0"/>
                </a:solidFill>
              </a:rPr>
              <a:t> C</a:t>
            </a:r>
          </a:p>
          <a:p>
            <a:r>
              <a:rPr lang="en-CA" sz="3600" dirty="0" smtClean="0">
                <a:solidFill>
                  <a:srgbClr val="0070C0"/>
                </a:solidFill>
              </a:rPr>
              <a:t>Q = ?</a:t>
            </a:r>
            <a:endParaRPr lang="en-CA" sz="36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53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71800" y="2348880"/>
            <a:ext cx="2599036" cy="1099592"/>
          </a:xfrm>
          <a:prstGeom prst="rect">
            <a:avLst/>
          </a:prstGeom>
          <a:noFill/>
        </p:spPr>
      </p:pic>
      <p:pic>
        <p:nvPicPr>
          <p:cNvPr id="1536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4005064"/>
            <a:ext cx="7697632" cy="746026"/>
          </a:xfrm>
          <a:prstGeom prst="rect">
            <a:avLst/>
          </a:prstGeom>
          <a:noFill/>
        </p:spPr>
      </p:pic>
      <p:sp>
        <p:nvSpPr>
          <p:cNvPr id="153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5364" name="Rectangle 4"/>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sz="3200" dirty="0" smtClean="0">
                <a:solidFill>
                  <a:srgbClr val="0070C0"/>
                </a:solidFill>
              </a:rPr>
              <a:t>Q = 5.9 x 10</a:t>
            </a:r>
            <a:r>
              <a:rPr lang="en-CA" sz="3200" baseline="30000" dirty="0" smtClean="0">
                <a:solidFill>
                  <a:srgbClr val="0070C0"/>
                </a:solidFill>
              </a:rPr>
              <a:t>5</a:t>
            </a:r>
            <a:r>
              <a:rPr lang="en-CA" sz="3200" dirty="0" smtClean="0">
                <a:solidFill>
                  <a:srgbClr val="0070C0"/>
                </a:solidFill>
              </a:rPr>
              <a:t> C</a:t>
            </a:r>
          </a:p>
          <a:p>
            <a:r>
              <a:rPr lang="en-CA" sz="3200" dirty="0" smtClean="0"/>
              <a:t> </a:t>
            </a:r>
          </a:p>
          <a:p>
            <a:r>
              <a:rPr lang="en-CA" sz="3200" dirty="0" smtClean="0"/>
              <a:t>Therefore, the charge on either the silk or the wools is 5.9 x 10</a:t>
            </a:r>
            <a:r>
              <a:rPr lang="en-CA" sz="3200" baseline="30000" dirty="0" smtClean="0"/>
              <a:t>5</a:t>
            </a:r>
            <a:r>
              <a:rPr lang="en-CA" sz="3200" dirty="0" smtClean="0"/>
              <a:t> C</a:t>
            </a:r>
            <a:endParaRPr lang="en-CA"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Forces at a distance</a:t>
            </a:r>
            <a:endParaRPr lang="en-CA" dirty="0"/>
          </a:p>
        </p:txBody>
      </p:sp>
      <p:sp>
        <p:nvSpPr>
          <p:cNvPr id="3" name="Content Placeholder 2"/>
          <p:cNvSpPr>
            <a:spLocks noGrp="1"/>
          </p:cNvSpPr>
          <p:nvPr>
            <p:ph idx="1"/>
          </p:nvPr>
        </p:nvSpPr>
        <p:spPr/>
        <p:txBody>
          <a:bodyPr/>
          <a:lstStyle/>
          <a:p>
            <a:r>
              <a:rPr lang="en-CA" dirty="0" smtClean="0"/>
              <a:t>Electrostatic forces do not need to be in contact with each other for them to act on each other. In general, the farther the forces are apart from one another the weaker the force. </a:t>
            </a:r>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5112568" cy="5616624"/>
          </a:xfrm>
        </p:spPr>
        <p:txBody>
          <a:bodyPr/>
          <a:lstStyle/>
          <a:p>
            <a:r>
              <a:rPr lang="en-CA" dirty="0" smtClean="0"/>
              <a:t>To describe the forces that exist in areas around electrostatic charges, we use a </a:t>
            </a:r>
            <a:r>
              <a:rPr lang="en-CA" b="1" dirty="0" smtClean="0">
                <a:solidFill>
                  <a:srgbClr val="0070C0"/>
                </a:solidFill>
              </a:rPr>
              <a:t>field map</a:t>
            </a:r>
            <a:r>
              <a:rPr lang="en-CA" dirty="0" smtClean="0">
                <a:solidFill>
                  <a:srgbClr val="0070C0"/>
                </a:solidFill>
              </a:rPr>
              <a:t> </a:t>
            </a:r>
            <a:r>
              <a:rPr lang="en-CA" dirty="0" smtClean="0"/>
              <a:t>which describes an </a:t>
            </a:r>
            <a:r>
              <a:rPr lang="en-CA" b="1" dirty="0" smtClean="0">
                <a:solidFill>
                  <a:srgbClr val="0070C0"/>
                </a:solidFill>
              </a:rPr>
              <a:t>electric field</a:t>
            </a:r>
            <a:r>
              <a:rPr lang="en-CA" dirty="0" smtClean="0">
                <a:solidFill>
                  <a:srgbClr val="0070C0"/>
                </a:solidFill>
              </a:rPr>
              <a:t>. </a:t>
            </a:r>
          </a:p>
          <a:p>
            <a:pPr lvl="0"/>
            <a:r>
              <a:rPr lang="en-CA" dirty="0" smtClean="0"/>
              <a:t>A three dimensional space around a single charge or array of charges in which electric forces act. </a:t>
            </a:r>
          </a:p>
          <a:p>
            <a:endParaRPr lang="en-CA" dirty="0"/>
          </a:p>
        </p:txBody>
      </p:sp>
      <p:pic>
        <p:nvPicPr>
          <p:cNvPr id="4" name="Picture 2" descr="http://electricfield.info/wp-content/uploads/2010/10/454px-Electric_dipole_field_lines.svg_.png"/>
          <p:cNvPicPr>
            <a:picLocks noChangeAspect="1" noChangeArrowheads="1"/>
          </p:cNvPicPr>
          <p:nvPr/>
        </p:nvPicPr>
        <p:blipFill>
          <a:blip r:embed="rId2" cstate="print"/>
          <a:srcRect/>
          <a:stretch>
            <a:fillRect/>
          </a:stretch>
        </p:blipFill>
        <p:spPr bwMode="auto">
          <a:xfrm>
            <a:off x="5004048" y="1628800"/>
            <a:ext cx="3973982" cy="381642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quantity that is distributed in an electric field is </a:t>
            </a:r>
            <a:r>
              <a:rPr lang="en-CA" b="1" dirty="0" smtClean="0">
                <a:solidFill>
                  <a:srgbClr val="0070C0"/>
                </a:solidFill>
              </a:rPr>
              <a:t>force. </a:t>
            </a:r>
            <a:endParaRPr lang="en-CA" dirty="0" smtClean="0">
              <a:solidFill>
                <a:srgbClr val="0070C0"/>
              </a:solidFill>
            </a:endParaRPr>
          </a:p>
          <a:p>
            <a:r>
              <a:rPr lang="en-CA" dirty="0" smtClean="0"/>
              <a:t>If a positive </a:t>
            </a:r>
            <a:r>
              <a:rPr lang="en-CA" b="1" dirty="0" smtClean="0">
                <a:solidFill>
                  <a:srgbClr val="0070C0"/>
                </a:solidFill>
              </a:rPr>
              <a:t>test charge</a:t>
            </a:r>
            <a:r>
              <a:rPr lang="en-CA" dirty="0" smtClean="0">
                <a:solidFill>
                  <a:srgbClr val="0070C0"/>
                </a:solidFill>
              </a:rPr>
              <a:t> </a:t>
            </a:r>
            <a:r>
              <a:rPr lang="en-CA" dirty="0" smtClean="0"/>
              <a:t>is placed inside the electric field of another charge, the two charges will experience a force of attraction or repulsion. </a:t>
            </a:r>
          </a:p>
          <a:p>
            <a:pPr lvl="0"/>
            <a:r>
              <a:rPr lang="en-CA" dirty="0" smtClean="0"/>
              <a:t>Test charge – a small charge used to check for the presence of an electric field. </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TotalTime>
  <Words>398</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Electric Fields </vt:lpstr>
      <vt:lpstr>Charged Objects</vt:lpstr>
      <vt:lpstr>Example</vt:lpstr>
      <vt:lpstr>Slide 4</vt:lpstr>
      <vt:lpstr>Slide 5</vt:lpstr>
      <vt:lpstr>Slide 6</vt:lpstr>
      <vt:lpstr>Forces at a distance</vt:lpstr>
      <vt:lpstr>Slide 8</vt:lpstr>
      <vt:lpstr>Slide 9</vt:lpstr>
      <vt:lpstr>Slide 10</vt:lpstr>
      <vt:lpstr>Single Positive charge</vt:lpstr>
      <vt:lpstr>Equal like charges</vt:lpstr>
      <vt:lpstr>Equal  and opposite charges</vt:lpstr>
      <vt:lpstr>Lab: Drawing Magnetic Fields Lab</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David W Hoover</cp:lastModifiedBy>
  <cp:revision>30</cp:revision>
  <dcterms:created xsi:type="dcterms:W3CDTF">2011-03-20T18:44:23Z</dcterms:created>
  <dcterms:modified xsi:type="dcterms:W3CDTF">2011-03-31T18:12:32Z</dcterms:modified>
</cp:coreProperties>
</file>