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71" r:id="rId16"/>
    <p:sldId id="269"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97" r:id="rId33"/>
    <p:sldId id="295" r:id="rId34"/>
    <p:sldId id="296"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7BFD724-9F94-4A19-AF00-FB3244AA576A}" type="datetimeFigureOut">
              <a:rPr lang="en-CA" smtClean="0"/>
              <a:t>05/05/2011</a:t>
            </a:fld>
            <a:endParaRPr lang="en-C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C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9DE0C11-A324-429A-911C-6C7A959413A4}"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BFD724-9F94-4A19-AF00-FB3244AA576A}" type="datetimeFigureOut">
              <a:rPr lang="en-CA" smtClean="0"/>
              <a:t>05/05/2011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B9DE0C11-A324-429A-911C-6C7A959413A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7BFD724-9F94-4A19-AF00-FB3244AA576A}" type="datetimeFigureOut">
              <a:rPr lang="en-CA" smtClean="0"/>
              <a:t>05/05/2011</a:t>
            </a:fld>
            <a:endParaRPr lang="en-C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C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9DE0C11-A324-429A-911C-6C7A959413A4}"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BFD724-9F94-4A19-AF00-FB3244AA576A}" type="datetimeFigureOut">
              <a:rPr lang="en-CA" smtClean="0"/>
              <a:t>05/05/2011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B9DE0C11-A324-429A-911C-6C7A959413A4}"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7BFD724-9F94-4A19-AF00-FB3244AA576A}" type="datetimeFigureOut">
              <a:rPr lang="en-CA" smtClean="0"/>
              <a:t>05/05/2011</a:t>
            </a:fld>
            <a:endParaRPr lang="en-C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C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9DE0C11-A324-429A-911C-6C7A959413A4}"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BFD724-9F94-4A19-AF00-FB3244AA576A}" type="datetimeFigureOut">
              <a:rPr lang="en-CA" smtClean="0"/>
              <a:t>05/05/2011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B9DE0C11-A324-429A-911C-6C7A959413A4}"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BFD724-9F94-4A19-AF00-FB3244AA576A}" type="datetimeFigureOut">
              <a:rPr lang="en-CA" smtClean="0"/>
              <a:t>05/05/2011</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B9DE0C11-A324-429A-911C-6C7A959413A4}"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7BFD724-9F94-4A19-AF00-FB3244AA576A}" type="datetimeFigureOut">
              <a:rPr lang="en-CA" smtClean="0"/>
              <a:t>05/05/2011</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B9DE0C11-A324-429A-911C-6C7A959413A4}"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7BFD724-9F94-4A19-AF00-FB3244AA576A}" type="datetimeFigureOut">
              <a:rPr lang="en-CA" smtClean="0"/>
              <a:t>05/05/2011</a:t>
            </a:fld>
            <a:endParaRPr lang="en-C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CA"/>
          </a:p>
        </p:txBody>
      </p:sp>
      <p:sp>
        <p:nvSpPr>
          <p:cNvPr id="4" name="Slide Number Placeholder 3"/>
          <p:cNvSpPr>
            <a:spLocks noGrp="1"/>
          </p:cNvSpPr>
          <p:nvPr>
            <p:ph type="sldNum" sz="quarter" idx="12"/>
          </p:nvPr>
        </p:nvSpPr>
        <p:spPr/>
        <p:txBody>
          <a:bodyPr/>
          <a:lstStyle>
            <a:extLst/>
          </a:lstStyle>
          <a:p>
            <a:fld id="{B9DE0C11-A324-429A-911C-6C7A959413A4}"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BFD724-9F94-4A19-AF00-FB3244AA576A}" type="datetimeFigureOut">
              <a:rPr lang="en-CA" smtClean="0"/>
              <a:t>05/05/2011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B9DE0C11-A324-429A-911C-6C7A959413A4}"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7BFD724-9F94-4A19-AF00-FB3244AA576A}" type="datetimeFigureOut">
              <a:rPr lang="en-CA" smtClean="0"/>
              <a:t>05/05/2011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B9DE0C11-A324-429A-911C-6C7A959413A4}" type="slidenum">
              <a:rPr lang="en-CA" smtClean="0"/>
              <a:t>‹#›</a:t>
            </a:fld>
            <a:endParaRPr lang="en-C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7BFD724-9F94-4A19-AF00-FB3244AA576A}" type="datetimeFigureOut">
              <a:rPr lang="en-CA" smtClean="0"/>
              <a:t>05/05/2011</a:t>
            </a:fld>
            <a:endParaRPr lang="en-C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C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9DE0C11-A324-429A-911C-6C7A959413A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www.solarhaven.org/PassiveSolar1.gi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Dave%20Hoover\Videos\School%20Stuff\fuel%20cells.wm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4.bp.blogspot.com/_v2T5FtcWTMk/RjlGwgiyafI/AAAAAAAABKg/AF66YP-rsJ0/s400/candu.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1124744"/>
            <a:ext cx="5105400" cy="1340720"/>
          </a:xfrm>
        </p:spPr>
        <p:txBody>
          <a:bodyPr/>
          <a:lstStyle/>
          <a:p>
            <a:r>
              <a:rPr lang="en-CA" b="1" dirty="0"/>
              <a:t>Energy Resources </a:t>
            </a:r>
            <a:endParaRPr lang="en-CA" dirty="0"/>
          </a:p>
        </p:txBody>
      </p:sp>
      <p:sp>
        <p:nvSpPr>
          <p:cNvPr id="3" name="Subtitle 2"/>
          <p:cNvSpPr>
            <a:spLocks noGrp="1"/>
          </p:cNvSpPr>
          <p:nvPr>
            <p:ph type="subTitle" idx="1"/>
          </p:nvPr>
        </p:nvSpPr>
        <p:spPr>
          <a:xfrm>
            <a:off x="3419872" y="2420888"/>
            <a:ext cx="5114778" cy="1101248"/>
          </a:xfrm>
        </p:spPr>
        <p:txBody>
          <a:bodyPr/>
          <a:lstStyle/>
          <a:p>
            <a:r>
              <a:rPr lang="en-CA" dirty="0" smtClean="0"/>
              <a:t>Lesson 5</a:t>
            </a:r>
            <a:endParaRPr lang="en-CA" dirty="0"/>
          </a:p>
        </p:txBody>
      </p:sp>
      <p:pic>
        <p:nvPicPr>
          <p:cNvPr id="4" name="Picture 2"/>
          <p:cNvPicPr>
            <a:picLocks noChangeAspect="1" noChangeArrowheads="1"/>
          </p:cNvPicPr>
          <p:nvPr/>
        </p:nvPicPr>
        <p:blipFill>
          <a:blip r:embed="rId2" cstate="print"/>
          <a:srcRect/>
          <a:stretch>
            <a:fillRect/>
          </a:stretch>
        </p:blipFill>
        <p:spPr bwMode="auto">
          <a:xfrm>
            <a:off x="0" y="2852937"/>
            <a:ext cx="7737188" cy="400506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Nuclear Energy</a:t>
            </a:r>
            <a:endParaRPr lang="en-CA" dirty="0"/>
          </a:p>
        </p:txBody>
      </p:sp>
      <p:sp>
        <p:nvSpPr>
          <p:cNvPr id="17411" name="Content Placeholder 2"/>
          <p:cNvSpPr>
            <a:spLocks noGrp="1"/>
          </p:cNvSpPr>
          <p:nvPr>
            <p:ph idx="1"/>
          </p:nvPr>
        </p:nvSpPr>
        <p:spPr/>
        <p:txBody>
          <a:bodyPr/>
          <a:lstStyle/>
          <a:p>
            <a:pPr eaLnBrk="1" hangingPunct="1"/>
            <a:r>
              <a:rPr lang="en-CA" dirty="0" smtClean="0"/>
              <a:t>In a nuclear reactor, atoms of a heavy element, usually uranium, are split in a chain reaction. This splitting, called nuclear fission, releases an enormous amount of energy. </a:t>
            </a:r>
          </a:p>
          <a:p>
            <a:pPr eaLnBrk="1" hangingPunct="1"/>
            <a:r>
              <a:rPr lang="en-CA" dirty="0" smtClean="0"/>
              <a:t>The nuclear fission of just 1 kg of uranium is equivalent to burning about 50 000 kg of coal</a:t>
            </a:r>
            <a:r>
              <a:rPr lang="en-CA" dirty="0" smtClean="0"/>
              <a:t>.</a:t>
            </a:r>
            <a:endParaRPr lang="en-CA"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Renewable Resources</a:t>
            </a:r>
            <a:br>
              <a:rPr lang="en-CA" dirty="0" smtClean="0"/>
            </a:br>
            <a:endParaRPr lang="en-CA" dirty="0"/>
          </a:p>
        </p:txBody>
      </p:sp>
      <p:sp>
        <p:nvSpPr>
          <p:cNvPr id="18435" name="Text Placeholder 2"/>
          <p:cNvSpPr>
            <a:spLocks noGrp="1"/>
          </p:cNvSpPr>
          <p:nvPr>
            <p:ph type="body" idx="1"/>
          </p:nvPr>
        </p:nvSpPr>
        <p:spPr>
          <a:xfrm>
            <a:off x="1066800" y="1905000"/>
            <a:ext cx="6254750" cy="742950"/>
          </a:xfrm>
        </p:spPr>
        <p:txBody>
          <a:bodyPr/>
          <a:lstStyle/>
          <a:p>
            <a:pPr eaLnBrk="1" hangingPunct="1"/>
            <a:endParaRPr lang="en-CA"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Solar </a:t>
            </a:r>
            <a:r>
              <a:rPr lang="en-CA" dirty="0" smtClean="0"/>
              <a:t>Energy</a:t>
            </a:r>
            <a:endParaRPr lang="en-CA" dirty="0"/>
          </a:p>
        </p:txBody>
      </p:sp>
      <p:sp>
        <p:nvSpPr>
          <p:cNvPr id="3" name="Content Placeholder 2"/>
          <p:cNvSpPr>
            <a:spLocks noGrp="1"/>
          </p:cNvSpPr>
          <p:nvPr>
            <p:ph idx="1"/>
          </p:nvPr>
        </p:nvSpPr>
        <p:spPr/>
        <p:txBody>
          <a:bodyPr/>
          <a:lstStyle/>
          <a:p>
            <a:r>
              <a:rPr lang="en-CA" dirty="0" smtClean="0"/>
              <a:t>Solar </a:t>
            </a:r>
            <a:r>
              <a:rPr lang="en-CA" dirty="0" smtClean="0"/>
              <a:t>energy from the sun (radiant), can be used in solar cells, or photovoltaic cells. These devices transform light energy directly into electrical energy. </a:t>
            </a:r>
          </a:p>
          <a:p>
            <a:r>
              <a:rPr lang="en-CA" b="1" dirty="0" smtClean="0">
                <a:solidFill>
                  <a:srgbClr val="002060"/>
                </a:solidFill>
              </a:rPr>
              <a:t>Solar energy can also be used to heat buildings directly.</a:t>
            </a:r>
            <a:endParaRPr lang="en-CA" b="1" dirty="0">
              <a:solidFill>
                <a:srgbClr val="002060"/>
              </a:solidFill>
            </a:endParaRPr>
          </a:p>
        </p:txBody>
      </p:sp>
      <p:pic>
        <p:nvPicPr>
          <p:cNvPr id="4" name="Picture 2" descr="solar-panel-diagram"/>
          <p:cNvPicPr>
            <a:picLocks noChangeAspect="1" noChangeArrowheads="1"/>
          </p:cNvPicPr>
          <p:nvPr/>
        </p:nvPicPr>
        <p:blipFill>
          <a:blip r:embed="rId2" cstate="print"/>
          <a:srcRect/>
          <a:stretch>
            <a:fillRect/>
          </a:stretch>
        </p:blipFill>
        <p:spPr bwMode="auto">
          <a:xfrm>
            <a:off x="0" y="4229100"/>
            <a:ext cx="4319587" cy="2628900"/>
          </a:xfrm>
          <a:prstGeom prst="rect">
            <a:avLst/>
          </a:prstGeom>
          <a:noFill/>
          <a:ln w="9525">
            <a:noFill/>
            <a:miter lim="800000"/>
            <a:headEnd/>
            <a:tailEnd/>
          </a:ln>
        </p:spPr>
      </p:pic>
      <p:pic>
        <p:nvPicPr>
          <p:cNvPr id="5" name="Picture 8" descr="http://www.vote29.com/newmyblog/wp-content/uploads/2010/09/solar-farm-in-california.jpg"/>
          <p:cNvPicPr>
            <a:picLocks noChangeAspect="1" noChangeArrowheads="1"/>
          </p:cNvPicPr>
          <p:nvPr/>
        </p:nvPicPr>
        <p:blipFill>
          <a:blip r:embed="rId3" cstate="print"/>
          <a:srcRect/>
          <a:stretch>
            <a:fillRect/>
          </a:stretch>
        </p:blipFill>
        <p:spPr bwMode="auto">
          <a:xfrm>
            <a:off x="5048250" y="3717032"/>
            <a:ext cx="4095750" cy="273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Passive solar heating </a:t>
            </a:r>
            <a:endParaRPr lang="en-CA" dirty="0"/>
          </a:p>
        </p:txBody>
      </p:sp>
      <p:sp>
        <p:nvSpPr>
          <p:cNvPr id="3" name="Content Placeholder 2"/>
          <p:cNvSpPr>
            <a:spLocks noGrp="1"/>
          </p:cNvSpPr>
          <p:nvPr>
            <p:ph idx="1"/>
          </p:nvPr>
        </p:nvSpPr>
        <p:spPr/>
        <p:txBody>
          <a:bodyPr/>
          <a:lstStyle/>
          <a:p>
            <a:r>
              <a:rPr lang="en-CA" b="1" dirty="0" smtClean="0">
                <a:solidFill>
                  <a:srgbClr val="002060"/>
                </a:solidFill>
              </a:rPr>
              <a:t>takes </a:t>
            </a:r>
            <a:r>
              <a:rPr lang="en-CA" b="1" dirty="0" smtClean="0">
                <a:solidFill>
                  <a:srgbClr val="002060"/>
                </a:solidFill>
              </a:rPr>
              <a:t>advantage of the Sun’s energy at all times of the year. </a:t>
            </a:r>
            <a:r>
              <a:rPr lang="en-CA" dirty="0" smtClean="0"/>
              <a:t>This includes eaves that overhang the windows to block sunlight in the summer and allow light in, in the winter.</a:t>
            </a:r>
            <a:endParaRPr lang="en-CA" dirty="0"/>
          </a:p>
        </p:txBody>
      </p:sp>
      <p:pic>
        <p:nvPicPr>
          <p:cNvPr id="2050" name="Picture 2" descr="http://www.solarhaven.org/PassiveSolar1.gif"/>
          <p:cNvPicPr>
            <a:picLocks noChangeAspect="1" noChangeArrowheads="1"/>
          </p:cNvPicPr>
          <p:nvPr/>
        </p:nvPicPr>
        <p:blipFill>
          <a:blip r:embed="rId2" r:link="rId3" cstate="print"/>
          <a:srcRect/>
          <a:stretch>
            <a:fillRect/>
          </a:stretch>
        </p:blipFill>
        <p:spPr bwMode="auto">
          <a:xfrm>
            <a:off x="1835696" y="3319796"/>
            <a:ext cx="4694213" cy="353820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Active Solar heating </a:t>
            </a:r>
            <a:endParaRPr lang="en-CA" dirty="0"/>
          </a:p>
        </p:txBody>
      </p:sp>
      <p:sp>
        <p:nvSpPr>
          <p:cNvPr id="3" name="Content Placeholder 2"/>
          <p:cNvSpPr>
            <a:spLocks noGrp="1"/>
          </p:cNvSpPr>
          <p:nvPr>
            <p:ph idx="1"/>
          </p:nvPr>
        </p:nvSpPr>
        <p:spPr/>
        <p:txBody>
          <a:bodyPr/>
          <a:lstStyle/>
          <a:p>
            <a:r>
              <a:rPr lang="en-CA" b="1" dirty="0" smtClean="0">
                <a:solidFill>
                  <a:srgbClr val="002060"/>
                </a:solidFill>
              </a:rPr>
              <a:t>uses </a:t>
            </a:r>
            <a:r>
              <a:rPr lang="en-CA" b="1" dirty="0" smtClean="0">
                <a:solidFill>
                  <a:srgbClr val="002060"/>
                </a:solidFill>
              </a:rPr>
              <a:t>solar collectors to absorb the Sun’s energy and </a:t>
            </a:r>
            <a:r>
              <a:rPr lang="en-CA" b="1" dirty="0" smtClean="0">
                <a:solidFill>
                  <a:srgbClr val="002060"/>
                </a:solidFill>
              </a:rPr>
              <a:t>converts </a:t>
            </a:r>
            <a:r>
              <a:rPr lang="en-CA" b="1" dirty="0" smtClean="0">
                <a:solidFill>
                  <a:srgbClr val="002060"/>
                </a:solidFill>
              </a:rPr>
              <a:t>it into thermal energy </a:t>
            </a:r>
            <a:r>
              <a:rPr lang="en-CA" dirty="0" smtClean="0"/>
              <a:t>that can be used elsewhere in the structure. This is much more expensive than the passive method. </a:t>
            </a:r>
          </a:p>
          <a:p>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Solar</a:t>
            </a:r>
            <a:endParaRPr lang="en-CA" dirty="0"/>
          </a:p>
        </p:txBody>
      </p:sp>
      <p:sp>
        <p:nvSpPr>
          <p:cNvPr id="3" name="Content Placeholder 2"/>
          <p:cNvSpPr>
            <a:spLocks noGrp="1"/>
          </p:cNvSpPr>
          <p:nvPr>
            <p:ph idx="1"/>
          </p:nvPr>
        </p:nvSpPr>
        <p:spPr/>
        <p:txBody>
          <a:bodyPr/>
          <a:lstStyle/>
          <a:p>
            <a:r>
              <a:rPr lang="en-CA" dirty="0" smtClean="0"/>
              <a:t>Solar energy is abundant, non-polluting, and available almost anywhere. The set up can be expensive but they usually require little maintenance. </a:t>
            </a:r>
          </a:p>
          <a:p>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t>Some Cities are taking power generation seriously </a:t>
            </a:r>
            <a:endParaRPr lang="en-CA" dirty="0"/>
          </a:p>
        </p:txBody>
      </p:sp>
      <p:sp>
        <p:nvSpPr>
          <p:cNvPr id="27651" name="Content Placeholder 2"/>
          <p:cNvSpPr>
            <a:spLocks noGrp="1"/>
          </p:cNvSpPr>
          <p:nvPr>
            <p:ph idx="1"/>
          </p:nvPr>
        </p:nvSpPr>
        <p:spPr/>
        <p:txBody>
          <a:bodyPr/>
          <a:lstStyle/>
          <a:p>
            <a:pPr eaLnBrk="1" hangingPunct="1"/>
            <a:r>
              <a:rPr lang="en-CA" smtClean="0"/>
              <a:t>One of the world’s largest solar energy projects includes solar farms in Sarnia and Sault Ste. Marie and aims to produce enough electricity for about 9000 homes</a:t>
            </a:r>
          </a:p>
        </p:txBody>
      </p:sp>
      <p:pic>
        <p:nvPicPr>
          <p:cNvPr id="27652" name="Picture 4"/>
          <p:cNvPicPr>
            <a:picLocks noChangeAspect="1" noChangeArrowheads="1"/>
          </p:cNvPicPr>
          <p:nvPr/>
        </p:nvPicPr>
        <p:blipFill>
          <a:blip r:embed="rId2" cstate="print"/>
          <a:srcRect/>
          <a:stretch>
            <a:fillRect/>
          </a:stretch>
        </p:blipFill>
        <p:spPr bwMode="auto">
          <a:xfrm>
            <a:off x="0" y="4076700"/>
            <a:ext cx="4765675" cy="1831975"/>
          </a:xfrm>
          <a:prstGeom prst="rect">
            <a:avLst/>
          </a:prstGeom>
          <a:noFill/>
          <a:ln w="9525">
            <a:noFill/>
            <a:miter lim="800000"/>
            <a:headEnd/>
            <a:tailEnd/>
          </a:ln>
        </p:spPr>
      </p:pic>
      <p:pic>
        <p:nvPicPr>
          <p:cNvPr id="27653" name="Picture 10" descr="http://sootoday.com/images/news/CarpinWindSolar.jpg"/>
          <p:cNvPicPr>
            <a:picLocks noChangeAspect="1" noChangeArrowheads="1"/>
          </p:cNvPicPr>
          <p:nvPr/>
        </p:nvPicPr>
        <p:blipFill>
          <a:blip r:embed="rId3" cstate="print"/>
          <a:srcRect/>
          <a:stretch>
            <a:fillRect/>
          </a:stretch>
        </p:blipFill>
        <p:spPr bwMode="auto">
          <a:xfrm>
            <a:off x="4277064" y="3212976"/>
            <a:ext cx="4866936" cy="3645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Hydraulic </a:t>
            </a:r>
            <a:r>
              <a:rPr lang="en-CA" dirty="0" smtClean="0"/>
              <a:t>Energy</a:t>
            </a:r>
            <a:endParaRPr lang="en-CA" dirty="0"/>
          </a:p>
        </p:txBody>
      </p:sp>
      <p:sp>
        <p:nvSpPr>
          <p:cNvPr id="3" name="Content Placeholder 2"/>
          <p:cNvSpPr>
            <a:spLocks noGrp="1"/>
          </p:cNvSpPr>
          <p:nvPr>
            <p:ph idx="1"/>
          </p:nvPr>
        </p:nvSpPr>
        <p:spPr/>
        <p:txBody>
          <a:bodyPr/>
          <a:lstStyle/>
          <a:p>
            <a:r>
              <a:rPr lang="en-CA" dirty="0" smtClean="0"/>
              <a:t>Hydraulic </a:t>
            </a:r>
            <a:r>
              <a:rPr lang="en-CA" dirty="0" smtClean="0"/>
              <a:t>energy uses </a:t>
            </a:r>
            <a:r>
              <a:rPr lang="en-CA" b="1" dirty="0" smtClean="0">
                <a:solidFill>
                  <a:srgbClr val="002060"/>
                </a:solidFill>
              </a:rPr>
              <a:t>gravitational potential energy generated by water </a:t>
            </a:r>
            <a:r>
              <a:rPr lang="en-CA" dirty="0" smtClean="0"/>
              <a:t>to turn turbines connected to generators. This is an indirect source of the Sun’s radiant energy as the water cycle is powered by the sun.</a:t>
            </a:r>
            <a:endParaRPr lang="en-CA" dirty="0"/>
          </a:p>
        </p:txBody>
      </p:sp>
      <p:pic>
        <p:nvPicPr>
          <p:cNvPr id="4" name="Picture 3"/>
          <p:cNvPicPr>
            <a:picLocks noChangeAspect="1" noChangeArrowheads="1"/>
          </p:cNvPicPr>
          <p:nvPr/>
        </p:nvPicPr>
        <p:blipFill>
          <a:blip r:embed="rId2" cstate="print"/>
          <a:srcRect/>
          <a:stretch>
            <a:fillRect/>
          </a:stretch>
        </p:blipFill>
        <p:spPr bwMode="auto">
          <a:xfrm>
            <a:off x="0" y="4440039"/>
            <a:ext cx="3708020" cy="2417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http://upload.wikimedia.org/wikipedia/commons/9/93/Otter_Rapids_Dam.JPG"/>
          <p:cNvPicPr>
            <a:picLocks noChangeAspect="1" noChangeArrowheads="1"/>
          </p:cNvPicPr>
          <p:nvPr/>
        </p:nvPicPr>
        <p:blipFill>
          <a:blip r:embed="rId3" cstate="print"/>
          <a:srcRect/>
          <a:stretch>
            <a:fillRect/>
          </a:stretch>
        </p:blipFill>
        <p:spPr bwMode="auto">
          <a:xfrm>
            <a:off x="3635896" y="3736143"/>
            <a:ext cx="5508104" cy="312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Hydraulic Energy</a:t>
            </a:r>
            <a:endParaRPr lang="en-CA" dirty="0"/>
          </a:p>
        </p:txBody>
      </p:sp>
      <p:sp>
        <p:nvSpPr>
          <p:cNvPr id="3" name="Content Placeholder 2"/>
          <p:cNvSpPr>
            <a:spLocks noGrp="1"/>
          </p:cNvSpPr>
          <p:nvPr>
            <p:ph idx="1"/>
          </p:nvPr>
        </p:nvSpPr>
        <p:spPr/>
        <p:txBody>
          <a:bodyPr/>
          <a:lstStyle/>
          <a:p>
            <a:r>
              <a:rPr lang="en-CA" dirty="0" smtClean="0"/>
              <a:t>This is an indirect source of the Sun’s radiant energy as the water cycle is powered by the sun.</a:t>
            </a:r>
            <a:endParaRPr lang="en-CA" dirty="0"/>
          </a:p>
        </p:txBody>
      </p:sp>
      <p:pic>
        <p:nvPicPr>
          <p:cNvPr id="4" name="Picture 2" descr="ANd9GcQqoYupRK297nVYC7ck2sPcSwDNZfjLYsHtgzELKmMb1EhO-rLdKg"/>
          <p:cNvPicPr>
            <a:picLocks noChangeAspect="1" noChangeArrowheads="1"/>
          </p:cNvPicPr>
          <p:nvPr/>
        </p:nvPicPr>
        <p:blipFill>
          <a:blip r:embed="rId2" cstate="print"/>
          <a:srcRect/>
          <a:stretch>
            <a:fillRect/>
          </a:stretch>
        </p:blipFill>
        <p:spPr bwMode="auto">
          <a:xfrm>
            <a:off x="1763688" y="2716873"/>
            <a:ext cx="5329535" cy="416851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Hydraulic Energy</a:t>
            </a:r>
            <a:endParaRPr lang="en-CA" dirty="0"/>
          </a:p>
        </p:txBody>
      </p:sp>
      <p:sp>
        <p:nvSpPr>
          <p:cNvPr id="3" name="Content Placeholder 2"/>
          <p:cNvSpPr>
            <a:spLocks noGrp="1"/>
          </p:cNvSpPr>
          <p:nvPr>
            <p:ph idx="1"/>
          </p:nvPr>
        </p:nvSpPr>
        <p:spPr/>
        <p:txBody>
          <a:bodyPr/>
          <a:lstStyle/>
          <a:p>
            <a:r>
              <a:rPr lang="en-CA" dirty="0" smtClean="0"/>
              <a:t>This method electricity generation does not produce pollution but it does affect the ecology of the river where it is dammed. </a:t>
            </a:r>
            <a:endParaRPr lang="en-CA" dirty="0" smtClean="0"/>
          </a:p>
          <a:p>
            <a:r>
              <a:rPr lang="en-CA" dirty="0" smtClean="0"/>
              <a:t>The </a:t>
            </a:r>
            <a:r>
              <a:rPr lang="en-CA" dirty="0" smtClean="0"/>
              <a:t>electricity must also normally be transmitted long distances which reduces its efficiency</a:t>
            </a:r>
            <a:r>
              <a:rPr lang="en-CA" dirty="0" smtClean="0"/>
              <a:t>.</a:t>
            </a:r>
          </a:p>
          <a:p>
            <a:endParaRPr lang="en-CA" dirty="0" smtClean="0"/>
          </a:p>
          <a:p>
            <a:r>
              <a:rPr lang="en-CA" b="1" dirty="0" smtClean="0">
                <a:solidFill>
                  <a:srgbClr val="002060"/>
                </a:solidFill>
              </a:rPr>
              <a:t>SIDE NOTE:</a:t>
            </a:r>
          </a:p>
          <a:p>
            <a:pPr lvl="1"/>
            <a:r>
              <a:rPr lang="en-CA" b="1" dirty="0" smtClean="0">
                <a:solidFill>
                  <a:srgbClr val="002060"/>
                </a:solidFill>
              </a:rPr>
              <a:t>60 </a:t>
            </a:r>
            <a:r>
              <a:rPr lang="en-CA" b="1" dirty="0" smtClean="0">
                <a:solidFill>
                  <a:srgbClr val="002060"/>
                </a:solidFill>
              </a:rPr>
              <a:t>% of Canada’s electricity is generated by hydroelectric </a:t>
            </a: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Canadians are some of the highest consumers of energy in the world. Currently, </a:t>
            </a:r>
            <a:r>
              <a:rPr lang="en-CA" b="1" dirty="0" smtClean="0">
                <a:solidFill>
                  <a:srgbClr val="002060"/>
                </a:solidFill>
              </a:rPr>
              <a:t>89%</a:t>
            </a:r>
            <a:r>
              <a:rPr lang="en-CA" dirty="0" smtClean="0"/>
              <a:t> of energy resources used in Canada are </a:t>
            </a:r>
            <a:r>
              <a:rPr lang="en-CA" b="1" dirty="0" smtClean="0">
                <a:solidFill>
                  <a:srgbClr val="002060"/>
                </a:solidFill>
              </a:rPr>
              <a:t>non-renewable.</a:t>
            </a:r>
            <a:endParaRPr lang="en-CA"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Wind Energy </a:t>
            </a:r>
            <a:endParaRPr lang="en-CA" dirty="0"/>
          </a:p>
        </p:txBody>
      </p:sp>
      <p:sp>
        <p:nvSpPr>
          <p:cNvPr id="3" name="Content Placeholder 2"/>
          <p:cNvSpPr>
            <a:spLocks noGrp="1"/>
          </p:cNvSpPr>
          <p:nvPr>
            <p:ph idx="1"/>
          </p:nvPr>
        </p:nvSpPr>
        <p:spPr/>
        <p:txBody>
          <a:bodyPr/>
          <a:lstStyle/>
          <a:p>
            <a:r>
              <a:rPr lang="en-CA" dirty="0" smtClean="0"/>
              <a:t>Wind </a:t>
            </a:r>
            <a:r>
              <a:rPr lang="en-CA" dirty="0" smtClean="0"/>
              <a:t>energy is also generated indirectly by the Sun’s radiant energy. </a:t>
            </a:r>
            <a:endParaRPr lang="en-CA" dirty="0" smtClean="0"/>
          </a:p>
          <a:p>
            <a:r>
              <a:rPr lang="en-CA" b="1" dirty="0" smtClean="0">
                <a:solidFill>
                  <a:srgbClr val="002060"/>
                </a:solidFill>
              </a:rPr>
              <a:t>The </a:t>
            </a:r>
            <a:r>
              <a:rPr lang="en-CA" b="1" dirty="0" smtClean="0">
                <a:solidFill>
                  <a:srgbClr val="002060"/>
                </a:solidFill>
              </a:rPr>
              <a:t>kinetic wind energy is used to turn rotors on turbines attached to generators</a:t>
            </a:r>
            <a:r>
              <a:rPr lang="en-CA" dirty="0" smtClean="0"/>
              <a:t>. Wind mills require large amounts steady wind all year long. They do not produce any pollution but the power generation is dependent on if there is wind and the turbines are noisy and known to kill migrating birds. </a:t>
            </a:r>
          </a:p>
          <a:p>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Wind Energy </a:t>
            </a:r>
            <a:endParaRPr lang="en-CA" dirty="0"/>
          </a:p>
        </p:txBody>
      </p:sp>
      <p:sp>
        <p:nvSpPr>
          <p:cNvPr id="28675" name="Content Placeholder 2"/>
          <p:cNvSpPr>
            <a:spLocks noGrp="1"/>
          </p:cNvSpPr>
          <p:nvPr>
            <p:ph idx="1"/>
          </p:nvPr>
        </p:nvSpPr>
        <p:spPr/>
        <p:txBody>
          <a:bodyPr/>
          <a:lstStyle/>
          <a:p>
            <a:pPr eaLnBrk="1" hangingPunct="1"/>
            <a:r>
              <a:rPr lang="en-CA" dirty="0" smtClean="0"/>
              <a:t>Wind </a:t>
            </a:r>
            <a:r>
              <a:rPr lang="en-CA" dirty="0" smtClean="0"/>
              <a:t>energy currently provides about 1 percent of Ontario’s electricity, </a:t>
            </a:r>
            <a:r>
              <a:rPr lang="en-CA" b="1" dirty="0" smtClean="0">
                <a:solidFill>
                  <a:srgbClr val="002060"/>
                </a:solidFill>
              </a:rPr>
              <a:t>but it is one of the fastest-growing energy sources in the world. </a:t>
            </a:r>
          </a:p>
        </p:txBody>
      </p:sp>
      <p:pic>
        <p:nvPicPr>
          <p:cNvPr id="28676" name="Picture 2" descr="diagram_wind"/>
          <p:cNvPicPr>
            <a:picLocks noChangeAspect="1" noChangeArrowheads="1"/>
          </p:cNvPicPr>
          <p:nvPr/>
        </p:nvPicPr>
        <p:blipFill>
          <a:blip r:embed="rId2" cstate="print"/>
          <a:srcRect/>
          <a:stretch>
            <a:fillRect/>
          </a:stretch>
        </p:blipFill>
        <p:spPr bwMode="auto">
          <a:xfrm>
            <a:off x="0" y="4508500"/>
            <a:ext cx="4276725" cy="2349500"/>
          </a:xfrm>
          <a:prstGeom prst="rect">
            <a:avLst/>
          </a:prstGeom>
          <a:noFill/>
          <a:ln w="9525">
            <a:noFill/>
            <a:miter lim="800000"/>
            <a:headEnd/>
            <a:tailEnd/>
          </a:ln>
        </p:spPr>
      </p:pic>
      <p:pic>
        <p:nvPicPr>
          <p:cNvPr id="28677" name="Picture 4" descr="http://www.northernontariobusiness.com/uploadedImages/Industry-News/energy-and-environment/PRINCEWIND.jpg"/>
          <p:cNvPicPr>
            <a:picLocks noChangeAspect="1" noChangeArrowheads="1"/>
          </p:cNvPicPr>
          <p:nvPr/>
        </p:nvPicPr>
        <p:blipFill>
          <a:blip r:embed="rId3" cstate="print"/>
          <a:srcRect/>
          <a:stretch>
            <a:fillRect/>
          </a:stretch>
        </p:blipFill>
        <p:spPr bwMode="auto">
          <a:xfrm>
            <a:off x="4127438" y="3140968"/>
            <a:ext cx="5016562" cy="3717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Tidal </a:t>
            </a:r>
            <a:r>
              <a:rPr lang="en-CA" dirty="0" smtClean="0"/>
              <a:t>Energy</a:t>
            </a:r>
            <a:endParaRPr lang="en-CA" dirty="0"/>
          </a:p>
        </p:txBody>
      </p:sp>
      <p:sp>
        <p:nvSpPr>
          <p:cNvPr id="3" name="Content Placeholder 2"/>
          <p:cNvSpPr>
            <a:spLocks noGrp="1"/>
          </p:cNvSpPr>
          <p:nvPr>
            <p:ph idx="1"/>
          </p:nvPr>
        </p:nvSpPr>
        <p:spPr/>
        <p:txBody>
          <a:bodyPr/>
          <a:lstStyle/>
          <a:p>
            <a:r>
              <a:rPr lang="en-CA" dirty="0" smtClean="0"/>
              <a:t>Tidal </a:t>
            </a:r>
            <a:r>
              <a:rPr lang="en-CA" dirty="0" smtClean="0"/>
              <a:t>energy is a potential energy in regions that are affected by ocean tides</a:t>
            </a:r>
            <a:r>
              <a:rPr lang="en-CA" dirty="0" smtClean="0"/>
              <a:t>.</a:t>
            </a:r>
          </a:p>
          <a:p>
            <a:r>
              <a:rPr lang="en-CA" dirty="0" smtClean="0"/>
              <a:t> </a:t>
            </a:r>
            <a:r>
              <a:rPr lang="en-CA" b="1" dirty="0" smtClean="0">
                <a:solidFill>
                  <a:srgbClr val="002060"/>
                </a:solidFill>
              </a:rPr>
              <a:t>Tides are produced by the gravitational pull of the moon</a:t>
            </a:r>
            <a:r>
              <a:rPr lang="en-CA" b="1" dirty="0" smtClean="0">
                <a:solidFill>
                  <a:srgbClr val="002060"/>
                </a:solidFill>
              </a:rPr>
              <a:t>.</a:t>
            </a:r>
          </a:p>
          <a:p>
            <a:r>
              <a:rPr lang="en-CA" dirty="0" smtClean="0"/>
              <a:t> </a:t>
            </a:r>
            <a:r>
              <a:rPr lang="en-CA" dirty="0" smtClean="0"/>
              <a:t>To harness the energy a dam must be built across the mouth of a river that enters the ocean. When the tide comes in gates are opened and the water pours in and turns turbines</a:t>
            </a:r>
            <a:endParaRPr lang="en-CA" dirty="0"/>
          </a:p>
        </p:txBody>
      </p:sp>
      <p:pic>
        <p:nvPicPr>
          <p:cNvPr id="4" name="Picture 6"/>
          <p:cNvPicPr>
            <a:picLocks noChangeAspect="1" noChangeArrowheads="1"/>
          </p:cNvPicPr>
          <p:nvPr/>
        </p:nvPicPr>
        <p:blipFill>
          <a:blip r:embed="rId2" cstate="print"/>
          <a:srcRect/>
          <a:stretch>
            <a:fillRect/>
          </a:stretch>
        </p:blipFill>
        <p:spPr bwMode="auto">
          <a:xfrm>
            <a:off x="3851920" y="5029117"/>
            <a:ext cx="2763466" cy="182888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When the tides goes out the gates are opened again and once again the turbines are used to produce electrical energy. </a:t>
            </a:r>
            <a:endParaRPr lang="en-CA" dirty="0" smtClean="0"/>
          </a:p>
          <a:p>
            <a:r>
              <a:rPr lang="en-CA" dirty="0" smtClean="0"/>
              <a:t>This </a:t>
            </a:r>
            <a:r>
              <a:rPr lang="en-CA" dirty="0" smtClean="0"/>
              <a:t>method does not produce pollution but the energy generation is dependent on the tides, the dams can affect the ecology and because the turbines must be able to spin two ways they require a different turbine technology. </a:t>
            </a:r>
          </a:p>
          <a:p>
            <a:r>
              <a:rPr lang="en-CA" dirty="0" smtClean="0"/>
              <a:t> </a:t>
            </a:r>
          </a:p>
          <a:p>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Biomass Energy </a:t>
            </a:r>
            <a:endParaRPr lang="en-CA" dirty="0"/>
          </a:p>
        </p:txBody>
      </p:sp>
      <p:sp>
        <p:nvSpPr>
          <p:cNvPr id="3" name="Content Placeholder 2"/>
          <p:cNvSpPr>
            <a:spLocks noGrp="1"/>
          </p:cNvSpPr>
          <p:nvPr>
            <p:ph idx="1"/>
          </p:nvPr>
        </p:nvSpPr>
        <p:spPr>
          <a:xfrm>
            <a:off x="0" y="1609416"/>
            <a:ext cx="8100392" cy="4846320"/>
          </a:xfrm>
        </p:spPr>
        <p:txBody>
          <a:bodyPr/>
          <a:lstStyle/>
          <a:p>
            <a:r>
              <a:rPr lang="en-CA" dirty="0" smtClean="0"/>
              <a:t>Biomass energy is a </a:t>
            </a:r>
            <a:r>
              <a:rPr lang="en-CA" b="1" dirty="0" smtClean="0">
                <a:solidFill>
                  <a:srgbClr val="002060"/>
                </a:solidFill>
              </a:rPr>
              <a:t>chemical energy stored in plants and animal waste</a:t>
            </a:r>
            <a:r>
              <a:rPr lang="en-CA" dirty="0" smtClean="0">
                <a:solidFill>
                  <a:srgbClr val="002060"/>
                </a:solidFill>
              </a:rPr>
              <a:t>. </a:t>
            </a:r>
            <a:endParaRPr lang="en-CA" dirty="0" smtClean="0">
              <a:solidFill>
                <a:srgbClr val="002060"/>
              </a:solidFill>
            </a:endParaRPr>
          </a:p>
          <a:p>
            <a:r>
              <a:rPr lang="en-CA" dirty="0" smtClean="0"/>
              <a:t>This </a:t>
            </a:r>
            <a:r>
              <a:rPr lang="en-CA" dirty="0" smtClean="0"/>
              <a:t>energy comes indirectly from the sun to grow the plants. </a:t>
            </a:r>
            <a:endParaRPr lang="en-CA" dirty="0" smtClean="0"/>
          </a:p>
          <a:p>
            <a:r>
              <a:rPr lang="en-CA" dirty="0" smtClean="0"/>
              <a:t>This </a:t>
            </a:r>
            <a:r>
              <a:rPr lang="en-CA" dirty="0" smtClean="0"/>
              <a:t>energy source can be as simple as a wood stove to a methane capturing facility which then burns the fuel in the same manner as a fossil fuel power plant. Although this method can be renewable if trees are replanted and it also reuses materials but it does produce pollution. </a:t>
            </a:r>
          </a:p>
          <a:p>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626328"/>
          </a:xfrm>
        </p:spPr>
        <p:txBody>
          <a:bodyPr/>
          <a:lstStyle/>
          <a:p>
            <a:pPr eaLnBrk="1" hangingPunct="1">
              <a:defRPr/>
            </a:pPr>
            <a:r>
              <a:rPr lang="en-CA" dirty="0" smtClean="0"/>
              <a:t>Biomass</a:t>
            </a:r>
            <a:endParaRPr lang="en-CA" dirty="0"/>
          </a:p>
        </p:txBody>
      </p:sp>
      <p:sp>
        <p:nvSpPr>
          <p:cNvPr id="22531" name="Content Placeholder 2"/>
          <p:cNvSpPr>
            <a:spLocks noGrp="1"/>
          </p:cNvSpPr>
          <p:nvPr>
            <p:ph idx="1"/>
          </p:nvPr>
        </p:nvSpPr>
        <p:spPr>
          <a:xfrm>
            <a:off x="0" y="620688"/>
            <a:ext cx="8172450" cy="5835675"/>
          </a:xfrm>
        </p:spPr>
        <p:txBody>
          <a:bodyPr/>
          <a:lstStyle/>
          <a:p>
            <a:pPr marL="274320" lvl="1" indent="-274320">
              <a:spcBef>
                <a:spcPts val="600"/>
              </a:spcBef>
              <a:buClr>
                <a:schemeClr val="tx2"/>
              </a:buClr>
              <a:buSzPct val="73000"/>
              <a:buFont typeface="Wingdings 2"/>
              <a:buChar char=""/>
            </a:pPr>
            <a:r>
              <a:rPr lang="en-CA" sz="2400" dirty="0" smtClean="0">
                <a:solidFill>
                  <a:schemeClr val="tx1"/>
                </a:solidFill>
              </a:rPr>
              <a:t>Examples of biomass include wood, peat, straw, nut shells, sewage, and corn husks </a:t>
            </a:r>
            <a:endParaRPr lang="en-CA" sz="2800" b="1" dirty="0" smtClean="0">
              <a:solidFill>
                <a:srgbClr val="002060"/>
              </a:solidFill>
            </a:endParaRPr>
          </a:p>
          <a:p>
            <a:pPr eaLnBrk="1" hangingPunct="1"/>
            <a:r>
              <a:rPr lang="en-CA" sz="2800" dirty="0" smtClean="0"/>
              <a:t>Organic </a:t>
            </a:r>
            <a:r>
              <a:rPr lang="en-CA" sz="2800" dirty="0" smtClean="0"/>
              <a:t>waste decomposes to produce a gas called methane. The methane gas can be burned to boil water to make steam. The most common biomass material used today is wood waste from lumber and from pulp and paper industries.</a:t>
            </a:r>
            <a:endParaRPr lang="en-CA" dirty="0" smtClean="0"/>
          </a:p>
        </p:txBody>
      </p:sp>
      <p:pic>
        <p:nvPicPr>
          <p:cNvPr id="22532" name="Picture 2"/>
          <p:cNvPicPr>
            <a:picLocks noChangeAspect="1" noChangeArrowheads="1"/>
          </p:cNvPicPr>
          <p:nvPr/>
        </p:nvPicPr>
        <p:blipFill>
          <a:blip r:embed="rId2" cstate="print">
            <a:lum contrast="-20000"/>
          </a:blip>
          <a:srcRect/>
          <a:stretch>
            <a:fillRect/>
          </a:stretch>
        </p:blipFill>
        <p:spPr bwMode="auto">
          <a:xfrm>
            <a:off x="3154362" y="3789363"/>
            <a:ext cx="5989638" cy="3068637"/>
          </a:xfrm>
          <a:prstGeom prst="rect">
            <a:avLst/>
          </a:prstGeom>
          <a:noFill/>
          <a:ln w="9525">
            <a:noFill/>
            <a:miter lim="800000"/>
            <a:headEnd/>
            <a:tailEnd/>
          </a:ln>
        </p:spPr>
      </p:pic>
      <p:pic>
        <p:nvPicPr>
          <p:cNvPr id="5" name="Picture 2" descr="http://dailyenergy.net/wp-content/uploads/2009/10/Biomass-energy.jpg"/>
          <p:cNvPicPr>
            <a:picLocks noChangeAspect="1" noChangeArrowheads="1"/>
          </p:cNvPicPr>
          <p:nvPr/>
        </p:nvPicPr>
        <p:blipFill>
          <a:blip r:embed="rId3" cstate="print"/>
          <a:srcRect/>
          <a:stretch>
            <a:fillRect/>
          </a:stretch>
        </p:blipFill>
        <p:spPr bwMode="auto">
          <a:xfrm>
            <a:off x="0" y="4077072"/>
            <a:ext cx="2762655" cy="27809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770344"/>
          </a:xfrm>
        </p:spPr>
        <p:txBody>
          <a:bodyPr>
            <a:normAutofit/>
          </a:bodyPr>
          <a:lstStyle/>
          <a:p>
            <a:r>
              <a:rPr lang="en-CA" dirty="0" smtClean="0"/>
              <a:t>Geothermal Energy </a:t>
            </a:r>
            <a:endParaRPr lang="en-CA" dirty="0"/>
          </a:p>
        </p:txBody>
      </p:sp>
      <p:sp>
        <p:nvSpPr>
          <p:cNvPr id="3" name="Content Placeholder 2"/>
          <p:cNvSpPr>
            <a:spLocks noGrp="1"/>
          </p:cNvSpPr>
          <p:nvPr>
            <p:ph idx="1"/>
          </p:nvPr>
        </p:nvSpPr>
        <p:spPr>
          <a:xfrm>
            <a:off x="457200" y="1052736"/>
            <a:ext cx="7239000" cy="5403000"/>
          </a:xfrm>
        </p:spPr>
        <p:txBody>
          <a:bodyPr/>
          <a:lstStyle/>
          <a:p>
            <a:r>
              <a:rPr lang="en-CA" dirty="0" smtClean="0"/>
              <a:t>Geothermal </a:t>
            </a:r>
            <a:r>
              <a:rPr lang="en-CA" dirty="0" smtClean="0"/>
              <a:t>energy is </a:t>
            </a:r>
            <a:r>
              <a:rPr lang="en-CA" b="1" dirty="0" smtClean="0">
                <a:solidFill>
                  <a:srgbClr val="002060"/>
                </a:solidFill>
              </a:rPr>
              <a:t>thermal energy or heat taken from the beneath the Earth’s surface</a:t>
            </a:r>
            <a:r>
              <a:rPr lang="en-CA" dirty="0" smtClean="0"/>
              <a:t>. The source of this heat is radioactive decay. On average every 1km in depth results in a 25 ° C increase in temperature. Obviously volcanic areas are more suitable for this method of energy generation. </a:t>
            </a:r>
          </a:p>
          <a:p>
            <a:endParaRPr lang="en-CA" dirty="0"/>
          </a:p>
        </p:txBody>
      </p:sp>
      <p:pic>
        <p:nvPicPr>
          <p:cNvPr id="4" name="Picture 2" descr="http://t0.gstatic.com/images?q=tbn:ANd9GcTrDLLySCSBvGPTzWr-AkfdrX1NhgKviHDLBvgb6OFhTjtRE8Dp"/>
          <p:cNvPicPr>
            <a:picLocks noChangeAspect="1" noChangeArrowheads="1"/>
          </p:cNvPicPr>
          <p:nvPr/>
        </p:nvPicPr>
        <p:blipFill>
          <a:blip r:embed="rId2" cstate="print"/>
          <a:srcRect/>
          <a:stretch>
            <a:fillRect/>
          </a:stretch>
        </p:blipFill>
        <p:spPr bwMode="auto">
          <a:xfrm>
            <a:off x="5394325" y="4049713"/>
            <a:ext cx="3749675" cy="2808287"/>
          </a:xfrm>
          <a:prstGeom prst="rect">
            <a:avLst/>
          </a:prstGeom>
          <a:noFill/>
          <a:ln w="9525">
            <a:noFill/>
            <a:miter lim="800000"/>
            <a:headEnd/>
            <a:tailEnd/>
          </a:ln>
        </p:spPr>
      </p:pic>
      <p:pic>
        <p:nvPicPr>
          <p:cNvPr id="5" name="Picture 3" descr="geothermal-energy"/>
          <p:cNvPicPr>
            <a:picLocks noChangeAspect="1" noChangeArrowheads="1"/>
          </p:cNvPicPr>
          <p:nvPr/>
        </p:nvPicPr>
        <p:blipFill>
          <a:blip r:embed="rId3" cstate="print"/>
          <a:srcRect/>
          <a:stretch>
            <a:fillRect/>
          </a:stretch>
        </p:blipFill>
        <p:spPr bwMode="auto">
          <a:xfrm>
            <a:off x="683568" y="4437112"/>
            <a:ext cx="4375150" cy="22034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Nuclear Fusion </a:t>
            </a:r>
            <a:endParaRPr lang="en-CA" dirty="0"/>
          </a:p>
        </p:txBody>
      </p:sp>
      <p:sp>
        <p:nvSpPr>
          <p:cNvPr id="3" name="Content Placeholder 2"/>
          <p:cNvSpPr>
            <a:spLocks noGrp="1"/>
          </p:cNvSpPr>
          <p:nvPr>
            <p:ph idx="1"/>
          </p:nvPr>
        </p:nvSpPr>
        <p:spPr/>
        <p:txBody>
          <a:bodyPr/>
          <a:lstStyle/>
          <a:p>
            <a:r>
              <a:rPr lang="en-CA" dirty="0" smtClean="0"/>
              <a:t>Nuclear </a:t>
            </a:r>
            <a:r>
              <a:rPr lang="en-CA" dirty="0" smtClean="0"/>
              <a:t>fusion is the process in which the </a:t>
            </a:r>
            <a:r>
              <a:rPr lang="en-CA" b="1" dirty="0" smtClean="0">
                <a:solidFill>
                  <a:srgbClr val="002060"/>
                </a:solidFill>
              </a:rPr>
              <a:t>nuclei of the atoms of light elements join together </a:t>
            </a:r>
            <a:r>
              <a:rPr lang="en-CA" dirty="0" smtClean="0"/>
              <a:t>at extremely high temperatures and densities to become larger nuclei. This is the energy source at in the Sun and stars. </a:t>
            </a:r>
          </a:p>
          <a:p>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Nuclear Fusion</a:t>
            </a:r>
            <a:endParaRPr lang="en-CA" dirty="0"/>
          </a:p>
        </p:txBody>
      </p:sp>
      <p:sp>
        <p:nvSpPr>
          <p:cNvPr id="3" name="Content Placeholder 2"/>
          <p:cNvSpPr>
            <a:spLocks noGrp="1"/>
          </p:cNvSpPr>
          <p:nvPr>
            <p:ph idx="1"/>
          </p:nvPr>
        </p:nvSpPr>
        <p:spPr/>
        <p:txBody>
          <a:bodyPr/>
          <a:lstStyle/>
          <a:p>
            <a:r>
              <a:rPr lang="en-CA" dirty="0" smtClean="0"/>
              <a:t>Since hydrogen is one of the most abundant atoms we have a limitless fuel source that produces much less nuclear waste than nuclear fission. </a:t>
            </a:r>
            <a:endParaRPr lang="en-CA" dirty="0" smtClean="0"/>
          </a:p>
          <a:p>
            <a:r>
              <a:rPr lang="en-CA" dirty="0" smtClean="0"/>
              <a:t>The </a:t>
            </a:r>
            <a:r>
              <a:rPr lang="en-CA" dirty="0" smtClean="0"/>
              <a:t>problem is that temperatures of a few million degrees are needed to start the reaction and then the pressure must be extreme in order for the reaction to continue. </a:t>
            </a:r>
            <a:endParaRPr lang="en-CA" dirty="0" smtClean="0"/>
          </a:p>
          <a:p>
            <a:r>
              <a:rPr lang="en-CA" dirty="0" smtClean="0"/>
              <a:t>This </a:t>
            </a:r>
            <a:r>
              <a:rPr lang="en-CA" dirty="0" smtClean="0"/>
              <a:t>makes this energy source a very distant possibility. </a:t>
            </a:r>
          </a:p>
          <a:p>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Hydrogen fuel </a:t>
            </a:r>
            <a:r>
              <a:rPr lang="en-CA" dirty="0" smtClean="0"/>
              <a:t>cells</a:t>
            </a:r>
            <a:endParaRPr lang="en-CA" dirty="0"/>
          </a:p>
        </p:txBody>
      </p:sp>
      <p:sp>
        <p:nvSpPr>
          <p:cNvPr id="3" name="Content Placeholder 2"/>
          <p:cNvSpPr>
            <a:spLocks noGrp="1"/>
          </p:cNvSpPr>
          <p:nvPr>
            <p:ph idx="1"/>
          </p:nvPr>
        </p:nvSpPr>
        <p:spPr/>
        <p:txBody>
          <a:bodyPr/>
          <a:lstStyle/>
          <a:p>
            <a:r>
              <a:rPr lang="en-CA" dirty="0" smtClean="0"/>
              <a:t>In </a:t>
            </a:r>
            <a:r>
              <a:rPr lang="en-CA" dirty="0" smtClean="0"/>
              <a:t>a fuel cell, the</a:t>
            </a:r>
            <a:r>
              <a:rPr lang="en-CA" b="1" dirty="0" smtClean="0">
                <a:solidFill>
                  <a:srgbClr val="002060"/>
                </a:solidFill>
              </a:rPr>
              <a:t> chemical potential energy of the fuel, is changed directly into electrical energy</a:t>
            </a:r>
            <a:r>
              <a:rPr lang="en-CA" dirty="0" smtClean="0"/>
              <a:t>. </a:t>
            </a:r>
            <a:endParaRPr lang="en-CA" dirty="0" smtClean="0"/>
          </a:p>
          <a:p>
            <a:r>
              <a:rPr lang="en-CA" dirty="0" smtClean="0"/>
              <a:t>The </a:t>
            </a:r>
            <a:r>
              <a:rPr lang="en-CA" dirty="0" smtClean="0"/>
              <a:t>hydrogen combines chemically with oxygen in the presence of a catalyst. The result is the production of water and electric current.</a:t>
            </a:r>
            <a:endParaRPr lang="en-CA" dirty="0"/>
          </a:p>
        </p:txBody>
      </p:sp>
      <p:pic>
        <p:nvPicPr>
          <p:cNvPr id="4" name="Picture 2" descr="fuel-cell"/>
          <p:cNvPicPr>
            <a:picLocks noChangeAspect="1" noChangeArrowheads="1"/>
          </p:cNvPicPr>
          <p:nvPr/>
        </p:nvPicPr>
        <p:blipFill>
          <a:blip r:embed="rId2" cstate="print"/>
          <a:srcRect/>
          <a:stretch>
            <a:fillRect/>
          </a:stretch>
        </p:blipFill>
        <p:spPr bwMode="auto">
          <a:xfrm>
            <a:off x="2700338" y="4124325"/>
            <a:ext cx="4175125" cy="2733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CA" sz="2800" dirty="0" smtClean="0"/>
              <a:t>As the world’s population grows we need to find more efficient energy-transforming technologies. Original sources of energy are called </a:t>
            </a:r>
            <a:r>
              <a:rPr lang="en-CA" sz="2800" b="1" dirty="0" smtClean="0"/>
              <a:t>energy resources</a:t>
            </a:r>
            <a:r>
              <a:rPr lang="en-CA" sz="2800" dirty="0" smtClean="0"/>
              <a:t>. </a:t>
            </a:r>
            <a:endParaRPr lang="en-CA" sz="3200" dirty="0" smtClean="0"/>
          </a:p>
          <a:p>
            <a:pPr lvl="0"/>
            <a:r>
              <a:rPr lang="en-CA" sz="2800" b="1" dirty="0" smtClean="0">
                <a:solidFill>
                  <a:srgbClr val="002060"/>
                </a:solidFill>
              </a:rPr>
              <a:t>A raw material, obtained from nature, that can be used to do work; also called an energy source. </a:t>
            </a:r>
            <a:endParaRPr lang="en-CA" sz="3200" b="1" dirty="0" smtClean="0">
              <a:solidFill>
                <a:srgbClr val="002060"/>
              </a:solidFill>
            </a:endParaRPr>
          </a:p>
          <a:p>
            <a:pPr lvl="1"/>
            <a:r>
              <a:rPr lang="en-CA" sz="2400" b="1" dirty="0" smtClean="0">
                <a:solidFill>
                  <a:srgbClr val="002060"/>
                </a:solidFill>
              </a:rPr>
              <a:t>Renewable Resource</a:t>
            </a:r>
            <a:r>
              <a:rPr lang="en-CA" sz="2400" dirty="0" smtClean="0">
                <a:solidFill>
                  <a:srgbClr val="002060"/>
                </a:solidFill>
              </a:rPr>
              <a:t> </a:t>
            </a:r>
            <a:r>
              <a:rPr lang="en-CA" sz="2400" dirty="0" smtClean="0"/>
              <a:t>	</a:t>
            </a:r>
            <a:endParaRPr lang="en-CA" sz="2800" dirty="0" smtClean="0"/>
          </a:p>
          <a:p>
            <a:pPr lvl="2"/>
            <a:r>
              <a:rPr lang="en-CA" dirty="0" smtClean="0"/>
              <a:t>An energy resource the renews itself in a normal human lifetime</a:t>
            </a:r>
            <a:endParaRPr lang="en-CA" sz="2400" dirty="0" smtClean="0"/>
          </a:p>
          <a:p>
            <a:pPr lvl="1"/>
            <a:r>
              <a:rPr lang="en-CA" sz="2400" b="1" dirty="0" smtClean="0">
                <a:solidFill>
                  <a:srgbClr val="002060"/>
                </a:solidFill>
              </a:rPr>
              <a:t>Non-Renewable </a:t>
            </a:r>
            <a:endParaRPr lang="en-CA" sz="2800" dirty="0" smtClean="0">
              <a:solidFill>
                <a:srgbClr val="002060"/>
              </a:solidFill>
            </a:endParaRPr>
          </a:p>
          <a:p>
            <a:pPr lvl="2"/>
            <a:r>
              <a:rPr lang="en-CA" dirty="0" smtClean="0"/>
              <a:t>An energy resource that does not renew itself in a normal human lifetime. </a:t>
            </a:r>
            <a:endParaRPr lang="en-CA" sz="2400" dirty="0" smtClean="0"/>
          </a:p>
          <a:p>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20040"/>
            <a:ext cx="7239000" cy="660688"/>
          </a:xfrm>
        </p:spPr>
        <p:txBody>
          <a:bodyPr/>
          <a:lstStyle/>
          <a:p>
            <a:pPr eaLnBrk="1" hangingPunct="1"/>
            <a:r>
              <a:rPr lang="en-CA" b="1" dirty="0" smtClean="0">
                <a:solidFill>
                  <a:srgbClr val="E10000"/>
                </a:solidFill>
              </a:rPr>
              <a:t>Fuel Cells</a:t>
            </a:r>
            <a:endParaRPr lang="en-CA" dirty="0" smtClean="0">
              <a:solidFill>
                <a:srgbClr val="E10000"/>
              </a:solidFill>
            </a:endParaRPr>
          </a:p>
        </p:txBody>
      </p:sp>
      <p:pic>
        <p:nvPicPr>
          <p:cNvPr id="4" name="fuel cells.wmv">
            <a:hlinkClick r:id="" action="ppaction://media"/>
          </p:cNvPr>
          <p:cNvPicPr>
            <a:picLocks noGrp="1" noRot="1" noChangeAspect="1"/>
          </p:cNvPicPr>
          <p:nvPr>
            <p:ph sz="quarter" idx="1"/>
            <a:videoFile r:link="rId1"/>
          </p:nvPr>
        </p:nvPicPr>
        <p:blipFill>
          <a:blip r:embed="rId3" cstate="print"/>
          <a:srcRect/>
          <a:stretch>
            <a:fillRect/>
          </a:stretch>
        </p:blipFill>
        <p:spPr>
          <a:xfrm>
            <a:off x="827088" y="1233488"/>
            <a:ext cx="7499350" cy="562451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The fuel cell is very efficient because it transforms the energy directly from chemical energy into electrical energy. </a:t>
            </a:r>
            <a:endParaRPr lang="en-CA" dirty="0" smtClean="0"/>
          </a:p>
          <a:p>
            <a:r>
              <a:rPr lang="en-CA" dirty="0" smtClean="0"/>
              <a:t>It </a:t>
            </a:r>
            <a:r>
              <a:rPr lang="en-CA" dirty="0" smtClean="0"/>
              <a:t>also operates at a relatively low temperature, thus emitting very few pollutants. </a:t>
            </a:r>
            <a:r>
              <a:rPr lang="en-CA" dirty="0" smtClean="0"/>
              <a:t>I</a:t>
            </a:r>
          </a:p>
          <a:p>
            <a:r>
              <a:rPr lang="en-CA" dirty="0" smtClean="0"/>
              <a:t>t </a:t>
            </a:r>
            <a:r>
              <a:rPr lang="en-CA" dirty="0" smtClean="0"/>
              <a:t>is also quiet and easy to maintain. </a:t>
            </a:r>
            <a:endParaRPr lang="en-CA" dirty="0" smtClean="0"/>
          </a:p>
          <a:p>
            <a:r>
              <a:rPr lang="en-CA" dirty="0" smtClean="0"/>
              <a:t>The </a:t>
            </a:r>
            <a:r>
              <a:rPr lang="en-CA" dirty="0" smtClean="0"/>
              <a:t>major problem is that energy is needed to obtain the hydrogen from water. </a:t>
            </a:r>
          </a:p>
          <a:p>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Some Stats </a:t>
            </a:r>
            <a:endParaRPr lang="en-CA" dirty="0"/>
          </a:p>
        </p:txBody>
      </p:sp>
      <p:sp>
        <p:nvSpPr>
          <p:cNvPr id="40963" name="Content Placeholder 2"/>
          <p:cNvSpPr>
            <a:spLocks noGrp="1"/>
          </p:cNvSpPr>
          <p:nvPr>
            <p:ph idx="1"/>
          </p:nvPr>
        </p:nvSpPr>
        <p:spPr/>
        <p:txBody>
          <a:bodyPr/>
          <a:lstStyle/>
          <a:p>
            <a:pPr eaLnBrk="1" hangingPunct="1"/>
            <a:endParaRPr lang="en-CA" smtClean="0"/>
          </a:p>
        </p:txBody>
      </p:sp>
      <p:pic>
        <p:nvPicPr>
          <p:cNvPr id="40964" name="Picture 2"/>
          <p:cNvPicPr>
            <a:picLocks noChangeAspect="1" noChangeArrowheads="1"/>
          </p:cNvPicPr>
          <p:nvPr/>
        </p:nvPicPr>
        <p:blipFill>
          <a:blip r:embed="rId2" cstate="print"/>
          <a:srcRect/>
          <a:stretch>
            <a:fillRect/>
          </a:stretch>
        </p:blipFill>
        <p:spPr bwMode="auto">
          <a:xfrm>
            <a:off x="533400" y="1484313"/>
            <a:ext cx="6832600" cy="538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Some Stats </a:t>
            </a:r>
            <a:endParaRPr lang="en-CA" dirty="0"/>
          </a:p>
        </p:txBody>
      </p:sp>
      <p:sp>
        <p:nvSpPr>
          <p:cNvPr id="41987" name="Content Placeholder 2"/>
          <p:cNvSpPr>
            <a:spLocks noGrp="1"/>
          </p:cNvSpPr>
          <p:nvPr>
            <p:ph idx="1"/>
          </p:nvPr>
        </p:nvSpPr>
        <p:spPr/>
        <p:txBody>
          <a:bodyPr/>
          <a:lstStyle/>
          <a:p>
            <a:pPr eaLnBrk="1" hangingPunct="1"/>
            <a:endParaRPr lang="en-CA" smtClean="0"/>
          </a:p>
        </p:txBody>
      </p:sp>
      <p:pic>
        <p:nvPicPr>
          <p:cNvPr id="41988" name="Picture 2"/>
          <p:cNvPicPr>
            <a:picLocks noChangeAspect="1" noChangeArrowheads="1"/>
          </p:cNvPicPr>
          <p:nvPr/>
        </p:nvPicPr>
        <p:blipFill>
          <a:blip r:embed="rId2" cstate="print"/>
          <a:srcRect/>
          <a:stretch>
            <a:fillRect/>
          </a:stretch>
        </p:blipFill>
        <p:spPr bwMode="auto">
          <a:xfrm>
            <a:off x="684213" y="1622425"/>
            <a:ext cx="6537325" cy="523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Some Stats </a:t>
            </a:r>
            <a:endParaRPr lang="en-CA" dirty="0"/>
          </a:p>
        </p:txBody>
      </p:sp>
      <p:sp>
        <p:nvSpPr>
          <p:cNvPr id="43011" name="Content Placeholder 2"/>
          <p:cNvSpPr>
            <a:spLocks noGrp="1"/>
          </p:cNvSpPr>
          <p:nvPr>
            <p:ph idx="1"/>
          </p:nvPr>
        </p:nvSpPr>
        <p:spPr/>
        <p:txBody>
          <a:bodyPr/>
          <a:lstStyle/>
          <a:p>
            <a:pPr eaLnBrk="1" hangingPunct="1"/>
            <a:endParaRPr lang="en-CA" smtClean="0"/>
          </a:p>
        </p:txBody>
      </p:sp>
      <p:pic>
        <p:nvPicPr>
          <p:cNvPr id="43012" name="Picture 2"/>
          <p:cNvPicPr>
            <a:picLocks noChangeAspect="1" noChangeArrowheads="1"/>
          </p:cNvPicPr>
          <p:nvPr/>
        </p:nvPicPr>
        <p:blipFill>
          <a:blip r:embed="rId2" cstate="print"/>
          <a:srcRect/>
          <a:stretch>
            <a:fillRect/>
          </a:stretch>
        </p:blipFill>
        <p:spPr bwMode="auto">
          <a:xfrm>
            <a:off x="236538" y="1484313"/>
            <a:ext cx="8367712" cy="538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Questions</a:t>
            </a:r>
            <a:endParaRPr lang="en-CA" dirty="0"/>
          </a:p>
        </p:txBody>
      </p:sp>
      <p:sp>
        <p:nvSpPr>
          <p:cNvPr id="3" name="Content Placeholder 2"/>
          <p:cNvSpPr>
            <a:spLocks noGrp="1"/>
          </p:cNvSpPr>
          <p:nvPr>
            <p:ph idx="1"/>
          </p:nvPr>
        </p:nvSpPr>
        <p:spPr/>
        <p:txBody>
          <a:bodyPr/>
          <a:lstStyle/>
          <a:p>
            <a:pPr lvl="0"/>
            <a:r>
              <a:rPr lang="en-CA" dirty="0" smtClean="0"/>
              <a:t>Write </a:t>
            </a:r>
            <a:r>
              <a:rPr lang="en-CA" dirty="0" smtClean="0"/>
              <a:t>the energy transformation equation for each of the following resources used to produce electrical energy. Which is the most efficient? Each transformation will lose some energy to heat. </a:t>
            </a:r>
          </a:p>
          <a:p>
            <a:r>
              <a:rPr lang="en-CA" dirty="0" smtClean="0"/>
              <a:t>A) Hydraulic, B) The Sun, C) Biomass, D) Nuclear fission, E) Wind, F) Geothermal, G) Fossil Fuels. </a:t>
            </a:r>
          </a:p>
          <a:p>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smtClean="0"/>
              <a:t>Comparing Methods of Generating Electricity </a:t>
            </a:r>
            <a:endParaRPr lang="en-CA" dirty="0"/>
          </a:p>
        </p:txBody>
      </p:sp>
      <p:graphicFrame>
        <p:nvGraphicFramePr>
          <p:cNvPr id="4" name="Content Placeholder 3"/>
          <p:cNvGraphicFramePr>
            <a:graphicFrameLocks noGrp="1"/>
          </p:cNvGraphicFramePr>
          <p:nvPr>
            <p:ph idx="1"/>
          </p:nvPr>
        </p:nvGraphicFramePr>
        <p:xfrm>
          <a:off x="250825" y="1628775"/>
          <a:ext cx="7776864" cy="5229199"/>
        </p:xfrm>
        <a:graphic>
          <a:graphicData uri="http://schemas.openxmlformats.org/drawingml/2006/table">
            <a:tbl>
              <a:tblPr/>
              <a:tblGrid>
                <a:gridCol w="1192091"/>
                <a:gridCol w="3292005"/>
                <a:gridCol w="3292768"/>
              </a:tblGrid>
              <a:tr h="905845">
                <a:tc>
                  <a:txBody>
                    <a:bodyPr/>
                    <a:lstStyle/>
                    <a:p>
                      <a:pPr algn="ctr">
                        <a:lnSpc>
                          <a:spcPct val="115000"/>
                        </a:lnSpc>
                        <a:spcAft>
                          <a:spcPts val="0"/>
                        </a:spcAft>
                      </a:pPr>
                      <a:r>
                        <a:rPr lang="en-CA" sz="2800" b="1">
                          <a:latin typeface="Times New Roman"/>
                          <a:ea typeface="Calibri"/>
                          <a:cs typeface="Times New Roman"/>
                        </a:rPr>
                        <a:t>Source</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Disadvantages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354">
                <a:tc>
                  <a:txBody>
                    <a:bodyPr/>
                    <a:lstStyle/>
                    <a:p>
                      <a:pPr>
                        <a:lnSpc>
                          <a:spcPct val="115000"/>
                        </a:lnSpc>
                        <a:spcAft>
                          <a:spcPts val="0"/>
                        </a:spcAft>
                      </a:pPr>
                      <a:r>
                        <a:rPr lang="en-CA" sz="2800">
                          <a:latin typeface="Times New Roman"/>
                          <a:ea typeface="Calibri"/>
                          <a:cs typeface="Times New Roman"/>
                        </a:rPr>
                        <a:t>Fossil Fuels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400">
                          <a:latin typeface="Times New Roman"/>
                          <a:ea typeface="Calibri"/>
                          <a:cs typeface="Times New Roman"/>
                        </a:rPr>
                        <a:t>Fossil fuel  generating stations can quickly adjust to changes in demand</a:t>
                      </a:r>
                      <a:endParaRPr lang="en-CA" sz="2800">
                        <a:latin typeface="Calibri"/>
                        <a:ea typeface="Calibri"/>
                        <a:cs typeface="Times New Roman"/>
                      </a:endParaRPr>
                    </a:p>
                    <a:p>
                      <a:pPr marL="342900" lvl="0" indent="-342900">
                        <a:lnSpc>
                          <a:spcPct val="115000"/>
                        </a:lnSpc>
                        <a:spcAft>
                          <a:spcPts val="0"/>
                        </a:spcAft>
                        <a:buFont typeface="Times New Roman"/>
                        <a:buChar char="-"/>
                      </a:pPr>
                      <a:r>
                        <a:rPr lang="en-CA" sz="2400">
                          <a:latin typeface="Times New Roman"/>
                          <a:ea typeface="Calibri"/>
                          <a:cs typeface="Times New Roman"/>
                        </a:rPr>
                        <a:t>The technology for using these fuels is already in place</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400" dirty="0">
                          <a:latin typeface="Times New Roman"/>
                          <a:ea typeface="Calibri"/>
                          <a:cs typeface="Times New Roman"/>
                        </a:rPr>
                        <a:t>The burning of fossil fuels releases pollutants into the atmosphere and directly contributes to global warming. </a:t>
                      </a:r>
                      <a:endParaRPr lang="en-CA" sz="2800" dirty="0">
                        <a:latin typeface="Calibri"/>
                        <a:ea typeface="Calibri"/>
                        <a:cs typeface="Times New Roman"/>
                      </a:endParaRPr>
                    </a:p>
                    <a:p>
                      <a:pPr marL="342900" lvl="0" indent="-342900">
                        <a:lnSpc>
                          <a:spcPct val="115000"/>
                        </a:lnSpc>
                        <a:spcAft>
                          <a:spcPts val="0"/>
                        </a:spcAft>
                        <a:buFont typeface="Times New Roman"/>
                        <a:buChar char="-"/>
                      </a:pPr>
                      <a:r>
                        <a:rPr lang="en-CA" sz="2400" dirty="0">
                          <a:latin typeface="Times New Roman"/>
                          <a:ea typeface="Calibri"/>
                          <a:cs typeface="Times New Roman"/>
                        </a:rPr>
                        <a:t>Mining coal is hazardous to the workings and damages the environment</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smtClean="0"/>
              <a:t>Comparing Methods of Generating Electricity </a:t>
            </a:r>
            <a:endParaRPr lang="en-CA" dirty="0"/>
          </a:p>
        </p:txBody>
      </p:sp>
      <p:graphicFrame>
        <p:nvGraphicFramePr>
          <p:cNvPr id="4" name="Content Placeholder 3"/>
          <p:cNvGraphicFramePr>
            <a:graphicFrameLocks noGrp="1"/>
          </p:cNvGraphicFramePr>
          <p:nvPr>
            <p:ph idx="1"/>
          </p:nvPr>
        </p:nvGraphicFramePr>
        <p:xfrm>
          <a:off x="107504" y="1628775"/>
          <a:ext cx="7920185" cy="5229199"/>
        </p:xfrm>
        <a:graphic>
          <a:graphicData uri="http://schemas.openxmlformats.org/drawingml/2006/table">
            <a:tbl>
              <a:tblPr/>
              <a:tblGrid>
                <a:gridCol w="1335412"/>
                <a:gridCol w="3292005"/>
                <a:gridCol w="3292768"/>
              </a:tblGrid>
              <a:tr h="905845">
                <a:tc>
                  <a:txBody>
                    <a:bodyPr/>
                    <a:lstStyle/>
                    <a:p>
                      <a:pPr algn="ctr">
                        <a:lnSpc>
                          <a:spcPct val="115000"/>
                        </a:lnSpc>
                        <a:spcAft>
                          <a:spcPts val="0"/>
                        </a:spcAft>
                      </a:pPr>
                      <a:r>
                        <a:rPr lang="en-CA" sz="2800" b="1" dirty="0">
                          <a:latin typeface="Times New Roman"/>
                          <a:ea typeface="Calibri"/>
                          <a:cs typeface="Times New Roman"/>
                        </a:rPr>
                        <a:t>Source</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Disadvantages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354">
                <a:tc>
                  <a:txBody>
                    <a:bodyPr/>
                    <a:lstStyle/>
                    <a:p>
                      <a:pPr>
                        <a:lnSpc>
                          <a:spcPct val="115000"/>
                        </a:lnSpc>
                        <a:spcAft>
                          <a:spcPts val="0"/>
                        </a:spcAft>
                      </a:pPr>
                      <a:r>
                        <a:rPr lang="en-CA" sz="2800">
                          <a:latin typeface="Times New Roman"/>
                          <a:ea typeface="Calibri"/>
                          <a:cs typeface="Times New Roman"/>
                        </a:rPr>
                        <a:t>Nuclear</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400">
                          <a:latin typeface="Times New Roman"/>
                          <a:ea typeface="Calibri"/>
                          <a:cs typeface="Times New Roman"/>
                        </a:rPr>
                        <a:t>Nuclear power is inexpensive to produce</a:t>
                      </a:r>
                      <a:endParaRPr lang="en-CA" sz="2800">
                        <a:latin typeface="Calibri"/>
                        <a:ea typeface="Calibri"/>
                        <a:cs typeface="Times New Roman"/>
                      </a:endParaRPr>
                    </a:p>
                    <a:p>
                      <a:pPr marL="342900" lvl="0" indent="-342900">
                        <a:lnSpc>
                          <a:spcPct val="115000"/>
                        </a:lnSpc>
                        <a:spcAft>
                          <a:spcPts val="0"/>
                        </a:spcAft>
                        <a:buFont typeface="Times New Roman"/>
                        <a:buChar char="-"/>
                      </a:pPr>
                      <a:r>
                        <a:rPr lang="en-CA" sz="2400">
                          <a:latin typeface="Times New Roman"/>
                          <a:ea typeface="Calibri"/>
                          <a:cs typeface="Times New Roman"/>
                        </a:rPr>
                        <a:t>Produces enormous amounts of energy from very little fuel. </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400" dirty="0">
                          <a:latin typeface="Times New Roman"/>
                          <a:ea typeface="Calibri"/>
                          <a:cs typeface="Times New Roman"/>
                        </a:rPr>
                        <a:t>Waste is poisonous and radioactive and needs to be stored very carefully for hundreds or thousands of years</a:t>
                      </a:r>
                      <a:endParaRPr lang="en-CA" sz="2800" dirty="0">
                        <a:latin typeface="Calibri"/>
                        <a:ea typeface="Calibri"/>
                        <a:cs typeface="Times New Roman"/>
                      </a:endParaRPr>
                    </a:p>
                    <a:p>
                      <a:pPr marL="342900" lvl="0" indent="-342900">
                        <a:lnSpc>
                          <a:spcPct val="115000"/>
                        </a:lnSpc>
                        <a:spcAft>
                          <a:spcPts val="0"/>
                        </a:spcAft>
                        <a:buFont typeface="Times New Roman"/>
                        <a:buChar char="-"/>
                      </a:pPr>
                      <a:r>
                        <a:rPr lang="en-CA" sz="2400" dirty="0">
                          <a:latin typeface="Times New Roman"/>
                          <a:ea typeface="Calibri"/>
                          <a:cs typeface="Times New Roman"/>
                        </a:rPr>
                        <a:t>Nuclear plants are very costly to construct and maintain. </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smtClean="0"/>
              <a:t>Comparing Methods of Generating Electricity </a:t>
            </a:r>
            <a:endParaRPr lang="en-CA" dirty="0"/>
          </a:p>
        </p:txBody>
      </p:sp>
      <p:graphicFrame>
        <p:nvGraphicFramePr>
          <p:cNvPr id="4" name="Content Placeholder 3"/>
          <p:cNvGraphicFramePr>
            <a:graphicFrameLocks noGrp="1"/>
          </p:cNvGraphicFramePr>
          <p:nvPr>
            <p:ph idx="1"/>
          </p:nvPr>
        </p:nvGraphicFramePr>
        <p:xfrm>
          <a:off x="250825" y="1628775"/>
          <a:ext cx="7776864" cy="5229199"/>
        </p:xfrm>
        <a:graphic>
          <a:graphicData uri="http://schemas.openxmlformats.org/drawingml/2006/table">
            <a:tbl>
              <a:tblPr/>
              <a:tblGrid>
                <a:gridCol w="1192091"/>
                <a:gridCol w="3292005"/>
                <a:gridCol w="3292768"/>
              </a:tblGrid>
              <a:tr h="905845">
                <a:tc>
                  <a:txBody>
                    <a:bodyPr/>
                    <a:lstStyle/>
                    <a:p>
                      <a:pPr algn="ctr">
                        <a:lnSpc>
                          <a:spcPct val="115000"/>
                        </a:lnSpc>
                        <a:spcAft>
                          <a:spcPts val="0"/>
                        </a:spcAft>
                      </a:pPr>
                      <a:r>
                        <a:rPr lang="en-CA" sz="2800" b="1" dirty="0">
                          <a:latin typeface="Times New Roman"/>
                          <a:ea typeface="Calibri"/>
                          <a:cs typeface="Times New Roman"/>
                        </a:rPr>
                        <a:t>Source</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Disadvantages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354">
                <a:tc>
                  <a:txBody>
                    <a:bodyPr/>
                    <a:lstStyle/>
                    <a:p>
                      <a:pPr>
                        <a:lnSpc>
                          <a:spcPct val="115000"/>
                        </a:lnSpc>
                        <a:spcAft>
                          <a:spcPts val="0"/>
                        </a:spcAft>
                      </a:pPr>
                      <a:r>
                        <a:rPr lang="en-CA" sz="2400">
                          <a:latin typeface="Times New Roman"/>
                          <a:ea typeface="Calibri"/>
                          <a:cs typeface="Times New Roman"/>
                        </a:rPr>
                        <a:t>Hydroelectric</a:t>
                      </a:r>
                      <a:endParaRPr lang="en-CA"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000">
                          <a:latin typeface="Times New Roman"/>
                          <a:ea typeface="Calibri"/>
                          <a:cs typeface="Times New Roman"/>
                        </a:rPr>
                        <a:t>Large generating stations produce electricity inexpensively </a:t>
                      </a:r>
                      <a:endParaRPr lang="en-CA" sz="2400">
                        <a:latin typeface="Calibri"/>
                        <a:ea typeface="Calibri"/>
                        <a:cs typeface="Times New Roman"/>
                      </a:endParaRPr>
                    </a:p>
                    <a:p>
                      <a:pPr marL="342900" lvl="0" indent="-342900">
                        <a:lnSpc>
                          <a:spcPct val="115000"/>
                        </a:lnSpc>
                        <a:spcAft>
                          <a:spcPts val="0"/>
                        </a:spcAft>
                        <a:buFont typeface="Times New Roman"/>
                        <a:buChar char="-"/>
                      </a:pPr>
                      <a:r>
                        <a:rPr lang="en-CA" sz="2000">
                          <a:latin typeface="Times New Roman"/>
                          <a:ea typeface="Calibri"/>
                          <a:cs typeface="Times New Roman"/>
                        </a:rPr>
                        <a:t>Reservoirs may be used for flood control, irrigation, drinking water, and recreation</a:t>
                      </a:r>
                      <a:endParaRPr lang="en-CA" sz="2400">
                        <a:latin typeface="Calibri"/>
                        <a:ea typeface="Calibri"/>
                        <a:cs typeface="Times New Roman"/>
                      </a:endParaRPr>
                    </a:p>
                    <a:p>
                      <a:pPr marL="342900" lvl="0" indent="-342900">
                        <a:lnSpc>
                          <a:spcPct val="115000"/>
                        </a:lnSpc>
                        <a:spcAft>
                          <a:spcPts val="0"/>
                        </a:spcAft>
                        <a:buFont typeface="Times New Roman"/>
                        <a:buChar char="-"/>
                      </a:pPr>
                      <a:r>
                        <a:rPr lang="en-CA" sz="2000">
                          <a:latin typeface="Times New Roman"/>
                          <a:ea typeface="Calibri"/>
                          <a:cs typeface="Times New Roman"/>
                        </a:rPr>
                        <a:t>Small scale hydroelectric plants using the local rivers can be practical for some communities </a:t>
                      </a:r>
                      <a:endParaRPr lang="en-CA"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000" dirty="0">
                          <a:latin typeface="Times New Roman"/>
                          <a:ea typeface="Calibri"/>
                          <a:cs typeface="Times New Roman"/>
                        </a:rPr>
                        <a:t>There is a huge environmental impact when the dam is constructed, including flooding large areas of land, disruption or destruction of wildlife and fish habitat and migration routes, and displacement of Aboriginal communities. </a:t>
                      </a:r>
                      <a:endParaRPr lang="en-CA" sz="2400" dirty="0">
                        <a:latin typeface="Calibri"/>
                        <a:ea typeface="Calibri"/>
                        <a:cs typeface="Times New Roman"/>
                      </a:endParaRPr>
                    </a:p>
                    <a:p>
                      <a:pPr marL="342900" lvl="0" indent="-342900">
                        <a:lnSpc>
                          <a:spcPct val="115000"/>
                        </a:lnSpc>
                        <a:spcAft>
                          <a:spcPts val="0"/>
                        </a:spcAft>
                        <a:buFont typeface="Times New Roman"/>
                        <a:buChar char="-"/>
                      </a:pPr>
                      <a:r>
                        <a:rPr lang="en-CA" sz="2000" dirty="0">
                          <a:latin typeface="Times New Roman"/>
                          <a:ea typeface="Calibri"/>
                          <a:cs typeface="Times New Roman"/>
                        </a:rPr>
                        <a:t>Hydroelectric stations are very expensive to build </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smtClean="0"/>
              <a:t>Comparing Methods of Generating Electricity </a:t>
            </a:r>
            <a:endParaRPr lang="en-CA" dirty="0"/>
          </a:p>
        </p:txBody>
      </p:sp>
      <p:graphicFrame>
        <p:nvGraphicFramePr>
          <p:cNvPr id="4" name="Content Placeholder 3"/>
          <p:cNvGraphicFramePr>
            <a:graphicFrameLocks noGrp="1"/>
          </p:cNvGraphicFramePr>
          <p:nvPr>
            <p:ph idx="1"/>
          </p:nvPr>
        </p:nvGraphicFramePr>
        <p:xfrm>
          <a:off x="35496" y="1628775"/>
          <a:ext cx="7992193" cy="5229199"/>
        </p:xfrm>
        <a:graphic>
          <a:graphicData uri="http://schemas.openxmlformats.org/drawingml/2006/table">
            <a:tbl>
              <a:tblPr/>
              <a:tblGrid>
                <a:gridCol w="1407420"/>
                <a:gridCol w="3292005"/>
                <a:gridCol w="3292768"/>
              </a:tblGrid>
              <a:tr h="905845">
                <a:tc>
                  <a:txBody>
                    <a:bodyPr/>
                    <a:lstStyle/>
                    <a:p>
                      <a:pPr algn="ctr">
                        <a:lnSpc>
                          <a:spcPct val="115000"/>
                        </a:lnSpc>
                        <a:spcAft>
                          <a:spcPts val="0"/>
                        </a:spcAft>
                      </a:pPr>
                      <a:r>
                        <a:rPr lang="en-CA" sz="2800" b="1" dirty="0">
                          <a:latin typeface="Times New Roman"/>
                          <a:ea typeface="Calibri"/>
                          <a:cs typeface="Times New Roman"/>
                        </a:rPr>
                        <a:t>Source</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Disadvantages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354">
                <a:tc>
                  <a:txBody>
                    <a:bodyPr/>
                    <a:lstStyle/>
                    <a:p>
                      <a:pPr>
                        <a:lnSpc>
                          <a:spcPct val="115000"/>
                        </a:lnSpc>
                        <a:spcAft>
                          <a:spcPts val="0"/>
                        </a:spcAft>
                      </a:pPr>
                      <a:r>
                        <a:rPr lang="en-CA" sz="2800">
                          <a:latin typeface="Times New Roman"/>
                          <a:ea typeface="Calibri"/>
                          <a:cs typeface="Times New Roman"/>
                        </a:rPr>
                        <a:t>Sunlight</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400">
                          <a:latin typeface="Times New Roman"/>
                          <a:ea typeface="Calibri"/>
                          <a:cs typeface="Times New Roman"/>
                        </a:rPr>
                        <a:t>Solar cell energy is a convenient source of energy for small appliances, such as calculator’s Solar energy is useful in remote areas.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400" dirty="0">
                          <a:latin typeface="Times New Roman"/>
                          <a:ea typeface="Calibri"/>
                          <a:cs typeface="Times New Roman"/>
                        </a:rPr>
                        <a:t>Solar cell efficiency is low, so many photoelectric cells have to be used, which takes up large areas of land. </a:t>
                      </a:r>
                      <a:endParaRPr lang="en-CA" sz="2800" dirty="0">
                        <a:latin typeface="Calibri"/>
                        <a:ea typeface="Calibri"/>
                        <a:cs typeface="Times New Roman"/>
                      </a:endParaRPr>
                    </a:p>
                    <a:p>
                      <a:pPr marL="342900" lvl="0" indent="-342900">
                        <a:lnSpc>
                          <a:spcPct val="115000"/>
                        </a:lnSpc>
                        <a:spcAft>
                          <a:spcPts val="0"/>
                        </a:spcAft>
                        <a:buFont typeface="Times New Roman"/>
                        <a:buChar char="-"/>
                      </a:pPr>
                      <a:r>
                        <a:rPr lang="en-CA" sz="2400" dirty="0">
                          <a:latin typeface="Times New Roman"/>
                          <a:ea typeface="Calibri"/>
                          <a:cs typeface="Times New Roman"/>
                        </a:rPr>
                        <a:t>Solar energy is the most expensive energy source at present. </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smtClean="0"/>
              <a:t>Non-renewable Resources</a:t>
            </a:r>
            <a:br>
              <a:rPr lang="en-CA" dirty="0" smtClean="0"/>
            </a:br>
            <a:endParaRPr lang="en-CA" dirty="0"/>
          </a:p>
        </p:txBody>
      </p:sp>
      <p:sp>
        <p:nvSpPr>
          <p:cNvPr id="13315" name="Text Placeholder 2"/>
          <p:cNvSpPr>
            <a:spLocks noGrp="1"/>
          </p:cNvSpPr>
          <p:nvPr>
            <p:ph type="body" idx="1"/>
          </p:nvPr>
        </p:nvSpPr>
        <p:spPr>
          <a:xfrm>
            <a:off x="1066800" y="1905000"/>
            <a:ext cx="6254750" cy="742950"/>
          </a:xfrm>
        </p:spPr>
        <p:txBody>
          <a:bodyPr/>
          <a:lstStyle/>
          <a:p>
            <a:pPr eaLnBrk="1" hangingPunct="1"/>
            <a:endParaRPr lang="en-C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smtClean="0"/>
              <a:t>Comparing Methods of Generating Electricity </a:t>
            </a:r>
            <a:endParaRPr lang="en-CA" dirty="0"/>
          </a:p>
        </p:txBody>
      </p:sp>
      <p:graphicFrame>
        <p:nvGraphicFramePr>
          <p:cNvPr id="4" name="Content Placeholder 3"/>
          <p:cNvGraphicFramePr>
            <a:graphicFrameLocks noGrp="1"/>
          </p:cNvGraphicFramePr>
          <p:nvPr>
            <p:ph idx="1"/>
          </p:nvPr>
        </p:nvGraphicFramePr>
        <p:xfrm>
          <a:off x="250825" y="1628775"/>
          <a:ext cx="7776864" cy="5229199"/>
        </p:xfrm>
        <a:graphic>
          <a:graphicData uri="http://schemas.openxmlformats.org/drawingml/2006/table">
            <a:tbl>
              <a:tblPr/>
              <a:tblGrid>
                <a:gridCol w="1192091"/>
                <a:gridCol w="3292005"/>
                <a:gridCol w="3292768"/>
              </a:tblGrid>
              <a:tr h="905845">
                <a:tc>
                  <a:txBody>
                    <a:bodyPr/>
                    <a:lstStyle/>
                    <a:p>
                      <a:pPr algn="ctr">
                        <a:lnSpc>
                          <a:spcPct val="115000"/>
                        </a:lnSpc>
                        <a:spcAft>
                          <a:spcPts val="0"/>
                        </a:spcAft>
                      </a:pPr>
                      <a:r>
                        <a:rPr lang="en-CA" sz="2800" b="1" dirty="0">
                          <a:latin typeface="Times New Roman"/>
                          <a:ea typeface="Calibri"/>
                          <a:cs typeface="Times New Roman"/>
                        </a:rPr>
                        <a:t>Source</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Disadvantages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354">
                <a:tc>
                  <a:txBody>
                    <a:bodyPr/>
                    <a:lstStyle/>
                    <a:p>
                      <a:pPr>
                        <a:lnSpc>
                          <a:spcPct val="115000"/>
                        </a:lnSpc>
                        <a:spcAft>
                          <a:spcPts val="0"/>
                        </a:spcAft>
                      </a:pPr>
                      <a:r>
                        <a:rPr lang="en-CA" sz="2800">
                          <a:latin typeface="Times New Roman"/>
                          <a:ea typeface="Calibri"/>
                          <a:cs typeface="Times New Roman"/>
                        </a:rPr>
                        <a:t>Tides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400">
                          <a:latin typeface="Times New Roman"/>
                          <a:ea typeface="Calibri"/>
                          <a:cs typeface="Times New Roman"/>
                        </a:rPr>
                        <a:t>Once tidal generating stations are built, tidal energy is very inexpensive.</a:t>
                      </a:r>
                      <a:endParaRPr lang="en-CA" sz="2800">
                        <a:latin typeface="Calibri"/>
                        <a:ea typeface="Calibri"/>
                        <a:cs typeface="Times New Roman"/>
                      </a:endParaRPr>
                    </a:p>
                    <a:p>
                      <a:pPr marL="342900" lvl="0" indent="-342900">
                        <a:lnSpc>
                          <a:spcPct val="115000"/>
                        </a:lnSpc>
                        <a:spcAft>
                          <a:spcPts val="0"/>
                        </a:spcAft>
                        <a:buFont typeface="Times New Roman"/>
                        <a:buChar char="-"/>
                      </a:pPr>
                      <a:r>
                        <a:rPr lang="en-CA" sz="2400">
                          <a:latin typeface="Times New Roman"/>
                          <a:ea typeface="Calibri"/>
                          <a:cs typeface="Times New Roman"/>
                        </a:rPr>
                        <a:t>Tides are more predictable than wind or sunlight</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400" dirty="0">
                          <a:latin typeface="Times New Roman"/>
                          <a:ea typeface="Calibri"/>
                          <a:cs typeface="Times New Roman"/>
                        </a:rPr>
                        <a:t>The environmental impact of marine life in area can be significant, due to changes in water level and water quality. </a:t>
                      </a:r>
                      <a:endParaRPr lang="en-CA" sz="2800" dirty="0">
                        <a:latin typeface="Calibri"/>
                        <a:ea typeface="Calibri"/>
                        <a:cs typeface="Times New Roman"/>
                      </a:endParaRPr>
                    </a:p>
                    <a:p>
                      <a:pPr marL="342900" lvl="0" indent="-342900">
                        <a:lnSpc>
                          <a:spcPct val="115000"/>
                        </a:lnSpc>
                        <a:spcAft>
                          <a:spcPts val="0"/>
                        </a:spcAft>
                        <a:buFont typeface="Times New Roman"/>
                        <a:buChar char="-"/>
                      </a:pPr>
                      <a:r>
                        <a:rPr lang="en-CA" sz="2400" dirty="0">
                          <a:latin typeface="Times New Roman"/>
                          <a:ea typeface="Calibri"/>
                          <a:cs typeface="Times New Roman"/>
                        </a:rPr>
                        <a:t>Tidal energy is suitable for few areas as it requires very high tides. </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smtClean="0"/>
              <a:t>Comparing Methods of Generating Electricity </a:t>
            </a:r>
            <a:endParaRPr lang="en-CA" dirty="0"/>
          </a:p>
        </p:txBody>
      </p:sp>
      <p:graphicFrame>
        <p:nvGraphicFramePr>
          <p:cNvPr id="4" name="Content Placeholder 3"/>
          <p:cNvGraphicFramePr>
            <a:graphicFrameLocks noGrp="1"/>
          </p:cNvGraphicFramePr>
          <p:nvPr>
            <p:ph idx="1"/>
          </p:nvPr>
        </p:nvGraphicFramePr>
        <p:xfrm>
          <a:off x="250825" y="1628775"/>
          <a:ext cx="7776864" cy="5229199"/>
        </p:xfrm>
        <a:graphic>
          <a:graphicData uri="http://schemas.openxmlformats.org/drawingml/2006/table">
            <a:tbl>
              <a:tblPr/>
              <a:tblGrid>
                <a:gridCol w="1192091"/>
                <a:gridCol w="3292005"/>
                <a:gridCol w="3292768"/>
              </a:tblGrid>
              <a:tr h="905845">
                <a:tc>
                  <a:txBody>
                    <a:bodyPr/>
                    <a:lstStyle/>
                    <a:p>
                      <a:pPr algn="ctr">
                        <a:lnSpc>
                          <a:spcPct val="115000"/>
                        </a:lnSpc>
                        <a:spcAft>
                          <a:spcPts val="0"/>
                        </a:spcAft>
                      </a:pPr>
                      <a:r>
                        <a:rPr lang="en-CA" sz="2800" b="1" dirty="0">
                          <a:latin typeface="Times New Roman"/>
                          <a:ea typeface="Calibri"/>
                          <a:cs typeface="Times New Roman"/>
                        </a:rPr>
                        <a:t>Source</a:t>
                      </a:r>
                      <a:endParaRPr lang="en-CA"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2800" b="1">
                          <a:latin typeface="Times New Roman"/>
                          <a:ea typeface="Calibri"/>
                          <a:cs typeface="Times New Roman"/>
                        </a:rPr>
                        <a:t>Disadvantages</a:t>
                      </a:r>
                      <a:endParaRPr lang="en-CA"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354">
                <a:tc>
                  <a:txBody>
                    <a:bodyPr/>
                    <a:lstStyle/>
                    <a:p>
                      <a:pPr>
                        <a:lnSpc>
                          <a:spcPct val="115000"/>
                        </a:lnSpc>
                        <a:spcAft>
                          <a:spcPts val="0"/>
                        </a:spcAft>
                      </a:pPr>
                      <a:r>
                        <a:rPr lang="en-CA" sz="2400">
                          <a:latin typeface="Times New Roman"/>
                          <a:ea typeface="Calibri"/>
                          <a:cs typeface="Times New Roman"/>
                        </a:rPr>
                        <a:t>Wind </a:t>
                      </a:r>
                      <a:endParaRPr lang="en-CA"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000">
                          <a:latin typeface="Times New Roman"/>
                          <a:ea typeface="Calibri"/>
                          <a:cs typeface="Times New Roman"/>
                        </a:rPr>
                        <a:t>Wind energy production does not produce greenhouse gases that contribute to global warming. </a:t>
                      </a:r>
                      <a:endParaRPr lang="en-CA" sz="2400">
                        <a:latin typeface="Calibri"/>
                        <a:ea typeface="Calibri"/>
                        <a:cs typeface="Times New Roman"/>
                      </a:endParaRPr>
                    </a:p>
                    <a:p>
                      <a:pPr marL="342900" lvl="0" indent="-342900">
                        <a:lnSpc>
                          <a:spcPct val="115000"/>
                        </a:lnSpc>
                        <a:spcAft>
                          <a:spcPts val="0"/>
                        </a:spcAft>
                        <a:buFont typeface="Times New Roman"/>
                        <a:buChar char="-"/>
                      </a:pPr>
                      <a:r>
                        <a:rPr lang="en-CA" sz="2000">
                          <a:latin typeface="Times New Roman"/>
                          <a:ea typeface="Calibri"/>
                          <a:cs typeface="Times New Roman"/>
                        </a:rPr>
                        <a:t>Farming and grazing can continue on land where wind turbines are located. </a:t>
                      </a:r>
                      <a:endParaRPr lang="en-CA"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Times New Roman"/>
                        <a:buChar char="-"/>
                      </a:pPr>
                      <a:r>
                        <a:rPr lang="en-CA" sz="2000" dirty="0">
                          <a:latin typeface="Times New Roman"/>
                          <a:ea typeface="Calibri"/>
                          <a:cs typeface="Times New Roman"/>
                        </a:rPr>
                        <a:t>The wind does not always blow or remain constant.</a:t>
                      </a:r>
                      <a:endParaRPr lang="en-CA" sz="2400" dirty="0">
                        <a:latin typeface="Calibri"/>
                        <a:ea typeface="Calibri"/>
                        <a:cs typeface="Times New Roman"/>
                      </a:endParaRPr>
                    </a:p>
                    <a:p>
                      <a:pPr marL="342900" lvl="0" indent="-342900">
                        <a:lnSpc>
                          <a:spcPct val="115000"/>
                        </a:lnSpc>
                        <a:spcAft>
                          <a:spcPts val="0"/>
                        </a:spcAft>
                        <a:buFont typeface="Times New Roman"/>
                        <a:buChar char="-"/>
                      </a:pPr>
                      <a:r>
                        <a:rPr lang="en-CA" sz="2000" dirty="0">
                          <a:latin typeface="Times New Roman"/>
                          <a:ea typeface="Calibri"/>
                          <a:cs typeface="Times New Roman"/>
                        </a:rPr>
                        <a:t>Wind turbines can present barriers to bird movement, cause bird fatalities due to collisions with turbine blades, and can disturb breeding, wintering, and staging sites. </a:t>
                      </a:r>
                      <a:endParaRPr lang="en-CA"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Fossil Fuels </a:t>
            </a:r>
            <a:endParaRPr lang="en-CA" dirty="0"/>
          </a:p>
        </p:txBody>
      </p:sp>
      <p:sp>
        <p:nvSpPr>
          <p:cNvPr id="3" name="Content Placeholder 2"/>
          <p:cNvSpPr>
            <a:spLocks noGrp="1"/>
          </p:cNvSpPr>
          <p:nvPr>
            <p:ph idx="1"/>
          </p:nvPr>
        </p:nvSpPr>
        <p:spPr/>
        <p:txBody>
          <a:bodyPr/>
          <a:lstStyle/>
          <a:p>
            <a:r>
              <a:rPr lang="en-CA" dirty="0" smtClean="0"/>
              <a:t>Fossil fuels are convenient and for the time being readily available but there are many disadvantages. </a:t>
            </a:r>
            <a:endParaRPr lang="en-CA" dirty="0" smtClean="0"/>
          </a:p>
          <a:p>
            <a:r>
              <a:rPr lang="en-CA" dirty="0" smtClean="0"/>
              <a:t>It </a:t>
            </a:r>
            <a:r>
              <a:rPr lang="en-CA" dirty="0" smtClean="0"/>
              <a:t>is </a:t>
            </a:r>
            <a:r>
              <a:rPr lang="en-CA" b="1" dirty="0" smtClean="0">
                <a:solidFill>
                  <a:srgbClr val="002060"/>
                </a:solidFill>
              </a:rPr>
              <a:t>costly to remove from the ground </a:t>
            </a:r>
            <a:r>
              <a:rPr lang="en-CA" dirty="0" smtClean="0"/>
              <a:t>and to deliver to the user. When burned the products produce pollutants that contribute to climate change.</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Fossil Fuels</a:t>
            </a:r>
            <a:endParaRPr lang="en-CA" dirty="0"/>
          </a:p>
        </p:txBody>
      </p:sp>
      <p:sp>
        <p:nvSpPr>
          <p:cNvPr id="3" name="Content Placeholder 2"/>
          <p:cNvSpPr>
            <a:spLocks noGrp="1"/>
          </p:cNvSpPr>
          <p:nvPr>
            <p:ph idx="1"/>
          </p:nvPr>
        </p:nvSpPr>
        <p:spPr/>
        <p:txBody>
          <a:bodyPr/>
          <a:lstStyle/>
          <a:p>
            <a:r>
              <a:rPr lang="en-CA" dirty="0" smtClean="0"/>
              <a:t>Unspent fuel also contaminates the environment when it is leaked or spilled. Of the natural gasses, Natural gas burns the cleanest and has the least amount of environmental impact. </a:t>
            </a:r>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CA" dirty="0" smtClean="0"/>
              <a:t>Fossil Fuels</a:t>
            </a:r>
            <a:endParaRPr lang="en-CA" dirty="0"/>
          </a:p>
        </p:txBody>
      </p:sp>
      <p:sp>
        <p:nvSpPr>
          <p:cNvPr id="3" name="Content Placeholder 2"/>
          <p:cNvSpPr>
            <a:spLocks noGrp="1"/>
          </p:cNvSpPr>
          <p:nvPr>
            <p:ph idx="1"/>
          </p:nvPr>
        </p:nvSpPr>
        <p:spPr>
          <a:xfrm>
            <a:off x="179388" y="1609725"/>
            <a:ext cx="4897437" cy="4846638"/>
          </a:xfrm>
        </p:spPr>
        <p:txBody>
          <a:bodyPr/>
          <a:lstStyle/>
          <a:p>
            <a:pPr marL="514350" indent="-514350" eaLnBrk="1" hangingPunct="1">
              <a:buFont typeface="+mj-lt"/>
              <a:buAutoNum type="arabicPeriod"/>
              <a:defRPr/>
            </a:pPr>
            <a:r>
              <a:rPr lang="en-CA" dirty="0" smtClean="0"/>
              <a:t>the fuel is burned to boil water to make steam</a:t>
            </a:r>
          </a:p>
          <a:p>
            <a:pPr marL="514350" indent="-514350" eaLnBrk="1" hangingPunct="1">
              <a:buFont typeface="+mj-lt"/>
              <a:buAutoNum type="arabicPeriod"/>
              <a:defRPr/>
            </a:pPr>
            <a:r>
              <a:rPr lang="en-CA" b="1" dirty="0" smtClean="0">
                <a:solidFill>
                  <a:srgbClr val="002060"/>
                </a:solidFill>
              </a:rPr>
              <a:t>the steam makes a turbine spin</a:t>
            </a:r>
          </a:p>
          <a:p>
            <a:pPr marL="514350" indent="-514350" eaLnBrk="1" hangingPunct="1">
              <a:buFont typeface="+mj-lt"/>
              <a:buAutoNum type="arabicPeriod"/>
              <a:defRPr/>
            </a:pPr>
            <a:r>
              <a:rPr lang="en-CA" b="1" dirty="0" smtClean="0">
                <a:solidFill>
                  <a:srgbClr val="002060"/>
                </a:solidFill>
              </a:rPr>
              <a:t>the spinning turbine turns a generator which produces electricity </a:t>
            </a:r>
          </a:p>
          <a:p>
            <a:pPr marL="514350" indent="-514350" eaLnBrk="1" hangingPunct="1">
              <a:buFont typeface="+mj-lt"/>
              <a:buAutoNum type="arabicPeriod"/>
              <a:defRPr/>
            </a:pPr>
            <a:r>
              <a:rPr lang="en-CA" dirty="0" smtClean="0"/>
              <a:t>the electricity goes to the transformers to produce the correct voltage</a:t>
            </a:r>
          </a:p>
          <a:p>
            <a:pPr eaLnBrk="1" hangingPunct="1">
              <a:defRPr/>
            </a:pPr>
            <a:endParaRPr lang="en-CA" dirty="0"/>
          </a:p>
        </p:txBody>
      </p:sp>
      <p:pic>
        <p:nvPicPr>
          <p:cNvPr id="15364" name="Picture 2" descr="20_the_national_grid"/>
          <p:cNvPicPr>
            <a:picLocks noChangeAspect="1" noChangeArrowheads="1"/>
          </p:cNvPicPr>
          <p:nvPr/>
        </p:nvPicPr>
        <p:blipFill>
          <a:blip r:embed="rId2" cstate="print">
            <a:lum contrast="-20000"/>
          </a:blip>
          <a:srcRect/>
          <a:stretch>
            <a:fillRect/>
          </a:stretch>
        </p:blipFill>
        <p:spPr bwMode="auto">
          <a:xfrm>
            <a:off x="5027613" y="2060575"/>
            <a:ext cx="4224337"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Nuclear</a:t>
            </a:r>
            <a:endParaRPr lang="en-CA" dirty="0"/>
          </a:p>
        </p:txBody>
      </p:sp>
      <p:sp>
        <p:nvSpPr>
          <p:cNvPr id="3" name="Content Placeholder 2"/>
          <p:cNvSpPr>
            <a:spLocks noGrp="1"/>
          </p:cNvSpPr>
          <p:nvPr>
            <p:ph idx="1"/>
          </p:nvPr>
        </p:nvSpPr>
        <p:spPr>
          <a:xfrm>
            <a:off x="457200" y="1609416"/>
            <a:ext cx="7571184" cy="4846320"/>
          </a:xfrm>
        </p:spPr>
        <p:txBody>
          <a:bodyPr/>
          <a:lstStyle/>
          <a:p>
            <a:r>
              <a:rPr lang="en-CA" b="1" dirty="0" smtClean="0">
                <a:solidFill>
                  <a:srgbClr val="002060"/>
                </a:solidFill>
              </a:rPr>
              <a:t>Nuclear reactors use uranium in a process called nuclear fission</a:t>
            </a:r>
            <a:r>
              <a:rPr lang="en-CA" dirty="0" smtClean="0"/>
              <a:t>. The nucleus of an atom is split and energy is released. If enough nuclei are split water can be heated to produce steam, this generates electricity in a very similar manner to that of </a:t>
            </a:r>
            <a:r>
              <a:rPr lang="en-CA" dirty="0" smtClean="0"/>
              <a:t>fossil fuels</a:t>
            </a:r>
            <a:r>
              <a:rPr lang="en-CA" dirty="0" smtClean="0"/>
              <a:t>. </a:t>
            </a:r>
          </a:p>
          <a:p>
            <a:endParaRPr lang="en-CA" dirty="0"/>
          </a:p>
        </p:txBody>
      </p:sp>
      <p:pic>
        <p:nvPicPr>
          <p:cNvPr id="4" name="Picture 2" descr="construction of nuclear reactor"/>
          <p:cNvPicPr>
            <a:picLocks noChangeAspect="1" noChangeArrowheads="1"/>
          </p:cNvPicPr>
          <p:nvPr/>
        </p:nvPicPr>
        <p:blipFill>
          <a:blip r:embed="rId2" cstate="print"/>
          <a:srcRect/>
          <a:stretch>
            <a:fillRect/>
          </a:stretch>
        </p:blipFill>
        <p:spPr bwMode="auto">
          <a:xfrm>
            <a:off x="0" y="4076700"/>
            <a:ext cx="4056063" cy="2781300"/>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4197350" y="4121150"/>
            <a:ext cx="4946650" cy="27368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239000" cy="6455736"/>
          </a:xfrm>
        </p:spPr>
        <p:txBody>
          <a:bodyPr/>
          <a:lstStyle/>
          <a:p>
            <a:r>
              <a:rPr lang="en-CA" dirty="0" smtClean="0"/>
              <a:t>CANDU reactors are Canadian built and designed reactors </a:t>
            </a:r>
            <a:r>
              <a:rPr lang="en-CA" dirty="0" smtClean="0"/>
              <a:t>that are </a:t>
            </a:r>
            <a:r>
              <a:rPr lang="en-CA" dirty="0" smtClean="0"/>
              <a:t>much safer than other reactors as it is almost impossible for them to have a melt-down. </a:t>
            </a:r>
            <a:endParaRPr lang="en-CA" dirty="0" smtClean="0"/>
          </a:p>
          <a:p>
            <a:r>
              <a:rPr lang="en-CA" dirty="0" smtClean="0"/>
              <a:t>Nuclear </a:t>
            </a:r>
            <a:r>
              <a:rPr lang="en-CA" dirty="0" smtClean="0"/>
              <a:t>power is very expensive to set up and the nuclear waste is also a major problem. However, they produce very little emissions and can be built where they are needed as long as there is a water source. </a:t>
            </a:r>
          </a:p>
          <a:p>
            <a:endParaRPr lang="en-CA" dirty="0"/>
          </a:p>
        </p:txBody>
      </p:sp>
      <p:pic>
        <p:nvPicPr>
          <p:cNvPr id="1026" name="Picture 2" descr="http://4.bp.blogspot.com/_v2T5FtcWTMk/RjlGwgiyafI/AAAAAAAABKg/AF66YP-rsJ0/s400/candu.JPG"/>
          <p:cNvPicPr>
            <a:picLocks noChangeAspect="1" noChangeArrowheads="1"/>
          </p:cNvPicPr>
          <p:nvPr/>
        </p:nvPicPr>
        <p:blipFill>
          <a:blip r:embed="rId2" r:link="rId3" cstate="print">
            <a:lum contrast="-20000"/>
          </a:blip>
          <a:srcRect/>
          <a:stretch>
            <a:fillRect/>
          </a:stretch>
        </p:blipFill>
        <p:spPr bwMode="auto">
          <a:xfrm>
            <a:off x="1691680" y="3873488"/>
            <a:ext cx="4455790" cy="298451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156</TotalTime>
  <Words>1779</Words>
  <Application>Microsoft Office PowerPoint</Application>
  <PresentationFormat>On-screen Show (4:3)</PresentationFormat>
  <Paragraphs>144</Paragraphs>
  <Slides>41</Slides>
  <Notes>0</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Opulent</vt:lpstr>
      <vt:lpstr>Energy Resources </vt:lpstr>
      <vt:lpstr>Slide 2</vt:lpstr>
      <vt:lpstr>Slide 3</vt:lpstr>
      <vt:lpstr>Non-renewable Resources </vt:lpstr>
      <vt:lpstr>Fossil Fuels </vt:lpstr>
      <vt:lpstr>Fossil Fuels</vt:lpstr>
      <vt:lpstr>Fossil Fuels</vt:lpstr>
      <vt:lpstr>Nuclear</vt:lpstr>
      <vt:lpstr>Slide 9</vt:lpstr>
      <vt:lpstr>Nuclear Energy</vt:lpstr>
      <vt:lpstr>Renewable Resources </vt:lpstr>
      <vt:lpstr>Solar Energy</vt:lpstr>
      <vt:lpstr>Passive solar heating </vt:lpstr>
      <vt:lpstr>Active Solar heating </vt:lpstr>
      <vt:lpstr>Solar</vt:lpstr>
      <vt:lpstr>Some Cities are taking power generation seriously </vt:lpstr>
      <vt:lpstr>Hydraulic Energy</vt:lpstr>
      <vt:lpstr>Hydraulic Energy</vt:lpstr>
      <vt:lpstr>Hydraulic Energy</vt:lpstr>
      <vt:lpstr>Wind Energy </vt:lpstr>
      <vt:lpstr>Wind Energy </vt:lpstr>
      <vt:lpstr>Tidal Energy</vt:lpstr>
      <vt:lpstr>Slide 23</vt:lpstr>
      <vt:lpstr>Biomass Energy </vt:lpstr>
      <vt:lpstr>Biomass</vt:lpstr>
      <vt:lpstr>Geothermal Energy </vt:lpstr>
      <vt:lpstr>Nuclear Fusion </vt:lpstr>
      <vt:lpstr>Nuclear Fusion</vt:lpstr>
      <vt:lpstr>Hydrogen fuel cells</vt:lpstr>
      <vt:lpstr>Fuel Cells</vt:lpstr>
      <vt:lpstr>Slide 31</vt:lpstr>
      <vt:lpstr>Some Stats </vt:lpstr>
      <vt:lpstr>Some Stats </vt:lpstr>
      <vt:lpstr>Some Stats </vt:lpstr>
      <vt:lpstr>Questions</vt:lpstr>
      <vt:lpstr>Comparing Methods of Generating Electricity </vt:lpstr>
      <vt:lpstr>Comparing Methods of Generating Electricity </vt:lpstr>
      <vt:lpstr>Comparing Methods of Generating Electricity </vt:lpstr>
      <vt:lpstr>Comparing Methods of Generating Electricity </vt:lpstr>
      <vt:lpstr>Comparing Methods of Generating Electricity </vt:lpstr>
      <vt:lpstr>Comparing Methods of Generating Electricity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Hoover</dc:creator>
  <cp:lastModifiedBy>Dave Hoover</cp:lastModifiedBy>
  <cp:revision>19</cp:revision>
  <dcterms:created xsi:type="dcterms:W3CDTF">2011-05-05T22:29:50Z</dcterms:created>
  <dcterms:modified xsi:type="dcterms:W3CDTF">2011-05-06T01:06:02Z</dcterms:modified>
</cp:coreProperties>
</file>